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3"/>
  </p:notesMasterIdLst>
  <p:sldIdLst>
    <p:sldId id="256" r:id="rId2"/>
    <p:sldId id="264" r:id="rId3"/>
    <p:sldId id="282" r:id="rId4"/>
    <p:sldId id="289" r:id="rId5"/>
    <p:sldId id="286" r:id="rId6"/>
    <p:sldId id="290" r:id="rId7"/>
    <p:sldId id="280" r:id="rId8"/>
    <p:sldId id="284" r:id="rId9"/>
    <p:sldId id="291" r:id="rId10"/>
    <p:sldId id="292" r:id="rId11"/>
    <p:sldId id="28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13B66"/>
    <a:srgbClr val="8F9DBE"/>
    <a:srgbClr val="00356F"/>
    <a:srgbClr val="9B9DB3"/>
    <a:srgbClr val="0075B2"/>
    <a:srgbClr val="FEEF9A"/>
    <a:srgbClr val="FCACAD"/>
    <a:srgbClr val="0374B7"/>
    <a:srgbClr val="FCBFC7"/>
    <a:srgbClr val="FCD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26"/>
    <p:restoredTop sz="96489"/>
  </p:normalViewPr>
  <p:slideViewPr>
    <p:cSldViewPr snapToGrid="0" snapToObjects="1" showGuides="1">
      <p:cViewPr varScale="1">
        <p:scale>
          <a:sx n="113" d="100"/>
          <a:sy n="113" d="100"/>
        </p:scale>
        <p:origin x="-642" y="-108"/>
      </p:cViewPr>
      <p:guideLst>
        <p:guide orient="horz" pos="2160"/>
        <p:guide pos="3840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01" d="100"/>
          <a:sy n="101" d="100"/>
        </p:scale>
        <p:origin x="420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03714-6CF0-E541-B61A-AB1CD310F6BF}" type="datetimeFigureOut">
              <a:rPr lang="ru-RU" smtClean="0"/>
              <a:t>27.01.2025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BEC3C-E0A6-5444-AD8D-6967970AF1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416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BEC3C-E0A6-5444-AD8D-6967970AF1B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460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="" xmlns:a16="http://schemas.microsoft.com/office/drawing/2014/main" id="{FE3C52C6-EF77-3248-B7E5-564F2B2FBC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6865"/>
          <a:stretch/>
        </p:blipFill>
        <p:spPr>
          <a:xfrm>
            <a:off x="3394953" y="1"/>
            <a:ext cx="8797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9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араллелограмм 2">
            <a:extLst>
              <a:ext uri="{FF2B5EF4-FFF2-40B4-BE49-F238E27FC236}">
                <a16:creationId xmlns="" xmlns:a16="http://schemas.microsoft.com/office/drawing/2014/main" id="{361E76FE-17AA-414D-8779-313037E7ED20}"/>
              </a:ext>
            </a:extLst>
          </p:cNvPr>
          <p:cNvSpPr/>
          <p:nvPr userDrawn="1"/>
        </p:nvSpPr>
        <p:spPr>
          <a:xfrm flipH="1">
            <a:off x="-758336" y="35006"/>
            <a:ext cx="1285786" cy="1098648"/>
          </a:xfrm>
          <a:prstGeom prst="parallelogram">
            <a:avLst>
              <a:gd name="adj" fmla="val 95335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 dirty="0">
              <a:solidFill>
                <a:prstClr val="white"/>
              </a:solidFill>
            </a:endParaRPr>
          </a:p>
        </p:txBody>
      </p:sp>
      <p:sp>
        <p:nvSpPr>
          <p:cNvPr id="12" name="Параллелограмм 3">
            <a:extLst>
              <a:ext uri="{FF2B5EF4-FFF2-40B4-BE49-F238E27FC236}">
                <a16:creationId xmlns="" xmlns:a16="http://schemas.microsoft.com/office/drawing/2014/main" id="{2384B15F-3C63-A340-B25C-8AFF8BDD7073}"/>
              </a:ext>
            </a:extLst>
          </p:cNvPr>
          <p:cNvSpPr/>
          <p:nvPr userDrawn="1"/>
        </p:nvSpPr>
        <p:spPr>
          <a:xfrm flipH="1">
            <a:off x="-788816" y="-250091"/>
            <a:ext cx="1285786" cy="1098648"/>
          </a:xfrm>
          <a:prstGeom prst="parallelogram">
            <a:avLst>
              <a:gd name="adj" fmla="val 95335"/>
            </a:avLst>
          </a:prstGeom>
          <a:solidFill>
            <a:srgbClr val="41A2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 dirty="0">
              <a:solidFill>
                <a:prstClr val="white"/>
              </a:solidFill>
            </a:endParaRPr>
          </a:p>
        </p:txBody>
      </p:sp>
      <p:sp>
        <p:nvSpPr>
          <p:cNvPr id="13" name="Прямоугольный треугольник 4">
            <a:extLst>
              <a:ext uri="{FF2B5EF4-FFF2-40B4-BE49-F238E27FC236}">
                <a16:creationId xmlns="" xmlns:a16="http://schemas.microsoft.com/office/drawing/2014/main" id="{E9A87423-2AEA-7648-A40E-A5FD98E484D2}"/>
              </a:ext>
            </a:extLst>
          </p:cNvPr>
          <p:cNvSpPr/>
          <p:nvPr userDrawn="1"/>
        </p:nvSpPr>
        <p:spPr>
          <a:xfrm flipH="1" flipV="1">
            <a:off x="-325121" y="-11056"/>
            <a:ext cx="1033489" cy="1086957"/>
          </a:xfrm>
          <a:prstGeom prst="rtTriangle">
            <a:avLst/>
          </a:prstGeom>
          <a:solidFill>
            <a:srgbClr val="5650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127" dirty="0">
              <a:solidFill>
                <a:prstClr val="white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ECE73CE1-C534-5D4E-A9F9-AD5356BCD229}"/>
              </a:ext>
            </a:extLst>
          </p:cNvPr>
          <p:cNvGrpSpPr/>
          <p:nvPr userDrawn="1"/>
        </p:nvGrpSpPr>
        <p:grpSpPr>
          <a:xfrm>
            <a:off x="10761159" y="-56941"/>
            <a:ext cx="1232908" cy="1228663"/>
            <a:chOff x="10690439" y="139924"/>
            <a:chExt cx="1232908" cy="1228663"/>
          </a:xfrm>
        </p:grpSpPr>
        <p:pic>
          <p:nvPicPr>
            <p:cNvPr id="6" name="Graphic 5">
              <a:extLst>
                <a:ext uri="{FF2B5EF4-FFF2-40B4-BE49-F238E27FC236}">
                  <a16:creationId xmlns="" xmlns:a16="http://schemas.microsoft.com/office/drawing/2014/main" id="{5DE7FA16-F28C-C44A-9622-72BEB1A44C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878573" y="139924"/>
              <a:ext cx="856641" cy="1211973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C140FFB-189A-0E4C-BB67-1ECA04117BBC}"/>
                </a:ext>
              </a:extLst>
            </p:cNvPr>
            <p:cNvSpPr txBox="1">
              <a:spLocks noChangeAspect="1"/>
            </p:cNvSpPr>
            <p:nvPr userDrawn="1"/>
          </p:nvSpPr>
          <p:spPr>
            <a:xfrm>
              <a:off x="10690439" y="1045422"/>
              <a:ext cx="123290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ФЕДЕРАЛЬНАЯ СЛУЖБА </a:t>
              </a:r>
            </a:p>
            <a:p>
              <a:pPr algn="ctr"/>
              <a:r>
                <a:rPr lang="ru-RU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ПО НАДЗОРУ</a:t>
              </a:r>
              <a:r>
                <a:rPr lang="en-US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 </a:t>
              </a:r>
              <a:r>
                <a:rPr lang="ru-RU" sz="500" dirty="0">
                  <a:solidFill>
                    <a:srgbClr val="413B66"/>
                  </a:solidFill>
                  <a:latin typeface="Circe" panose="020B0502020203020203" pitchFamily="34" charset="77"/>
                </a:rPr>
                <a:t>В СФЕРЕ ОБРАЗОВАНИЯ И НАУКИ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54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extLst mod="1">
    <p:ext uri="{DCECCB84-F9BA-43D5-87BE-67443E8EF086}">
      <p15:sldGuideLst xmlns="" xmlns:p15="http://schemas.microsoft.com/office/powerpoint/2012/main">
        <p15:guide id="1" pos="513">
          <p15:clr>
            <a:srgbClr val="FBAE40"/>
          </p15:clr>
        </p15:guide>
        <p15:guide id="2" pos="7167">
          <p15:clr>
            <a:srgbClr val="FBAE40"/>
          </p15:clr>
        </p15:guide>
        <p15:guide id="3" orient="horz" pos="4065">
          <p15:clr>
            <a:srgbClr val="FBAE40"/>
          </p15:clr>
        </p15:guide>
        <p15:guide id="4" pos="3840">
          <p15:clr>
            <a:srgbClr val="FBAE40"/>
          </p15:clr>
        </p15:guide>
        <p15:guide id="5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12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513" userDrawn="1">
          <p15:clr>
            <a:srgbClr val="F26B43"/>
          </p15:clr>
        </p15:guide>
        <p15:guide id="4" pos="7167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dep07@obrnadzor.gov.ru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="" xmlns:a16="http://schemas.microsoft.com/office/drawing/2014/main" id="{1F0132AC-616E-404B-A011-977C3D8AE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08283" y="275717"/>
            <a:ext cx="1371178" cy="19399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032F531-0601-E840-AB9A-52B6F6645032}"/>
              </a:ext>
            </a:extLst>
          </p:cNvPr>
          <p:cNvSpPr txBox="1">
            <a:spLocks noChangeAspect="1"/>
          </p:cNvSpPr>
          <p:nvPr/>
        </p:nvSpPr>
        <p:spPr>
          <a:xfrm>
            <a:off x="970225" y="1809390"/>
            <a:ext cx="204729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ФЕДЕРАЛЬНАЯ СЛУЖБА </a:t>
            </a:r>
          </a:p>
          <a:p>
            <a:pPr algn="ctr"/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ПО НАДЗОРУ</a:t>
            </a:r>
            <a:r>
              <a:rPr lang="en-US" sz="900" dirty="0">
                <a:solidFill>
                  <a:srgbClr val="413B66"/>
                </a:solidFill>
                <a:latin typeface="Circe" panose="020B0502020203020203" pitchFamily="34" charset="77"/>
              </a:rPr>
              <a:t> </a:t>
            </a:r>
            <a:r>
              <a:rPr lang="ru-RU" sz="900" dirty="0">
                <a:solidFill>
                  <a:srgbClr val="413B66"/>
                </a:solidFill>
                <a:latin typeface="Circe" panose="020B0502020203020203" pitchFamily="34" charset="77"/>
              </a:rPr>
              <a:t>В СФЕРЕ ОБРАЗОВАНИЯ И НАУКИ</a:t>
            </a:r>
          </a:p>
        </p:txBody>
      </p:sp>
      <p:sp>
        <p:nvSpPr>
          <p:cNvPr id="6" name="Прямоугольник 3">
            <a:extLst>
              <a:ext uri="{FF2B5EF4-FFF2-40B4-BE49-F238E27FC236}">
                <a16:creationId xmlns="" xmlns:a16="http://schemas.microsoft.com/office/drawing/2014/main" id="{8C48AA95-43F2-824F-984D-388A5B40EC6F}"/>
              </a:ext>
            </a:extLst>
          </p:cNvPr>
          <p:cNvSpPr/>
          <p:nvPr/>
        </p:nvSpPr>
        <p:spPr>
          <a:xfrm>
            <a:off x="814388" y="4016036"/>
            <a:ext cx="5103610" cy="10772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ПРОФИЛАКТИЧЕСКИХ МЕРОПРИЯТИЯХ</a:t>
            </a:r>
            <a:endParaRPr lang="ru-RU" sz="3200" b="1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3">
            <a:extLst>
              <a:ext uri="{FF2B5EF4-FFF2-40B4-BE49-F238E27FC236}">
                <a16:creationId xmlns="" xmlns:a16="http://schemas.microsoft.com/office/drawing/2014/main" id="{8C48AA95-43F2-824F-984D-388A5B40EC6F}"/>
              </a:ext>
            </a:extLst>
          </p:cNvPr>
          <p:cNvSpPr/>
          <p:nvPr/>
        </p:nvSpPr>
        <p:spPr>
          <a:xfrm>
            <a:off x="3255263" y="5732028"/>
            <a:ext cx="2911450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12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Андросюк Елена Юрьевна</a:t>
            </a:r>
          </a:p>
          <a:p>
            <a:r>
              <a:rPr lang="ru-RU" sz="1200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</a:t>
            </a:r>
            <a:br>
              <a:rPr lang="ru-RU" sz="1200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профилактических мероприятий </a:t>
            </a:r>
            <a:endParaRPr lang="ru-RU" sz="1200" dirty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3">
            <a:extLst>
              <a:ext uri="{FF2B5EF4-FFF2-40B4-BE49-F238E27FC236}">
                <a16:creationId xmlns="" xmlns:a16="http://schemas.microsoft.com/office/drawing/2014/main" id="{8C48AA95-43F2-824F-984D-388A5B40EC6F}"/>
              </a:ext>
            </a:extLst>
          </p:cNvPr>
          <p:cNvSpPr/>
          <p:nvPr/>
        </p:nvSpPr>
        <p:spPr>
          <a:xfrm>
            <a:off x="3255263" y="1682558"/>
            <a:ext cx="3797471" cy="15234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tlCol="0" anchor="ctr">
            <a:spAutoFit/>
          </a:bodyPr>
          <a:lstStyle/>
          <a:p>
            <a:r>
              <a:rPr lang="ru-RU" sz="12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января 2025 г.</a:t>
            </a:r>
          </a:p>
          <a:p>
            <a:endParaRPr lang="ru-RU" sz="1200" b="1" dirty="0" smtClean="0">
              <a:solidFill>
                <a:srgbClr val="3D28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Онлайн-семинар </a:t>
            </a:r>
            <a:r>
              <a:rPr lang="ru-RU" sz="1000" b="1" dirty="0" err="1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Рособрнадзора</a:t>
            </a:r>
            <a:r>
              <a:rPr lang="ru-RU" sz="10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10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вопросам соблюдения обязательных требований к проведению экзамена </a:t>
            </a:r>
            <a:r>
              <a:rPr lang="ru-RU" sz="1000" b="1" dirty="0" smtClean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000" b="1" dirty="0">
                <a:solidFill>
                  <a:srgbClr val="3D28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русскому языку как иностранному, истории России и основам законодательства Российской Федерации и выдаче иностранным гражданам сертификата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030" y="237818"/>
            <a:ext cx="1438272" cy="256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246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d"/>
      </p:transition>
    </mc:Choice>
    <mc:Fallback xmlns="">
      <p:transition spd="slow" advTm="1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7" y="487786"/>
            <a:ext cx="978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НАРУШЕНИЙ ОБЯЗАТЕЛЬНЫХ ТРЕБОВАНИЙ</a:t>
            </a:r>
            <a:endParaRPr lang="ru-RU" sz="2400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714313" y="4597603"/>
            <a:ext cx="1831376" cy="7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 algn="just">
              <a:lnSpc>
                <a:spcPct val="110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Calibri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879FA9D6-F4D4-CB4F-BEEF-325A8DBF14C8}"/>
              </a:ext>
            </a:extLst>
          </p:cNvPr>
          <p:cNvCxnSpPr/>
          <p:nvPr/>
        </p:nvCxnSpPr>
        <p:spPr>
          <a:xfrm>
            <a:off x="809052" y="6667364"/>
            <a:ext cx="10568561" cy="0"/>
          </a:xfrm>
          <a:prstGeom prst="line">
            <a:avLst/>
          </a:prstGeom>
          <a:ln w="19050">
            <a:solidFill>
              <a:srgbClr val="8F9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27" y="1159934"/>
            <a:ext cx="10371869" cy="5270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39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7" y="487786"/>
            <a:ext cx="9780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нарушений обязательных требований</a:t>
            </a:r>
            <a:endParaRPr lang="ru-RU" sz="28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714313" y="4597603"/>
            <a:ext cx="1831376" cy="7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 algn="just">
              <a:lnSpc>
                <a:spcPct val="110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Calibri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879FA9D6-F4D4-CB4F-BEEF-325A8DBF14C8}"/>
              </a:ext>
            </a:extLst>
          </p:cNvPr>
          <p:cNvCxnSpPr/>
          <p:nvPr/>
        </p:nvCxnSpPr>
        <p:spPr>
          <a:xfrm>
            <a:off x="809052" y="6667364"/>
            <a:ext cx="10568561" cy="0"/>
          </a:xfrm>
          <a:prstGeom prst="line">
            <a:avLst/>
          </a:prstGeom>
          <a:ln w="19050">
            <a:solidFill>
              <a:srgbClr val="8F9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609547" y="1587730"/>
            <a:ext cx="11040586" cy="4889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09052" y="1737360"/>
            <a:ext cx="4730524" cy="39568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prstClr val="black"/>
                </a:solidFill>
              </a:rPr>
              <a:t>ОФИЦИАЛЬНЫЙ САЙТ РОСОБРНАДЗОРА </a:t>
            </a:r>
            <a:r>
              <a:rPr lang="en-US" sz="1400" b="1" dirty="0" smtClean="0">
                <a:solidFill>
                  <a:prstClr val="black"/>
                </a:solidFill>
              </a:rPr>
              <a:t>OBRNADZOR.GOV.RU</a:t>
            </a:r>
            <a:endParaRPr lang="ru-RU" sz="1400" b="1" dirty="0" smtClean="0">
              <a:solidFill>
                <a:prstClr val="black"/>
              </a:solidFill>
            </a:endParaRPr>
          </a:p>
          <a:p>
            <a:pPr lvl="0" algn="just"/>
            <a:endParaRPr lang="ru-RU" sz="1400" b="1" dirty="0" smtClean="0">
              <a:solidFill>
                <a:prstClr val="black"/>
              </a:solidFill>
            </a:endParaRP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</a:rPr>
              <a:t>Раздел </a:t>
            </a:r>
            <a:r>
              <a:rPr lang="ru-RU" sz="1400" b="1" dirty="0">
                <a:solidFill>
                  <a:prstClr val="black"/>
                </a:solidFill>
              </a:rPr>
              <a:t>«Профилактика нарушений обязательных требований» </a:t>
            </a:r>
          </a:p>
          <a:p>
            <a:pPr lvl="0" algn="just"/>
            <a:endParaRPr lang="ru-RU" sz="1400" dirty="0">
              <a:solidFill>
                <a:prstClr val="black"/>
              </a:solidFill>
            </a:endParaRPr>
          </a:p>
          <a:p>
            <a:pPr lvl="0" algn="just"/>
            <a:r>
              <a:rPr lang="ru-RU" sz="1400" dirty="0">
                <a:solidFill>
                  <a:prstClr val="black"/>
                </a:solidFill>
              </a:rPr>
              <a:t>Подраздел </a:t>
            </a:r>
            <a:r>
              <a:rPr lang="ru-RU" sz="1400" b="1" dirty="0">
                <a:solidFill>
                  <a:prstClr val="black"/>
                </a:solidFill>
              </a:rPr>
              <a:t>«Федеральный государственный контроль (надзор) </a:t>
            </a:r>
            <a:r>
              <a:rPr lang="ru-RU" sz="1400" b="1" dirty="0" smtClean="0">
                <a:solidFill>
                  <a:prstClr val="black"/>
                </a:solidFill>
              </a:rPr>
              <a:t>за </a:t>
            </a:r>
            <a:r>
              <a:rPr lang="ru-RU" sz="1400" b="1" dirty="0">
                <a:solidFill>
                  <a:prstClr val="black"/>
                </a:solidFill>
              </a:rPr>
              <a:t>соблюдением обязательных требований </a:t>
            </a:r>
            <a:r>
              <a:rPr lang="ru-RU" sz="1400" b="1" dirty="0" smtClean="0">
                <a:solidFill>
                  <a:prstClr val="black"/>
                </a:solidFill>
              </a:rPr>
              <a:t>к </a:t>
            </a:r>
            <a:r>
              <a:rPr lang="ru-RU" sz="1400" b="1" dirty="0">
                <a:solidFill>
                  <a:prstClr val="black"/>
                </a:solidFill>
              </a:rPr>
              <a:t>проведению экзамена по русскому языку как иностранному, истории России и </a:t>
            </a:r>
            <a:r>
              <a:rPr lang="ru-RU" sz="1400" b="1" dirty="0" smtClean="0">
                <a:solidFill>
                  <a:prstClr val="black"/>
                </a:solidFill>
              </a:rPr>
              <a:t>основам законодательства </a:t>
            </a:r>
            <a:r>
              <a:rPr lang="ru-RU" sz="1400" b="1" dirty="0">
                <a:solidFill>
                  <a:prstClr val="black"/>
                </a:solidFill>
              </a:rPr>
              <a:t>Российской Федерации и выдаче иностранным гражданам сертификата</a:t>
            </a:r>
          </a:p>
        </p:txBody>
      </p:sp>
      <p:pic>
        <p:nvPicPr>
          <p:cNvPr id="8" name="Picture 2" descr="http://qrcoder.ru/code/?https%3A%2F%2Fobrnadzor.gov.ru%2Fgosudarstvennye-uslugi-i-funkczii%2F7701537808-gosfunction%2Fprofilaktika-narushenij-obyazatelnyh-trebovanij%2Ffederalnyj-gosudarstvennyj-kontrol-nadzor-za-soblyudeniem-obyazatelnyh-trebovanij-k-provedeniyu-ekzamena-po-russkomu-yazyku-kak-inostrannomu-istorii-rossii-i-osnovam-zakonodatelstva-rossijskoj-fede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1612435"/>
            <a:ext cx="3962400" cy="396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5674232" y="3217333"/>
            <a:ext cx="838200" cy="889000"/>
          </a:xfrm>
          <a:prstGeom prst="rightArrow">
            <a:avLst/>
          </a:prstGeom>
          <a:solidFill>
            <a:srgbClr val="413B66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63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762000" y="487786"/>
            <a:ext cx="10151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НАРУШЕНИЙ ОБЯЗАТЕЛЬНЫХ ТРЕБОВАНИЙ</a:t>
            </a:r>
            <a:endParaRPr lang="ru-RU" sz="2400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30;p1">
            <a:extLst>
              <a:ext uri="{FF2B5EF4-FFF2-40B4-BE49-F238E27FC236}">
                <a16:creationId xmlns="" xmlns:a16="http://schemas.microsoft.com/office/drawing/2014/main" id="{B9CF2CF7-20FC-204C-BE5B-F17DA4AA6B8F}"/>
              </a:ext>
            </a:extLst>
          </p:cNvPr>
          <p:cNvSpPr txBox="1"/>
          <p:nvPr/>
        </p:nvSpPr>
        <p:spPr>
          <a:xfrm>
            <a:off x="3323932" y="1530402"/>
            <a:ext cx="2339934" cy="53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30;p1">
            <a:extLst>
              <a:ext uri="{FF2B5EF4-FFF2-40B4-BE49-F238E27FC236}">
                <a16:creationId xmlns="" xmlns:a16="http://schemas.microsoft.com/office/drawing/2014/main" id="{999FCE36-1A06-334B-B3EA-F609B556195A}"/>
              </a:ext>
            </a:extLst>
          </p:cNvPr>
          <p:cNvSpPr txBox="1"/>
          <p:nvPr/>
        </p:nvSpPr>
        <p:spPr>
          <a:xfrm>
            <a:off x="929360" y="1268771"/>
            <a:ext cx="10359323" cy="4505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ru-RU" sz="2000" b="1" dirty="0" smtClean="0">
              <a:solidFill>
                <a:prstClr val="black"/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prstClr val="black"/>
                </a:solidFill>
              </a:rPr>
              <a:t>Федеральный закон от 31.07.2020 № 248-ФЗ </a:t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« О государственном контроле (надзоре) и муниципальном контроле в Российской Федерации»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prstClr val="black"/>
                </a:solidFill>
              </a:rPr>
              <a:t>Федеральный закон  </a:t>
            </a:r>
            <a:r>
              <a:rPr lang="ru-RU" sz="2400" b="1" dirty="0" smtClean="0">
                <a:solidFill>
                  <a:prstClr val="black"/>
                </a:solidFill>
              </a:rPr>
              <a:t>от </a:t>
            </a:r>
            <a:r>
              <a:rPr lang="ru-RU" sz="2400" b="1" dirty="0">
                <a:solidFill>
                  <a:prstClr val="black"/>
                </a:solidFill>
              </a:rPr>
              <a:t>25.07.2002 </a:t>
            </a:r>
            <a:r>
              <a:rPr lang="ru-RU" sz="2400" b="1" dirty="0" smtClean="0">
                <a:solidFill>
                  <a:prstClr val="black"/>
                </a:solidFill>
              </a:rPr>
              <a:t>№ 115-ФЗ </a:t>
            </a:r>
            <a:br>
              <a:rPr lang="ru-RU" sz="2400" b="1" dirty="0" smtClean="0">
                <a:solidFill>
                  <a:prstClr val="black"/>
                </a:solidFill>
              </a:rPr>
            </a:br>
            <a:r>
              <a:rPr lang="ru-RU" sz="2400" b="1" dirty="0" smtClean="0">
                <a:solidFill>
                  <a:prstClr val="black"/>
                </a:solidFill>
              </a:rPr>
              <a:t>«О </a:t>
            </a:r>
            <a:r>
              <a:rPr lang="ru-RU" sz="2400" b="1" dirty="0">
                <a:solidFill>
                  <a:prstClr val="black"/>
                </a:solidFill>
              </a:rPr>
              <a:t>правовом положении иностранных граждан в Российской </a:t>
            </a:r>
            <a:r>
              <a:rPr lang="ru-RU" sz="2400" b="1" dirty="0" smtClean="0">
                <a:solidFill>
                  <a:prstClr val="black"/>
                </a:solidFill>
              </a:rPr>
              <a:t>Федерации»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/>
              <a:t>Положение </a:t>
            </a:r>
            <a:r>
              <a:rPr lang="ru-RU" sz="2400" b="1" dirty="0"/>
              <a:t>о федеральном государственном контроле (надзоре) за соблюдением обязательных требований к проведению экзамена по русскому языку как иностранному, истории России и основам законодательства Российской Федерации и выдаче иностранным гражданам </a:t>
            </a:r>
            <a:r>
              <a:rPr lang="ru-RU" sz="2400" b="1" dirty="0" smtClean="0"/>
              <a:t>сертификата, утвержденное постановлением </a:t>
            </a:r>
            <a:r>
              <a:rPr lang="ru-RU" sz="2400" b="1" dirty="0"/>
              <a:t>Правительства </a:t>
            </a:r>
            <a:r>
              <a:rPr lang="ru-RU" sz="2400" b="1" dirty="0" smtClean="0"/>
              <a:t>Российской Федерации  </a:t>
            </a:r>
            <a:r>
              <a:rPr lang="ru-RU" sz="2400" b="1" dirty="0"/>
              <a:t>от 15.07.2021 №</a:t>
            </a:r>
            <a:r>
              <a:rPr lang="ru-RU" sz="2400" b="1" dirty="0" smtClean="0"/>
              <a:t> </a:t>
            </a:r>
            <a:r>
              <a:rPr lang="ru-RU" sz="2400" b="1" dirty="0"/>
              <a:t>1213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b="1" dirty="0"/>
          </a:p>
          <a:p>
            <a:pPr algn="ctr"/>
            <a:endParaRPr lang="ru-RU" sz="2000" dirty="0">
              <a:solidFill>
                <a:prstClr val="black"/>
              </a:solidFill>
            </a:endParaRPr>
          </a:p>
          <a:p>
            <a:pPr algn="ctr"/>
            <a:endParaRPr lang="ru-RU" sz="2400" dirty="0">
              <a:solidFill>
                <a:prstClr val="black"/>
              </a:solidFill>
            </a:endParaRPr>
          </a:p>
          <a:p>
            <a:pPr lvl="0" algn="ctr"/>
            <a:endParaRPr lang="ru-RU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8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7" y="487786"/>
            <a:ext cx="9721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ПРОФИЛАКТИЧЕСКИЕ МЕРОПРИЯТИЯ</a:t>
            </a:r>
            <a:endParaRPr lang="ru-RU" sz="28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30;p1">
            <a:extLst>
              <a:ext uri="{FF2B5EF4-FFF2-40B4-BE49-F238E27FC236}">
                <a16:creationId xmlns="" xmlns:a16="http://schemas.microsoft.com/office/drawing/2014/main" id="{B9CF2CF7-20FC-204C-BE5B-F17DA4AA6B8F}"/>
              </a:ext>
            </a:extLst>
          </p:cNvPr>
          <p:cNvSpPr txBox="1"/>
          <p:nvPr/>
        </p:nvSpPr>
        <p:spPr>
          <a:xfrm>
            <a:off x="3323932" y="1530402"/>
            <a:ext cx="2339934" cy="53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Google Shape;30;p1">
            <a:extLst>
              <a:ext uri="{FF2B5EF4-FFF2-40B4-BE49-F238E27FC236}">
                <a16:creationId xmlns="" xmlns:a16="http://schemas.microsoft.com/office/drawing/2014/main" id="{999FCE36-1A06-334B-B3EA-F609B556195A}"/>
              </a:ext>
            </a:extLst>
          </p:cNvPr>
          <p:cNvSpPr txBox="1"/>
          <p:nvPr/>
        </p:nvSpPr>
        <p:spPr>
          <a:xfrm>
            <a:off x="947651" y="1559542"/>
            <a:ext cx="9838883" cy="451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85750" indent="-285750" algn="just">
              <a:buFontTx/>
              <a:buChar char="-"/>
            </a:pPr>
            <a:endParaRPr lang="ru-RU" sz="1600" b="1" dirty="0" smtClean="0"/>
          </a:p>
          <a:p>
            <a:pPr marL="285750" indent="-285750" algn="just">
              <a:buFontTx/>
              <a:buChar char="-"/>
            </a:pPr>
            <a:endParaRPr lang="ru-RU" sz="1600" b="1" dirty="0" smtClean="0"/>
          </a:p>
          <a:p>
            <a:pPr marL="285750" indent="-285750" algn="just">
              <a:buFontTx/>
              <a:buChar char="-"/>
            </a:pPr>
            <a:endParaRPr lang="ru-RU" sz="1600" b="1" dirty="0"/>
          </a:p>
          <a:p>
            <a:pPr marL="285750" indent="-285750" algn="just">
              <a:buFontTx/>
              <a:buChar char="-"/>
            </a:pPr>
            <a:endParaRPr lang="ru-RU" sz="1600" b="1" dirty="0" smtClean="0"/>
          </a:p>
          <a:p>
            <a:pPr algn="just"/>
            <a:endParaRPr lang="ru-RU" sz="1600" b="1" dirty="0" smtClean="0"/>
          </a:p>
        </p:txBody>
      </p:sp>
      <p:grpSp>
        <p:nvGrpSpPr>
          <p:cNvPr id="6" name="Группа 5"/>
          <p:cNvGrpSpPr/>
          <p:nvPr/>
        </p:nvGrpSpPr>
        <p:grpSpPr>
          <a:xfrm>
            <a:off x="1604355" y="1438102"/>
            <a:ext cx="8836429" cy="4871258"/>
            <a:chOff x="2336800" y="1807979"/>
            <a:chExt cx="6747933" cy="394935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5896048" y="3338715"/>
              <a:ext cx="3188685" cy="96825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ИНФОРМИРОВАНИЕ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336800" y="3338715"/>
              <a:ext cx="3090400" cy="96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КОНСУЛЬТИРОВАНИЕ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336800" y="1807979"/>
              <a:ext cx="3090400" cy="103155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ОБЪЯВЛЕНИЕ ПРЕДОСТЕРЕЖЕНИЯ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5896047" y="1807979"/>
              <a:ext cx="3188685" cy="103155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ПРОФИЛАКТИЧЕСКИЙ ВИЗИТ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323932" y="4792134"/>
              <a:ext cx="4978400" cy="96520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</a:rPr>
                <a:t>МЕРЫ СТИМУЛИРОВАНИЯ ДОБРОСОВЕСТНОСТИ</a:t>
              </a:r>
              <a:endParaRPr lang="ru-RU" sz="2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9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7" y="487786"/>
            <a:ext cx="99333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ОБЪЯВЛЕНИЕ ПРЕДОСТЕРЕЖЕНИЯ</a:t>
            </a:r>
            <a:endParaRPr lang="ru-RU" sz="28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879FA9D6-F4D4-CB4F-BEEF-325A8DBF14C8}"/>
              </a:ext>
            </a:extLst>
          </p:cNvPr>
          <p:cNvCxnSpPr/>
          <p:nvPr/>
        </p:nvCxnSpPr>
        <p:spPr>
          <a:xfrm>
            <a:off x="809052" y="6667364"/>
            <a:ext cx="10568561" cy="0"/>
          </a:xfrm>
          <a:prstGeom prst="line">
            <a:avLst/>
          </a:prstGeom>
          <a:ln w="19050">
            <a:solidFill>
              <a:srgbClr val="8F9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4266857" y="1217438"/>
            <a:ext cx="3548560" cy="355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 algn="ctr">
              <a:lnSpc>
                <a:spcPct val="110000"/>
              </a:lnSpc>
            </a:pPr>
            <a:endParaRPr lang="ru-RU" sz="2000" dirty="0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62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948941" y="1331365"/>
            <a:ext cx="9905326" cy="4739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 algn="just">
              <a:lnSpc>
                <a:spcPct val="110000"/>
              </a:lnSpc>
            </a:pPr>
            <a:endParaRPr lang="ru-RU" sz="1600" dirty="0">
              <a:solidFill>
                <a:prstClr val="black"/>
              </a:solidFill>
              <a:ea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210653"/>
              </p:ext>
            </p:extLst>
          </p:nvPr>
        </p:nvGraphicFramePr>
        <p:xfrm>
          <a:off x="948941" y="1331365"/>
          <a:ext cx="99060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533"/>
                <a:gridCol w="6485467"/>
              </a:tblGrid>
              <a:tr h="480502">
                <a:tc gridSpan="2"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ОСНОВАНИЯ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</a:rPr>
                        <a:t> ДЛЯ ОБЪЯВЛЕНИЯ ПРЕДОСТЕРЕЖЕНИЯ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F9DB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8F9DBE"/>
                    </a:solidFill>
                  </a:tcPr>
                </a:tc>
              </a:tr>
              <a:tr h="2334038">
                <a:tc>
                  <a:txBody>
                    <a:bodyPr/>
                    <a:lstStyle/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endParaRPr lang="ru-RU" sz="1800" b="1" dirty="0" smtClean="0"/>
                    </a:p>
                    <a:p>
                      <a:pPr algn="ctr"/>
                      <a:r>
                        <a:rPr lang="ru-RU" sz="1800" b="1" dirty="0" smtClean="0"/>
                        <a:t>Часть 1 статьи 49 </a:t>
                      </a:r>
                    </a:p>
                    <a:p>
                      <a:pPr algn="ctr"/>
                      <a:r>
                        <a:rPr lang="ru-RU" sz="1800" b="1" dirty="0" smtClean="0"/>
                        <a:t>Федерального закона </a:t>
                      </a:r>
                      <a:br>
                        <a:rPr lang="ru-RU" sz="1800" b="1" dirty="0" smtClean="0"/>
                      </a:br>
                      <a:r>
                        <a:rPr lang="ru-RU" sz="1800" b="1" dirty="0" smtClean="0"/>
                        <a:t>от 31.07.2020</a:t>
                      </a:r>
                      <a:r>
                        <a:rPr lang="ru-RU" sz="1800" b="1" baseline="0" dirty="0" smtClean="0"/>
                        <a:t> № 248-ФЗ </a:t>
                      </a:r>
                      <a:br>
                        <a:rPr lang="ru-RU" sz="1800" b="1" baseline="0" dirty="0" smtClean="0"/>
                      </a:br>
                      <a:endParaRPr lang="ru-RU" sz="1800" b="0" dirty="0"/>
                    </a:p>
                  </a:txBody>
                  <a:tcPr>
                    <a:solidFill>
                      <a:srgbClr val="8F9D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0" u="none" strike="noStrike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наличие 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у контрольного (надзорного) органа 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сведений о готовящихся нарушениях обязательных требований или признаках нарушений обязательных требований 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и (или) в случае отсутствия подтвержденных данных о том, что нарушение обязательных требований причинило вред (ущерб) охраняемым законом ценностям либо создало угрозу причинения вреда (ущерба) охраняемым законом ценностям </a:t>
                      </a:r>
                    </a:p>
                    <a:p>
                      <a:pPr algn="ctr"/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F9DBE"/>
                    </a:solidFill>
                  </a:tcPr>
                </a:tc>
              </a:tr>
              <a:tr h="16182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Часть 3 статьи 74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Федерального закона </a:t>
                      </a:r>
                      <a:b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от 31.07.2020 № 248-ФЗ </a:t>
                      </a:r>
                      <a:b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</a:br>
                      <a:endParaRPr lang="ru-RU" sz="1800" b="0" dirty="0"/>
                    </a:p>
                  </a:txBody>
                  <a:tcPr>
                    <a:solidFill>
                      <a:srgbClr val="8F9DB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1" i="0" u="none" strike="noStrike" baseline="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если в ходе наблюдения за соблюдением обязательных требований 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(мониторинга безопасности) </a:t>
                      </a:r>
                      <a:r>
                        <a:rPr lang="ru-RU" sz="1800" b="1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выявлены сведения о нарушениях обязательных требований, о готовящихся нарушениях обязательных требований или признаках нарушений обязательных требований </a:t>
                      </a:r>
                      <a:endParaRPr lang="ru-R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8F9DB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91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7" y="487786"/>
            <a:ext cx="9950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tabLst>
                <a:tab pos="9593263" algn="l"/>
              </a:tabLst>
            </a:pPr>
            <a:r>
              <a:rPr lang="ru-RU" sz="28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ПРОФИЛАТИЧЕСКИЙ ВИЗИТ</a:t>
            </a:r>
            <a:endParaRPr lang="ru-RU" sz="28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714313" y="4597603"/>
            <a:ext cx="1831376" cy="7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 algn="just">
              <a:lnSpc>
                <a:spcPct val="110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Calibri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879FA9D6-F4D4-CB4F-BEEF-325A8DBF14C8}"/>
              </a:ext>
            </a:extLst>
          </p:cNvPr>
          <p:cNvCxnSpPr/>
          <p:nvPr/>
        </p:nvCxnSpPr>
        <p:spPr>
          <a:xfrm>
            <a:off x="809052" y="6667364"/>
            <a:ext cx="10568561" cy="0"/>
          </a:xfrm>
          <a:prstGeom prst="line">
            <a:avLst/>
          </a:prstGeom>
          <a:ln w="19050">
            <a:solidFill>
              <a:srgbClr val="8F9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630001" y="4105324"/>
            <a:ext cx="3166687" cy="8252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35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ea typeface="Calibri"/>
              </a:rPr>
              <a:t>ПРОФИЛАКТИЧЕСКАЯ БЕСЕДА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54487" y="4793745"/>
            <a:ext cx="4948504" cy="5878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35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a typeface="Calibri"/>
              </a:rPr>
              <a:t>путем </a:t>
            </a:r>
            <a:r>
              <a:rPr lang="ru-RU" sz="1600" dirty="0">
                <a:solidFill>
                  <a:schemeClr val="tx1"/>
                </a:solidFill>
                <a:ea typeface="Calibri"/>
              </a:rPr>
              <a:t>использования </a:t>
            </a:r>
            <a:r>
              <a:rPr lang="ru-RU" sz="1600" dirty="0" smtClean="0">
                <a:solidFill>
                  <a:schemeClr val="tx1"/>
                </a:solidFill>
                <a:ea typeface="Calibri"/>
              </a:rPr>
              <a:t>видео-конференц-связи или мобильного приложения «Инспектор»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73406" y="3609374"/>
            <a:ext cx="4929585" cy="569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35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a typeface="Calibri"/>
              </a:rPr>
              <a:t>по </a:t>
            </a:r>
            <a:r>
              <a:rPr lang="ru-RU" sz="1600" dirty="0">
                <a:solidFill>
                  <a:schemeClr val="tx1"/>
                </a:solidFill>
                <a:ea typeface="Calibri"/>
              </a:rPr>
              <a:t>месту осуществления </a:t>
            </a:r>
            <a:r>
              <a:rPr lang="ru-RU" sz="1600" dirty="0" smtClean="0">
                <a:solidFill>
                  <a:schemeClr val="tx1"/>
                </a:solidFill>
                <a:ea typeface="Calibri"/>
              </a:rPr>
              <a:t>деятельности контролируемого </a:t>
            </a:r>
            <a:r>
              <a:rPr lang="ru-RU" sz="1600" dirty="0">
                <a:solidFill>
                  <a:schemeClr val="tx1"/>
                </a:solidFill>
                <a:ea typeface="Calibri"/>
              </a:rPr>
              <a:t>лица 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78704" y="4434246"/>
            <a:ext cx="798535" cy="181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tx1"/>
                </a:solidFill>
                <a:ea typeface="Calibri"/>
              </a:rPr>
              <a:t>либо</a:t>
            </a:r>
            <a:endParaRPr lang="ru-RU" sz="1400" i="1" dirty="0">
              <a:solidFill>
                <a:schemeClr val="tx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V="1">
            <a:off x="4837305" y="3872546"/>
            <a:ext cx="536101" cy="412634"/>
          </a:xfrm>
          <a:prstGeom prst="straightConnector1">
            <a:avLst/>
          </a:prstGeom>
          <a:ln>
            <a:solidFill>
              <a:srgbClr val="0035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818386" y="4653670"/>
            <a:ext cx="536101" cy="507797"/>
          </a:xfrm>
          <a:prstGeom prst="straightConnector1">
            <a:avLst/>
          </a:prstGeom>
          <a:ln>
            <a:solidFill>
              <a:srgbClr val="00356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049865" y="1303867"/>
            <a:ext cx="4761513" cy="16425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ru-RU" b="1" dirty="0" smtClean="0">
                <a:solidFill>
                  <a:prstClr val="black"/>
                </a:solidFill>
                <a:ea typeface="Calibri"/>
              </a:rPr>
              <a:t>ПО ИНИЦИАТИВЕ КОНТРОЛИРУЕМОГО ЛИЦА</a:t>
            </a:r>
            <a:endParaRPr lang="ru-RU" b="1" dirty="0">
              <a:solidFill>
                <a:prstClr val="black"/>
              </a:solidFill>
              <a:ea typeface="Calibri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197601" y="1303867"/>
            <a:ext cx="4866746" cy="164253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ru-RU" b="1" dirty="0" smtClean="0">
                <a:solidFill>
                  <a:prstClr val="black"/>
                </a:solidFill>
                <a:ea typeface="Calibri"/>
              </a:rPr>
              <a:t>ПО ИНИЦИАТИВЕ КОНТРОЛЬНОГО (НАДЗОРНОГО) ОРГАНА </a:t>
            </a:r>
            <a:r>
              <a:rPr lang="ru-RU" dirty="0" smtClean="0">
                <a:solidFill>
                  <a:prstClr val="black"/>
                </a:solidFill>
                <a:ea typeface="Calibri"/>
              </a:rPr>
              <a:t>(</a:t>
            </a:r>
            <a:r>
              <a:rPr lang="ru-RU" b="1" dirty="0">
                <a:solidFill>
                  <a:prstClr val="black"/>
                </a:solidFill>
                <a:ea typeface="Calibri"/>
              </a:rPr>
              <a:t>обязательный </a:t>
            </a:r>
            <a:r>
              <a:rPr lang="ru-RU" b="1" dirty="0" smtClean="0">
                <a:solidFill>
                  <a:prstClr val="black"/>
                </a:solidFill>
                <a:ea typeface="Calibri"/>
              </a:rPr>
              <a:t>профилактический </a:t>
            </a:r>
            <a:r>
              <a:rPr lang="ru-RU" b="1" dirty="0">
                <a:solidFill>
                  <a:prstClr val="black"/>
                </a:solidFill>
                <a:ea typeface="Calibri"/>
              </a:rPr>
              <a:t>визит</a:t>
            </a:r>
            <a:r>
              <a:rPr lang="ru-RU" dirty="0">
                <a:solidFill>
                  <a:prstClr val="black"/>
                </a:solidFill>
                <a:ea typeface="Calibri"/>
              </a:rPr>
              <a:t>)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4776457" y="1011006"/>
            <a:ext cx="657796" cy="3855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58899" y="1011006"/>
            <a:ext cx="539236" cy="4037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91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6" y="487786"/>
            <a:ext cx="9891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ПРОФИЛАКТИЧЕСКИЙ ВИЗИТ</a:t>
            </a:r>
            <a:endParaRPr lang="ru-RU" sz="28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714313" y="4597603"/>
            <a:ext cx="1831376" cy="7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 algn="just">
              <a:lnSpc>
                <a:spcPct val="110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Calibri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879FA9D6-F4D4-CB4F-BEEF-325A8DBF14C8}"/>
              </a:ext>
            </a:extLst>
          </p:cNvPr>
          <p:cNvCxnSpPr/>
          <p:nvPr/>
        </p:nvCxnSpPr>
        <p:spPr>
          <a:xfrm>
            <a:off x="809052" y="6667364"/>
            <a:ext cx="10568561" cy="0"/>
          </a:xfrm>
          <a:prstGeom prst="line">
            <a:avLst/>
          </a:prstGeom>
          <a:ln w="19050">
            <a:solidFill>
              <a:srgbClr val="8F9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633621"/>
              </p:ext>
            </p:extLst>
          </p:nvPr>
        </p:nvGraphicFramePr>
        <p:xfrm>
          <a:off x="922865" y="1363065"/>
          <a:ext cx="9922934" cy="454836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4961467"/>
                <a:gridCol w="4961467"/>
              </a:tblGrid>
              <a:tr h="98220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Профилактический визит </a:t>
                      </a:r>
                      <a:br>
                        <a:rPr lang="ru-RU" dirty="0" smtClean="0"/>
                      </a:br>
                      <a:r>
                        <a:rPr lang="ru-RU" dirty="0" smtClean="0"/>
                        <a:t>по инициативе контролируемого лица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Профилактический визит по инициативе контрольного (надзорного) органа </a:t>
                      </a:r>
                    </a:p>
                    <a:p>
                      <a:pPr algn="ctr"/>
                      <a:r>
                        <a:rPr lang="ru-RU" dirty="0" smtClean="0"/>
                        <a:t>(обязательный профилактический визит)</a:t>
                      </a:r>
                      <a:endParaRPr lang="ru-RU" dirty="0" smtClean="0">
                        <a:solidFill>
                          <a:schemeClr val="tx1"/>
                        </a:solidFill>
                        <a:ea typeface="Calibri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/>
                        <a:t>Статья 51.2 Федерального закона № 248-ФЗ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Статья 51.1 Федерального закона № 248-ФЗ</a:t>
                      </a:r>
                    </a:p>
                    <a:p>
                      <a:pPr algn="ctr"/>
                      <a:endParaRPr lang="ru-RU" sz="1400" b="1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400" u="none" strike="noStrike" baseline="0" dirty="0" smtClean="0"/>
                    </a:p>
                    <a:p>
                      <a:pPr algn="ctr"/>
                      <a:r>
                        <a:rPr lang="ru-RU" sz="1400" u="none" strike="noStrike" baseline="0" dirty="0" smtClean="0"/>
                        <a:t>Может быть проведен </a:t>
                      </a:r>
                      <a:r>
                        <a:rPr lang="ru-RU" sz="1400" b="1" u="none" strike="noStrike" baseline="0" dirty="0" smtClean="0"/>
                        <a:t>по заявлению контролируемого лица</a:t>
                      </a:r>
                      <a:r>
                        <a:rPr lang="ru-RU" sz="1400" u="none" strike="noStrike" baseline="0" dirty="0" smtClean="0"/>
                        <a:t>, если такое лицо относится к субъектам малого предпринимательства, является социально ориентированной некоммерческой организацией либо государственным или муниципальным учреждением.</a:t>
                      </a:r>
                    </a:p>
                    <a:p>
                      <a:pPr algn="ctr"/>
                      <a:endParaRPr lang="ru-RU" sz="1400" b="0" i="0" u="none" strike="noStrike" baseline="0" dirty="0" smtClean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u="none" strike="noStrike" baseline="0" dirty="0" smtClean="0"/>
                    </a:p>
                    <a:p>
                      <a:pPr algn="ctr"/>
                      <a:endParaRPr lang="ru-RU" sz="1400" u="none" strike="noStrike" baseline="0" dirty="0" smtClean="0"/>
                    </a:p>
                    <a:p>
                      <a:pPr algn="ctr"/>
                      <a:r>
                        <a:rPr lang="ru-RU" sz="1400" u="none" strike="noStrike" baseline="0" dirty="0" smtClean="0"/>
                        <a:t>Проводится по основаниям, предусмотренным частью 1 статьи 52.1 Федерального закона № 248-ФЗ </a:t>
                      </a:r>
                      <a:endParaRPr lang="ru-RU" sz="1400" b="0" i="0" u="none" strike="noStrike" baseline="0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Способ подачи заявления – личный кабинет</a:t>
                      </a:r>
                      <a:r>
                        <a:rPr lang="ru-RU" sz="1400" baseline="0" dirty="0" smtClean="0"/>
                        <a:t> контролируемого лица на ЕПГУ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u="none" strike="noStrike" baseline="0" dirty="0" smtClean="0"/>
                    </a:p>
                    <a:p>
                      <a:pPr algn="ctr"/>
                      <a:r>
                        <a:rPr lang="ru-RU" sz="1400" u="none" strike="noStrike" baseline="0" dirty="0" smtClean="0"/>
                        <a:t>Предписание об устранении выявленных нарушений по результатам обязательного профилактического визита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i="0" u="none" strike="noStrike" baseline="0" dirty="0" smtClean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Контролируемое лицо </a:t>
                      </a:r>
                      <a:r>
                        <a:rPr kumimoji="0" lang="ru-RU" sz="1400" b="1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может отказаться от проведения </a:t>
                      </a:r>
                      <a:endParaRPr lang="ru-RU" sz="1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baseline="0" dirty="0" smtClean="0"/>
                        <a:t>Обязательный профилактический визит </a:t>
                      </a:r>
                      <a:r>
                        <a:rPr lang="ru-RU" sz="1400" b="1" u="none" strike="noStrike" baseline="0" dirty="0" smtClean="0"/>
                        <a:t>не предусматривает отказ контролируемого лица от его проведения</a:t>
                      </a:r>
                      <a:endParaRPr lang="ru-RU" sz="1400" b="1" i="0" u="none" strike="noStrike" baseline="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66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7" y="487786"/>
            <a:ext cx="9992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КОНСУЛЬТИРОВАНИЕ</a:t>
            </a:r>
            <a:endParaRPr lang="ru-RU" sz="28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1197033" y="4233672"/>
            <a:ext cx="1933789" cy="7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>
              <a:lnSpc>
                <a:spcPct val="110000"/>
              </a:lnSpc>
              <a:spcAft>
                <a:spcPts val="0"/>
              </a:spcAft>
            </a:pPr>
            <a:r>
              <a:rPr lang="ru-RU" sz="1600" b="1" dirty="0" smtClean="0">
                <a:ea typeface="Calibri"/>
              </a:rPr>
              <a:t>ФОРМАТ КОНСУЛЬТИРОВАНИЯ</a:t>
            </a:r>
            <a:endParaRPr lang="ru-RU" sz="1600" b="1" dirty="0" smtClean="0">
              <a:effectLst/>
              <a:ea typeface="Calibri"/>
            </a:endParaRPr>
          </a:p>
          <a:p>
            <a:pPr indent="457200" algn="just">
              <a:lnSpc>
                <a:spcPct val="110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Calibri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879FA9D6-F4D4-CB4F-BEEF-325A8DBF14C8}"/>
              </a:ext>
            </a:extLst>
          </p:cNvPr>
          <p:cNvCxnSpPr/>
          <p:nvPr/>
        </p:nvCxnSpPr>
        <p:spPr>
          <a:xfrm>
            <a:off x="809052" y="6667364"/>
            <a:ext cx="10568561" cy="0"/>
          </a:xfrm>
          <a:prstGeom prst="line">
            <a:avLst/>
          </a:prstGeom>
          <a:ln w="19050">
            <a:solidFill>
              <a:srgbClr val="8F9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1064029" y="1163783"/>
            <a:ext cx="10158153" cy="2152996"/>
            <a:chOff x="1382570" y="1586517"/>
            <a:chExt cx="9162293" cy="1427615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1382570" y="1586517"/>
              <a:ext cx="1441095" cy="142761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  <a:ea typeface="Calibri"/>
                </a:rPr>
                <a:t>по порядку </a:t>
              </a:r>
              <a:r>
                <a:rPr lang="ru-RU" sz="1600" b="1" dirty="0">
                  <a:solidFill>
                    <a:schemeClr val="tx1"/>
                  </a:solidFill>
                  <a:ea typeface="Calibri"/>
                </a:rPr>
                <a:t>проведения контрольных (надзорных) мероприятий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364992" y="1604738"/>
              <a:ext cx="1433780" cy="14093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по периодичности проведения контрольных (надзорных) мероприятий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5332297" y="1604738"/>
              <a:ext cx="1433780" cy="14093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по порядку принятия решений по итогам контрольных (надзорных) мероприятий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7217665" y="1604738"/>
              <a:ext cx="1433780" cy="140939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по порядку обжалования решений контрольного (надзорного) органа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9111083" y="1631424"/>
              <a:ext cx="1433780" cy="138270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tx1"/>
                  </a:solidFill>
                </a:rPr>
                <a:t>по перечню обязательных требований</a:t>
              </a:r>
              <a:endParaRPr lang="ru-RU" sz="16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266854" y="3558842"/>
            <a:ext cx="2048257" cy="5486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Посредством видео-конференц-связи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4266856" y="4167834"/>
            <a:ext cx="2048257" cy="358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На личном приеме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4266853" y="4608643"/>
            <a:ext cx="2048257" cy="7168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ходе профилактического визита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266852" y="5417446"/>
            <a:ext cx="2048257" cy="7168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В виде разъяснений на официальном сайте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2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6658865" y="3764615"/>
            <a:ext cx="4415534" cy="2037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4288" indent="-14288" algn="ctr">
              <a:lnSpc>
                <a:spcPct val="110000"/>
              </a:lnSpc>
              <a:spcAft>
                <a:spcPts val="0"/>
              </a:spcAft>
            </a:pPr>
            <a:r>
              <a:rPr lang="ru-RU" sz="1600" b="1" dirty="0" smtClean="0">
                <a:effectLst/>
                <a:ea typeface="Calibri"/>
              </a:rPr>
              <a:t>СПОСОБЫ ПОДАЧИ ЗАЯВЛЕНИЯ </a:t>
            </a:r>
            <a:br>
              <a:rPr lang="ru-RU" sz="1600" b="1" dirty="0" smtClean="0">
                <a:effectLst/>
                <a:ea typeface="Calibri"/>
              </a:rPr>
            </a:br>
            <a:r>
              <a:rPr lang="ru-RU" sz="1600" b="1" dirty="0" smtClean="0">
                <a:effectLst/>
                <a:ea typeface="Calibri"/>
              </a:rPr>
              <a:t>НА КОНСУЛЬТИРОВАНИЕ:</a:t>
            </a:r>
          </a:p>
          <a:p>
            <a:pPr marL="14288" indent="-14288" algn="ctr">
              <a:lnSpc>
                <a:spcPct val="110000"/>
              </a:lnSpc>
              <a:spcAft>
                <a:spcPts val="0"/>
              </a:spcAft>
            </a:pPr>
            <a:endParaRPr lang="ru-RU" sz="800" b="1" dirty="0" smtClean="0">
              <a:effectLst/>
              <a:ea typeface="Calibri"/>
            </a:endParaRPr>
          </a:p>
          <a:p>
            <a:pPr marL="14288" indent="-14288" algn="ctr">
              <a:lnSpc>
                <a:spcPct val="110000"/>
              </a:lnSpc>
              <a:spcAft>
                <a:spcPts val="0"/>
              </a:spcAft>
              <a:buFontTx/>
              <a:buChar char="-"/>
            </a:pPr>
            <a:r>
              <a:rPr lang="ru-RU" sz="1600" dirty="0" smtClean="0">
                <a:ea typeface="Calibri"/>
              </a:rPr>
              <a:t>личный кабинет </a:t>
            </a:r>
            <a:br>
              <a:rPr lang="ru-RU" sz="1600" dirty="0" smtClean="0">
                <a:ea typeface="Calibri"/>
              </a:rPr>
            </a:br>
            <a:r>
              <a:rPr lang="ru-RU" sz="1600" dirty="0" smtClean="0">
                <a:ea typeface="Calibri"/>
              </a:rPr>
              <a:t>государственного учреждения на ЕПГУ</a:t>
            </a:r>
          </a:p>
          <a:p>
            <a:pPr marL="14288" indent="-14288" algn="ctr">
              <a:lnSpc>
                <a:spcPct val="110000"/>
              </a:lnSpc>
              <a:spcAft>
                <a:spcPts val="0"/>
              </a:spcAft>
            </a:pPr>
            <a:endParaRPr lang="ru-RU" sz="800" dirty="0" smtClean="0">
              <a:ea typeface="Calibri"/>
            </a:endParaRPr>
          </a:p>
          <a:p>
            <a:pPr marL="14288" indent="-14288" algn="ctr">
              <a:lnSpc>
                <a:spcPct val="110000"/>
              </a:lnSpc>
              <a:spcAft>
                <a:spcPts val="0"/>
              </a:spcAft>
              <a:buFontTx/>
              <a:buChar char="-"/>
            </a:pPr>
            <a:r>
              <a:rPr lang="ru-RU" sz="1600" dirty="0" smtClean="0">
                <a:effectLst/>
                <a:ea typeface="Calibri"/>
              </a:rPr>
              <a:t>адрес электронной почты </a:t>
            </a:r>
            <a:r>
              <a:rPr lang="ru-RU" sz="1600" dirty="0" err="1" smtClean="0">
                <a:effectLst/>
                <a:ea typeface="Calibri"/>
              </a:rPr>
              <a:t>Рособрнадзора</a:t>
            </a:r>
            <a:r>
              <a:rPr lang="ru-RU" sz="1600" dirty="0" smtClean="0">
                <a:effectLst/>
                <a:ea typeface="Calibri"/>
              </a:rPr>
              <a:t> </a:t>
            </a:r>
            <a:r>
              <a:rPr lang="en-US" sz="1600" u="sng" dirty="0" smtClean="0">
                <a:solidFill>
                  <a:srgbClr val="095590"/>
                </a:solidFill>
                <a:hlinkClick r:id="rId2"/>
              </a:rPr>
              <a:t>dep07@obrnadzor.gov.ru</a:t>
            </a:r>
            <a:endParaRPr lang="ru-RU" sz="1600" dirty="0">
              <a:effectLst/>
              <a:ea typeface="Calibri"/>
            </a:endParaRPr>
          </a:p>
        </p:txBody>
      </p:sp>
      <p:cxnSp>
        <p:nvCxnSpPr>
          <p:cNvPr id="19" name="Прямая со стрелкой 18"/>
          <p:cNvCxnSpPr>
            <a:stCxn id="31" idx="3"/>
          </p:cNvCxnSpPr>
          <p:nvPr/>
        </p:nvCxnSpPr>
        <p:spPr>
          <a:xfrm flipV="1">
            <a:off x="3130822" y="3738065"/>
            <a:ext cx="1101908" cy="85953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1" idx="3"/>
          </p:cNvCxnSpPr>
          <p:nvPr/>
        </p:nvCxnSpPr>
        <p:spPr>
          <a:xfrm flipV="1">
            <a:off x="3130822" y="4306415"/>
            <a:ext cx="1101908" cy="2911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31" idx="3"/>
          </p:cNvCxnSpPr>
          <p:nvPr/>
        </p:nvCxnSpPr>
        <p:spPr>
          <a:xfrm>
            <a:off x="3130822" y="4597603"/>
            <a:ext cx="1101908" cy="358444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31" idx="3"/>
          </p:cNvCxnSpPr>
          <p:nvPr/>
        </p:nvCxnSpPr>
        <p:spPr>
          <a:xfrm>
            <a:off x="3130822" y="4597603"/>
            <a:ext cx="1101908" cy="111739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04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7" y="487786"/>
            <a:ext cx="9916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ИНФОРМИРОВАНИЕ </a:t>
            </a:r>
            <a:endParaRPr lang="ru-RU" sz="2800" b="1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Google Shape;30;p1">
            <a:extLst>
              <a:ext uri="{FF2B5EF4-FFF2-40B4-BE49-F238E27FC236}">
                <a16:creationId xmlns="" xmlns:a16="http://schemas.microsoft.com/office/drawing/2014/main" id="{B9CF2CF7-20FC-204C-BE5B-F17DA4AA6B8F}"/>
              </a:ext>
            </a:extLst>
          </p:cNvPr>
          <p:cNvSpPr txBox="1"/>
          <p:nvPr/>
        </p:nvSpPr>
        <p:spPr>
          <a:xfrm>
            <a:off x="3323932" y="1530402"/>
            <a:ext cx="2339934" cy="53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 algn="ctr"/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Google Shape;30;p1">
            <a:extLst>
              <a:ext uri="{FF2B5EF4-FFF2-40B4-BE49-F238E27FC236}">
                <a16:creationId xmlns="" xmlns:a16="http://schemas.microsoft.com/office/drawing/2014/main" id="{999FCE36-1A06-334B-B3EA-F609B556195A}"/>
              </a:ext>
            </a:extLst>
          </p:cNvPr>
          <p:cNvSpPr txBox="1"/>
          <p:nvPr/>
        </p:nvSpPr>
        <p:spPr>
          <a:xfrm>
            <a:off x="961526" y="1199691"/>
            <a:ext cx="10106372" cy="5442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just"/>
            <a:endParaRPr lang="ru-RU" sz="1400" dirty="0"/>
          </a:p>
          <a:p>
            <a:pPr algn="just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8028" y="1134117"/>
            <a:ext cx="9958639" cy="52836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ts val="600"/>
              </a:spcBef>
            </a:pPr>
            <a:r>
              <a:rPr lang="ru-RU" b="1" dirty="0" smtClean="0">
                <a:solidFill>
                  <a:prstClr val="black"/>
                </a:solidFill>
              </a:rPr>
              <a:t>НА ОФИЦИАЛЬНОМ САЙТЕ РОСОБРНАДЗОРА РАЗМЕЩАЕТСЯ СЛЕДУЮЩАЯ ИНФОРМАЦИЯ:</a:t>
            </a:r>
          </a:p>
          <a:p>
            <a:pPr marL="285750" lvl="0" indent="433388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тексты НПА,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регулирующих осуществление государственного контроля (надзора),  сведения об изменениях, внесенных в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указанные НПА,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сроках и порядке их вступления в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силу</a:t>
            </a:r>
          </a:p>
          <a:p>
            <a:pPr marL="285750" lvl="0" indent="433388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НПА с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указанием структурных единиц этих актов, содержащих обязательные требования, оценка соблюдения которых является предметом контроля, а также информацию о мерах ответственности, применяемых при нарушении обязательных требований, с текстами в действующей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редакции</a:t>
            </a:r>
          </a:p>
          <a:p>
            <a:pPr marL="285750" lvl="0" indent="433388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индикаторов риска нарушения обязательных требований, порядок отнесения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контроля к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категориям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риска</a:t>
            </a:r>
          </a:p>
          <a:p>
            <a:pPr marL="285750" lvl="0" indent="433388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перечень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объектов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контроля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указанием категории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риска</a:t>
            </a:r>
          </a:p>
          <a:p>
            <a:pPr marL="285750" lvl="0" indent="433388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сведения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применении контрольным (надзорным) органом мер стимулирования добросовестности контролируемых </a:t>
            </a: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</a:t>
            </a:r>
          </a:p>
          <a:p>
            <a:pPr marL="285750" lvl="0" indent="433388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иная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информация, предусмотренная законодательством о государственном контроле (надзоре)</a:t>
            </a:r>
          </a:p>
        </p:txBody>
      </p:sp>
    </p:spTree>
    <p:extLst>
      <p:ext uri="{BB962C8B-B14F-4D97-AF65-F5344CB8AC3E}">
        <p14:creationId xmlns:p14="http://schemas.microsoft.com/office/powerpoint/2010/main" val="342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062E4B1-98B8-E544-8C46-BE7620413203}"/>
              </a:ext>
            </a:extLst>
          </p:cNvPr>
          <p:cNvSpPr txBox="1"/>
          <p:nvPr/>
        </p:nvSpPr>
        <p:spPr>
          <a:xfrm>
            <a:off x="836227" y="487786"/>
            <a:ext cx="97809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>
                <a:solidFill>
                  <a:srgbClr val="413B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ПРОФИЛАКТИКА НАРУШЕНИЙ ОБЯЗАТЕЛЬНЫХ ТРЕБОВАНИЙ</a:t>
            </a:r>
            <a:endParaRPr lang="ru-RU" sz="2400" dirty="0">
              <a:solidFill>
                <a:srgbClr val="413B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714313" y="4597603"/>
            <a:ext cx="1831376" cy="727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indent="457200" algn="just">
              <a:lnSpc>
                <a:spcPct val="110000"/>
              </a:lnSpc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Calibri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="" xmlns:a16="http://schemas.microsoft.com/office/drawing/2014/main" id="{879FA9D6-F4D4-CB4F-BEEF-325A8DBF14C8}"/>
              </a:ext>
            </a:extLst>
          </p:cNvPr>
          <p:cNvCxnSpPr/>
          <p:nvPr/>
        </p:nvCxnSpPr>
        <p:spPr>
          <a:xfrm>
            <a:off x="809052" y="6667364"/>
            <a:ext cx="10568561" cy="0"/>
          </a:xfrm>
          <a:prstGeom prst="line">
            <a:avLst/>
          </a:prstGeom>
          <a:ln w="19050">
            <a:solidFill>
              <a:srgbClr val="8F9D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Google Shape;30;p1">
            <a:extLst>
              <a:ext uri="{FF2B5EF4-FFF2-40B4-BE49-F238E27FC236}">
                <a16:creationId xmlns="" xmlns:a16="http://schemas.microsoft.com/office/drawing/2014/main" id="{800CF7F5-35CA-F145-AE8D-08D0198262AB}"/>
              </a:ext>
            </a:extLst>
          </p:cNvPr>
          <p:cNvSpPr txBox="1"/>
          <p:nvPr/>
        </p:nvSpPr>
        <p:spPr>
          <a:xfrm>
            <a:off x="609547" y="1587730"/>
            <a:ext cx="11040586" cy="4889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endParaRPr lang="ru-RU" sz="1600" dirty="0" smtClean="0"/>
          </a:p>
          <a:p>
            <a:endParaRPr lang="ru-RU" sz="16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 smtClean="0"/>
          </a:p>
          <a:p>
            <a:pPr algn="ctr"/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39" y="1197017"/>
            <a:ext cx="9884348" cy="516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38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:push dir="u"/>
      </p:transition>
    </mc:Choice>
    <mc:Fallback xmlns="">
      <p:transition spd="slow" advTm="1000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1811</TotalTime>
  <Words>527</Words>
  <Application>Microsoft Office PowerPoint</Application>
  <PresentationFormat>Произвольный</PresentationFormat>
  <Paragraphs>110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 PRO</dc:creator>
  <cp:lastModifiedBy>Воробьева Елена Юрьевна</cp:lastModifiedBy>
  <cp:revision>203</cp:revision>
  <cp:lastPrinted>2023-05-17T16:27:06Z</cp:lastPrinted>
  <dcterms:created xsi:type="dcterms:W3CDTF">2021-05-05T18:02:28Z</dcterms:created>
  <dcterms:modified xsi:type="dcterms:W3CDTF">2025-01-27T12:34:21Z</dcterms:modified>
</cp:coreProperties>
</file>