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8"/>
  </p:notesMasterIdLst>
  <p:sldIdLst>
    <p:sldId id="256" r:id="rId2"/>
    <p:sldId id="284" r:id="rId3"/>
    <p:sldId id="282" r:id="rId4"/>
    <p:sldId id="283" r:id="rId5"/>
    <p:sldId id="264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9DBE"/>
    <a:srgbClr val="FEEF9A"/>
    <a:srgbClr val="413B66"/>
    <a:srgbClr val="FCACAD"/>
    <a:srgbClr val="00356F"/>
    <a:srgbClr val="0075B2"/>
    <a:srgbClr val="0374B7"/>
    <a:srgbClr val="FCBFC7"/>
    <a:srgbClr val="FCD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6"/>
    <p:restoredTop sz="96489"/>
  </p:normalViewPr>
  <p:slideViewPr>
    <p:cSldViewPr snapToGrid="0" snapToObjects="1" showGuides="1">
      <p:cViewPr>
        <p:scale>
          <a:sx n="120" d="100"/>
          <a:sy n="120" d="100"/>
        </p:scale>
        <p:origin x="-450" y="6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420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03714-6CF0-E541-B61A-AB1CD310F6B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BEC3C-E0A6-5444-AD8D-6967970AF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6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BEC3C-E0A6-5444-AD8D-6967970AF1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6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BEC3C-E0A6-5444-AD8D-6967970AF1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9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FE3C52C6-EF77-3248-B7E5-564F2B2FB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65"/>
          <a:stretch/>
        </p:blipFill>
        <p:spPr>
          <a:xfrm>
            <a:off x="3394953" y="1"/>
            <a:ext cx="8797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 2">
            <a:extLst>
              <a:ext uri="{FF2B5EF4-FFF2-40B4-BE49-F238E27FC236}">
                <a16:creationId xmlns:a16="http://schemas.microsoft.com/office/drawing/2014/main" xmlns="" id="{361E76FE-17AA-414D-8779-313037E7ED20}"/>
              </a:ext>
            </a:extLst>
          </p:cNvPr>
          <p:cNvSpPr/>
          <p:nvPr userDrawn="1"/>
        </p:nvSpPr>
        <p:spPr>
          <a:xfrm flipH="1">
            <a:off x="-758336" y="35006"/>
            <a:ext cx="1285786" cy="1098648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12" name="Параллелограмм 3">
            <a:extLst>
              <a:ext uri="{FF2B5EF4-FFF2-40B4-BE49-F238E27FC236}">
                <a16:creationId xmlns:a16="http://schemas.microsoft.com/office/drawing/2014/main" xmlns="" id="{2384B15F-3C63-A340-B25C-8AFF8BDD7073}"/>
              </a:ext>
            </a:extLst>
          </p:cNvPr>
          <p:cNvSpPr/>
          <p:nvPr userDrawn="1"/>
        </p:nvSpPr>
        <p:spPr>
          <a:xfrm flipH="1">
            <a:off x="-788816" y="-250091"/>
            <a:ext cx="1285786" cy="1098648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13" name="Прямоугольный треугольник 4">
            <a:extLst>
              <a:ext uri="{FF2B5EF4-FFF2-40B4-BE49-F238E27FC236}">
                <a16:creationId xmlns:a16="http://schemas.microsoft.com/office/drawing/2014/main" xmlns="" id="{E9A87423-2AEA-7648-A40E-A5FD98E484D2}"/>
              </a:ext>
            </a:extLst>
          </p:cNvPr>
          <p:cNvSpPr/>
          <p:nvPr userDrawn="1"/>
        </p:nvSpPr>
        <p:spPr>
          <a:xfrm flipH="1" flipV="1">
            <a:off x="-325121" y="-11056"/>
            <a:ext cx="1033489" cy="1086957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E73CE1-C534-5D4E-A9F9-AD5356BCD229}"/>
              </a:ext>
            </a:extLst>
          </p:cNvPr>
          <p:cNvGrpSpPr/>
          <p:nvPr userDrawn="1"/>
        </p:nvGrpSpPr>
        <p:grpSpPr>
          <a:xfrm>
            <a:off x="10761159" y="-56941"/>
            <a:ext cx="1232908" cy="1228663"/>
            <a:chOff x="10690439" y="139924"/>
            <a:chExt cx="1232908" cy="1228663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xmlns="" id="{5DE7FA16-F28C-C44A-9622-72BEB1A44C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878573" y="139924"/>
              <a:ext cx="856641" cy="121197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C140FFB-189A-0E4C-BB67-1ECA04117BB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690439" y="1045422"/>
              <a:ext cx="123290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ФЕДЕРАЛЬНАЯ СЛУЖБА </a:t>
              </a:r>
            </a:p>
            <a:p>
              <a:pPr algn="ctr"/>
              <a:r>
                <a:rPr lang="ru-RU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ПО НАДЗОРУ</a:t>
              </a:r>
              <a:r>
                <a:rPr lang="en-US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 </a:t>
              </a:r>
              <a:r>
                <a:rPr lang="ru-RU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В СФЕРЕ ОБРАЗОВАНИЯ И НАУКИ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5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extLst mod="1">
    <p:ext uri="{DCECCB84-F9BA-43D5-87BE-67443E8EF086}">
      <p15:sldGuideLst xmlns:p15="http://schemas.microsoft.com/office/powerpoint/2012/main" xmlns="">
        <p15:guide id="1" pos="513">
          <p15:clr>
            <a:srgbClr val="FBAE40"/>
          </p15:clr>
        </p15:guide>
        <p15:guide id="2" pos="7167">
          <p15:clr>
            <a:srgbClr val="FBAE40"/>
          </p15:clr>
        </p15:guide>
        <p15:guide id="3" orient="horz" pos="4065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D746122C-1445-BC44-9AB2-541B39A76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5277852" y="1700462"/>
            <a:ext cx="6914147" cy="5157537"/>
          </a:xfrm>
          <a:prstGeom prst="rect">
            <a:avLst/>
          </a:prstGeom>
        </p:spPr>
      </p:pic>
      <p:sp>
        <p:nvSpPr>
          <p:cNvPr id="5" name="Параллелограмм 3">
            <a:extLst>
              <a:ext uri="{FF2B5EF4-FFF2-40B4-BE49-F238E27FC236}">
                <a16:creationId xmlns:a16="http://schemas.microsoft.com/office/drawing/2014/main" xmlns="" id="{798118FA-B3AA-4443-92B5-4BB617BB721B}"/>
              </a:ext>
            </a:extLst>
          </p:cNvPr>
          <p:cNvSpPr/>
          <p:nvPr userDrawn="1"/>
        </p:nvSpPr>
        <p:spPr>
          <a:xfrm flipH="1">
            <a:off x="10474016" y="599803"/>
            <a:ext cx="2337790" cy="2171788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xmlns="" id="{37B61531-78BC-9E4E-8344-A65A2C40658B}"/>
              </a:ext>
            </a:extLst>
          </p:cNvPr>
          <p:cNvSpPr/>
          <p:nvPr userDrawn="1"/>
        </p:nvSpPr>
        <p:spPr>
          <a:xfrm flipH="1">
            <a:off x="-2259170" y="599803"/>
            <a:ext cx="3543849" cy="3469427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7" name="Параллелограмм 9">
            <a:extLst>
              <a:ext uri="{FF2B5EF4-FFF2-40B4-BE49-F238E27FC236}">
                <a16:creationId xmlns:a16="http://schemas.microsoft.com/office/drawing/2014/main" xmlns="" id="{1CC712B3-ED46-E84E-B3C7-721F501E5C5D}"/>
              </a:ext>
            </a:extLst>
          </p:cNvPr>
          <p:cNvSpPr/>
          <p:nvPr userDrawn="1"/>
        </p:nvSpPr>
        <p:spPr>
          <a:xfrm flipH="1">
            <a:off x="1284679" y="-1768965"/>
            <a:ext cx="3543849" cy="3469427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1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2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13" userDrawn="1">
          <p15:clr>
            <a:srgbClr val="F26B43"/>
          </p15:clr>
        </p15:guide>
        <p15:guide id="4" pos="7167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1F0132AC-616E-404B-A011-977C3D8AE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8283" y="275717"/>
            <a:ext cx="1371178" cy="1939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32F531-0601-E840-AB9A-52B6F6645032}"/>
              </a:ext>
            </a:extLst>
          </p:cNvPr>
          <p:cNvSpPr txBox="1">
            <a:spLocks noChangeAspect="1"/>
          </p:cNvSpPr>
          <p:nvPr/>
        </p:nvSpPr>
        <p:spPr>
          <a:xfrm>
            <a:off x="970225" y="1809390"/>
            <a:ext cx="20472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ФЕДЕРАЛЬНАЯ СЛУЖБА </a:t>
            </a:r>
          </a:p>
          <a:p>
            <a:pPr algn="ctr"/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ПО НАДЗОРУ</a:t>
            </a:r>
            <a:r>
              <a:rPr lang="en-US" sz="900" dirty="0">
                <a:solidFill>
                  <a:srgbClr val="413B66"/>
                </a:solidFill>
                <a:latin typeface="Circe" panose="020B0502020203020203" pitchFamily="34" charset="77"/>
              </a:rPr>
              <a:t> </a:t>
            </a:r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В СФЕРЕ ОБРАЗОВАНИЯ И НАУКИ</a:t>
            </a: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xmlns="" id="{8C48AA95-43F2-824F-984D-388A5B40EC6F}"/>
              </a:ext>
            </a:extLst>
          </p:cNvPr>
          <p:cNvSpPr/>
          <p:nvPr/>
        </p:nvSpPr>
        <p:spPr>
          <a:xfrm>
            <a:off x="521779" y="2562616"/>
            <a:ext cx="5388901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ОБЯЗАТЕЛЬНЫХ ТРЕБОВАНИЯХ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РАЗМЕЩЕНИЮ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ИНФОРМАЦИИ О СПЕЦИАЛЬНЫХ УСЛОВИЯХ ДЛЯ ОБУЧЕНИЯ ИНВАЛИДОВ И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ОГРАНИЧЕННЫМИ ВОЗМОЖНОСТЯМИ ЗДОРОВЬЯ</a:t>
            </a:r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xmlns="" id="{8C48AA95-43F2-824F-984D-388A5B40EC6F}"/>
              </a:ext>
            </a:extLst>
          </p:cNvPr>
          <p:cNvSpPr/>
          <p:nvPr/>
        </p:nvSpPr>
        <p:spPr>
          <a:xfrm>
            <a:off x="521780" y="6083677"/>
            <a:ext cx="486952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Евгений Рафикович Шадыев,</a:t>
            </a:r>
          </a:p>
          <a:p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проведения проверок</a:t>
            </a:r>
            <a:endParaRPr lang="ru-RU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d"/>
      </p:transition>
    </mc:Choice>
    <mc:Fallback xmlns="">
      <p:transition spd="slow" advTm="1000">
        <p:push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62E4B1-98B8-E544-8C46-BE7620413203}"/>
              </a:ext>
            </a:extLst>
          </p:cNvPr>
          <p:cNvSpPr txBox="1"/>
          <p:nvPr/>
        </p:nvSpPr>
        <p:spPr>
          <a:xfrm>
            <a:off x="836228" y="487786"/>
            <a:ext cx="952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правовые акты</a:t>
            </a:r>
            <a:endParaRPr lang="ru-RU" sz="36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30;p1">
            <a:extLst>
              <a:ext uri="{FF2B5EF4-FFF2-40B4-BE49-F238E27FC236}">
                <a16:creationId xmlns:a16="http://schemas.microsoft.com/office/drawing/2014/main" xmlns="" id="{800CF7F5-35CA-F145-AE8D-08D0198262AB}"/>
              </a:ext>
            </a:extLst>
          </p:cNvPr>
          <p:cNvSpPr txBox="1"/>
          <p:nvPr/>
        </p:nvSpPr>
        <p:spPr>
          <a:xfrm>
            <a:off x="1191461" y="1315650"/>
            <a:ext cx="2327243" cy="28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поправки</a:t>
            </a:r>
          </a:p>
        </p:txBody>
      </p:sp>
      <p:sp>
        <p:nvSpPr>
          <p:cNvPr id="33" name="Google Shape;30;p1">
            <a:extLst>
              <a:ext uri="{FF2B5EF4-FFF2-40B4-BE49-F238E27FC236}">
                <a16:creationId xmlns:a16="http://schemas.microsoft.com/office/drawing/2014/main" xmlns="" id="{39DCEFB9-B60C-CB4A-9EC7-2FDE6CB9F164}"/>
              </a:ext>
            </a:extLst>
          </p:cNvPr>
          <p:cNvSpPr txBox="1"/>
          <p:nvPr/>
        </p:nvSpPr>
        <p:spPr>
          <a:xfrm>
            <a:off x="9502516" y="1315650"/>
            <a:ext cx="1297096" cy="28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Ведомство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3B02543-CB6B-7A47-A963-FA7FA6FF7D6F}"/>
              </a:ext>
            </a:extLst>
          </p:cNvPr>
          <p:cNvSpPr/>
          <p:nvPr/>
        </p:nvSpPr>
        <p:spPr>
          <a:xfrm>
            <a:off x="1101040" y="1684135"/>
            <a:ext cx="95461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Федеральный закон от 29.12.2012 </a:t>
            </a:r>
            <a:r>
              <a:rPr lang="ru-RU" sz="1600" b="1" dirty="0" smtClean="0"/>
              <a:t>№ 273-ФЗ «Об </a:t>
            </a:r>
            <a:r>
              <a:rPr lang="ru-RU" sz="1600" b="1" dirty="0"/>
              <a:t>образовании в Российской </a:t>
            </a:r>
            <a:r>
              <a:rPr lang="ru-RU" sz="1600" b="1" dirty="0" smtClean="0"/>
              <a:t>Федерации» (статья 29)</a:t>
            </a:r>
          </a:p>
          <a:p>
            <a:endParaRPr lang="ru-RU" sz="1600" b="1" dirty="0" smtClean="0"/>
          </a:p>
          <a:p>
            <a:endParaRPr lang="ru-RU" sz="1600" b="1" dirty="0"/>
          </a:p>
          <a:p>
            <a:r>
              <a:rPr lang="ru-RU" sz="1600" b="1" dirty="0" smtClean="0"/>
              <a:t>Правила </a:t>
            </a:r>
            <a:r>
              <a:rPr lang="ru-RU" sz="1600" b="1" dirty="0"/>
              <a:t>размещения на официальном сайте образовательной организации в информационно-телекоммуникационной сети </a:t>
            </a:r>
            <a:r>
              <a:rPr lang="ru-RU" sz="1600" b="1" dirty="0" smtClean="0"/>
              <a:t>«Интернет» </a:t>
            </a:r>
            <a:r>
              <a:rPr lang="ru-RU" sz="1600" b="1" dirty="0"/>
              <a:t>и обновления информации об образовательной </a:t>
            </a:r>
            <a:r>
              <a:rPr lang="ru-RU" sz="1600" b="1" dirty="0" smtClean="0"/>
              <a:t>организации, утвержденные постановлением </a:t>
            </a:r>
            <a:r>
              <a:rPr lang="ru-RU" sz="1600" b="1" dirty="0"/>
              <a:t>Правительства </a:t>
            </a:r>
            <a:r>
              <a:rPr lang="ru-RU" sz="1600" b="1" dirty="0" smtClean="0"/>
              <a:t>Российской Федерации </a:t>
            </a:r>
            <a:r>
              <a:rPr lang="ru-RU" sz="1600" b="1" dirty="0"/>
              <a:t>от 20.10.2021 </a:t>
            </a:r>
            <a:r>
              <a:rPr lang="ru-RU" sz="1600" b="1" dirty="0" smtClean="0"/>
              <a:t>№ 1802</a:t>
            </a:r>
          </a:p>
          <a:p>
            <a:endParaRPr lang="ru-RU" sz="1600" b="1" dirty="0"/>
          </a:p>
          <a:p>
            <a:endParaRPr lang="ru-RU" sz="1600" b="1" dirty="0"/>
          </a:p>
          <a:p>
            <a:r>
              <a:rPr lang="ru-RU" sz="1600" b="1" dirty="0" smtClean="0"/>
              <a:t>Требования </a:t>
            </a:r>
            <a:r>
              <a:rPr lang="ru-RU" sz="1600" b="1" dirty="0"/>
              <a:t>к структуре официального сайта образовательной организации в информационно-телекоммуникационной сети </a:t>
            </a:r>
            <a:r>
              <a:rPr lang="ru-RU" sz="1600" b="1" dirty="0" smtClean="0"/>
              <a:t>«Интернет» и </a:t>
            </a:r>
            <a:r>
              <a:rPr lang="ru-RU" sz="1600" b="1" dirty="0"/>
              <a:t>формату представления </a:t>
            </a:r>
            <a:r>
              <a:rPr lang="ru-RU" sz="1600" b="1" dirty="0" smtClean="0"/>
              <a:t>информации, утвержденные приказом </a:t>
            </a:r>
            <a:r>
              <a:rPr lang="ru-RU" sz="1600" b="1" dirty="0"/>
              <a:t>Рособрнадзора от 14.08.2020 </a:t>
            </a:r>
            <a:r>
              <a:rPr lang="ru-RU" sz="1600" b="1" dirty="0" smtClean="0"/>
              <a:t>№ 831 (действуют до 31.08.2024)</a:t>
            </a:r>
          </a:p>
          <a:p>
            <a:endParaRPr lang="ru-RU" sz="1600" b="1" dirty="0" smtClean="0"/>
          </a:p>
          <a:p>
            <a:endParaRPr lang="ru-RU" sz="1600" b="1" dirty="0"/>
          </a:p>
          <a:p>
            <a:r>
              <a:rPr lang="ru-RU" sz="1600" b="1" dirty="0"/>
              <a:t>Требования к структуре официального сайта образовательной организации в информационно-телекоммуникационной сети «Интернет» и формату представления информации, утвержденные приказом Рособрнадзора от 04.08.2023 </a:t>
            </a:r>
            <a:r>
              <a:rPr lang="ru-RU" sz="1600" b="1" dirty="0" smtClean="0"/>
              <a:t>№</a:t>
            </a:r>
            <a:r>
              <a:rPr lang="en-US" sz="1600" b="1" dirty="0" smtClean="0"/>
              <a:t> 1493</a:t>
            </a:r>
            <a:r>
              <a:rPr lang="ru-RU" sz="1600" b="1" dirty="0" smtClean="0"/>
              <a:t> </a:t>
            </a:r>
            <a:r>
              <a:rPr lang="ru-RU" sz="1600" b="1" dirty="0"/>
              <a:t>(действуют </a:t>
            </a:r>
            <a:r>
              <a:rPr lang="ru-RU" sz="1600" b="1" dirty="0" smtClean="0"/>
              <a:t>с 01.09.2024)</a:t>
            </a:r>
            <a:endParaRPr lang="ru-RU" sz="1600" b="1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BCCE240-87D1-6542-9CFE-593EC8F3B705}"/>
              </a:ext>
            </a:extLst>
          </p:cNvPr>
          <p:cNvCxnSpPr/>
          <p:nvPr/>
        </p:nvCxnSpPr>
        <p:spPr>
          <a:xfrm>
            <a:off x="1191459" y="2257890"/>
            <a:ext cx="9278419" cy="0"/>
          </a:xfrm>
          <a:prstGeom prst="line">
            <a:avLst/>
          </a:prstGeom>
          <a:ln w="19050">
            <a:solidFill>
              <a:srgbClr val="8F9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>
            <a:extLst>
              <a:ext uri="{FF2B5EF4-FFF2-40B4-BE49-F238E27FC236}">
                <a16:creationId xmlns:a16="http://schemas.microsoft.com/office/drawing/2014/main" xmlns="" id="{5BCCE240-87D1-6542-9CFE-593EC8F3B705}"/>
              </a:ext>
            </a:extLst>
          </p:cNvPr>
          <p:cNvCxnSpPr/>
          <p:nvPr/>
        </p:nvCxnSpPr>
        <p:spPr>
          <a:xfrm>
            <a:off x="1191458" y="3492330"/>
            <a:ext cx="9278419" cy="0"/>
          </a:xfrm>
          <a:prstGeom prst="line">
            <a:avLst/>
          </a:prstGeom>
          <a:ln w="19050">
            <a:solidFill>
              <a:srgbClr val="8F9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7">
            <a:extLst>
              <a:ext uri="{FF2B5EF4-FFF2-40B4-BE49-F238E27FC236}">
                <a16:creationId xmlns:a16="http://schemas.microsoft.com/office/drawing/2014/main" xmlns="" id="{5BCCE240-87D1-6542-9CFE-593EC8F3B705}"/>
              </a:ext>
            </a:extLst>
          </p:cNvPr>
          <p:cNvCxnSpPr/>
          <p:nvPr/>
        </p:nvCxnSpPr>
        <p:spPr>
          <a:xfrm>
            <a:off x="1191457" y="4665810"/>
            <a:ext cx="9278419" cy="0"/>
          </a:xfrm>
          <a:prstGeom prst="line">
            <a:avLst/>
          </a:prstGeom>
          <a:ln w="19050">
            <a:solidFill>
              <a:srgbClr val="8F9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8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62E4B1-98B8-E544-8C46-BE7620413203}"/>
              </a:ext>
            </a:extLst>
          </p:cNvPr>
          <p:cNvSpPr txBox="1"/>
          <p:nvPr/>
        </p:nvSpPr>
        <p:spPr>
          <a:xfrm>
            <a:off x="990600" y="440697"/>
            <a:ext cx="963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Требования к структуре официального сайта образовательной организации</a:t>
            </a:r>
          </a:p>
          <a:p>
            <a:pPr algn="ctr"/>
            <a:r>
              <a:rPr lang="ru-RU" sz="1600" b="1" dirty="0" smtClean="0"/>
              <a:t>в информационно-телекоммуникационной сети «Интернет» и формату представления информации </a:t>
            </a:r>
            <a:endParaRPr lang="ru-RU" sz="16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Google Shape;30;p1">
            <a:extLst>
              <a:ext uri="{FF2B5EF4-FFF2-40B4-BE49-F238E27FC236}">
                <a16:creationId xmlns:a16="http://schemas.microsoft.com/office/drawing/2014/main" xmlns="" id="{B14B45C5-5E8B-A946-B1AF-CE43C7EF489C}"/>
              </a:ext>
            </a:extLst>
          </p:cNvPr>
          <p:cNvSpPr txBox="1"/>
          <p:nvPr/>
        </p:nvSpPr>
        <p:spPr>
          <a:xfrm>
            <a:off x="756444" y="2034541"/>
            <a:ext cx="4364196" cy="364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 «Доступная среда»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/>
              <a:t>Информация о специальных условиях для обучения инвалидов и лиц с ограниченными возможностями здоровья:</a:t>
            </a:r>
          </a:p>
          <a:p>
            <a:r>
              <a:rPr lang="ru-RU" sz="1400" dirty="0" smtClean="0"/>
              <a:t>о </a:t>
            </a:r>
            <a:r>
              <a:rPr lang="ru-RU" sz="1400" dirty="0"/>
              <a:t>специально оборудованных учебных кабинетах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об </a:t>
            </a:r>
            <a:r>
              <a:rPr lang="ru-RU" sz="1400" dirty="0"/>
              <a:t>объектах для проведения практических </a:t>
            </a:r>
            <a:r>
              <a:rPr lang="ru-RU" sz="1400" dirty="0" smtClean="0"/>
              <a:t>занятий;</a:t>
            </a:r>
          </a:p>
          <a:p>
            <a:r>
              <a:rPr lang="ru-RU" sz="1400" dirty="0" smtClean="0"/>
              <a:t>о </a:t>
            </a:r>
            <a:r>
              <a:rPr lang="ru-RU" sz="1400" dirty="0"/>
              <a:t>библиотеке(ах</a:t>
            </a:r>
            <a:r>
              <a:rPr lang="ru-RU" sz="1400" dirty="0" smtClean="0"/>
              <a:t>);</a:t>
            </a:r>
          </a:p>
          <a:p>
            <a:r>
              <a:rPr lang="ru-RU" sz="1400" dirty="0" smtClean="0"/>
              <a:t>об </a:t>
            </a:r>
            <a:r>
              <a:rPr lang="ru-RU" sz="1400" dirty="0"/>
              <a:t>объектах </a:t>
            </a:r>
            <a:r>
              <a:rPr lang="ru-RU" sz="1400" dirty="0" smtClean="0"/>
              <a:t>спорта;</a:t>
            </a:r>
          </a:p>
          <a:p>
            <a:r>
              <a:rPr lang="ru-RU" sz="1400" dirty="0" smtClean="0"/>
              <a:t>о </a:t>
            </a:r>
            <a:r>
              <a:rPr lang="ru-RU" sz="1400" dirty="0"/>
              <a:t>средствах обучения и </a:t>
            </a:r>
            <a:r>
              <a:rPr lang="ru-RU" sz="1400" dirty="0" smtClean="0"/>
              <a:t>воспитания;</a:t>
            </a:r>
          </a:p>
          <a:p>
            <a:r>
              <a:rPr lang="ru-RU" sz="1400" dirty="0"/>
              <a:t>о доступе к информационным системам и информационно-телекоммуникационным сетям;</a:t>
            </a:r>
          </a:p>
          <a:p>
            <a:r>
              <a:rPr lang="ru-RU" sz="1400" dirty="0"/>
              <a:t>об электронных образовательных ресурсах;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Google Shape;30;p1">
            <a:extLst>
              <a:ext uri="{FF2B5EF4-FFF2-40B4-BE49-F238E27FC236}">
                <a16:creationId xmlns:a16="http://schemas.microsoft.com/office/drawing/2014/main" xmlns="" id="{405BC68C-6E2E-5048-9DBD-E5B6C350FFD9}"/>
              </a:ext>
            </a:extLst>
          </p:cNvPr>
          <p:cNvSpPr txBox="1"/>
          <p:nvPr/>
        </p:nvSpPr>
        <p:spPr>
          <a:xfrm>
            <a:off x="6057899" y="2034541"/>
            <a:ext cx="5217051" cy="337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 «Материально-техническое обеспечение и оснащенность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процесса. Доступная среда»</a:t>
            </a:r>
          </a:p>
          <a:p>
            <a:r>
              <a:rPr lang="ru-RU" sz="1400" dirty="0"/>
              <a:t>1) о материально-техническом обеспечении образовательной деятельности, в том числе в отношении инвалидов и лиц с ограниченными возможностями здоровья:</a:t>
            </a:r>
          </a:p>
          <a:p>
            <a:r>
              <a:rPr lang="ru-RU" sz="1400" dirty="0"/>
              <a:t>а) о наличии оборудованных учебных кабинетов;</a:t>
            </a:r>
          </a:p>
          <a:p>
            <a:r>
              <a:rPr lang="ru-RU" sz="1400" dirty="0"/>
              <a:t>б) о наличии оборудованных объектов для проведения практических занятий;</a:t>
            </a:r>
          </a:p>
          <a:p>
            <a:r>
              <a:rPr lang="ru-RU" sz="1400" dirty="0"/>
              <a:t>в) о наличии оборудованных библиотек;</a:t>
            </a:r>
          </a:p>
          <a:p>
            <a:r>
              <a:rPr lang="ru-RU" sz="1400" dirty="0"/>
              <a:t>г) о наличии оборудованных объектов спорта;</a:t>
            </a:r>
          </a:p>
          <a:p>
            <a:r>
              <a:rPr lang="ru-RU" sz="1400" dirty="0"/>
              <a:t>д) о наличии оборудованных средствах обучения и воспитания;</a:t>
            </a:r>
          </a:p>
          <a:p>
            <a:r>
              <a:rPr lang="ru-RU" sz="1400" dirty="0"/>
              <a:t>е) о доступе к информационным системам и информационно-телекоммуникационным сетям;</a:t>
            </a:r>
          </a:p>
          <a:p>
            <a:r>
              <a:rPr lang="ru-RU" sz="1400" dirty="0"/>
              <a:t>ж) об электронных образовательных ресурсах, к которым обеспечивается доступ </a:t>
            </a:r>
            <a:r>
              <a:rPr lang="ru-RU" sz="1400" dirty="0" smtClean="0"/>
              <a:t>обучающихся;</a:t>
            </a:r>
            <a:endParaRPr lang="ru-RU" sz="1400" dirty="0"/>
          </a:p>
          <a:p>
            <a:r>
              <a:rPr lang="ru-RU" sz="1400" dirty="0"/>
              <a:t>з) о количестве жилых помещений в общежитии, интернате, формировании платы за проживание в </a:t>
            </a:r>
            <a:r>
              <a:rPr lang="ru-RU" sz="1400" dirty="0" smtClean="0"/>
              <a:t>общежитии;</a:t>
            </a:r>
            <a:endParaRPr lang="ru-RU" sz="1400" dirty="0"/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/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062E4B1-98B8-E544-8C46-BE7620413203}"/>
              </a:ext>
            </a:extLst>
          </p:cNvPr>
          <p:cNvSpPr txBox="1"/>
          <p:nvPr/>
        </p:nvSpPr>
        <p:spPr>
          <a:xfrm>
            <a:off x="876346" y="1229587"/>
            <a:ext cx="4124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Приказ Рособрнадзора от 14.08.2020 </a:t>
            </a:r>
            <a:r>
              <a:rPr lang="ru-RU" sz="1600" b="1" dirty="0" smtClean="0"/>
              <a:t>№ </a:t>
            </a:r>
            <a:r>
              <a:rPr lang="ru-RU" sz="1600" b="1" dirty="0"/>
              <a:t>831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062E4B1-98B8-E544-8C46-BE7620413203}"/>
              </a:ext>
            </a:extLst>
          </p:cNvPr>
          <p:cNvSpPr txBox="1"/>
          <p:nvPr/>
        </p:nvSpPr>
        <p:spPr>
          <a:xfrm>
            <a:off x="6195060" y="1233991"/>
            <a:ext cx="424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Приказ Рособрнадзора от 04.08.2023 </a:t>
            </a:r>
            <a:r>
              <a:rPr lang="ru-RU" sz="1600" b="1" dirty="0" smtClean="0"/>
              <a:t>№ </a:t>
            </a:r>
            <a:r>
              <a:rPr lang="ru-RU" sz="1600" b="1" dirty="0"/>
              <a:t>1493</a:t>
            </a:r>
          </a:p>
        </p:txBody>
      </p:sp>
    </p:spTree>
    <p:extLst>
      <p:ext uri="{BB962C8B-B14F-4D97-AF65-F5344CB8AC3E}">
        <p14:creationId xmlns:p14="http://schemas.microsoft.com/office/powerpoint/2010/main" val="33090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62E4B1-98B8-E544-8C46-BE7620413203}"/>
              </a:ext>
            </a:extLst>
          </p:cNvPr>
          <p:cNvSpPr txBox="1"/>
          <p:nvPr/>
        </p:nvSpPr>
        <p:spPr>
          <a:xfrm>
            <a:off x="990600" y="440697"/>
            <a:ext cx="963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Требования к структуре официального сайта образовательной организации</a:t>
            </a:r>
          </a:p>
          <a:p>
            <a:pPr algn="ctr"/>
            <a:r>
              <a:rPr lang="ru-RU" sz="1600" b="1" dirty="0" smtClean="0"/>
              <a:t>в информационно-телекоммуникационной сети «Интернет» и формату представления информации </a:t>
            </a:r>
            <a:endParaRPr lang="ru-RU" sz="16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Google Shape;30;p1">
            <a:extLst>
              <a:ext uri="{FF2B5EF4-FFF2-40B4-BE49-F238E27FC236}">
                <a16:creationId xmlns:a16="http://schemas.microsoft.com/office/drawing/2014/main" xmlns="" id="{B14B45C5-5E8B-A946-B1AF-CE43C7EF489C}"/>
              </a:ext>
            </a:extLst>
          </p:cNvPr>
          <p:cNvSpPr txBox="1"/>
          <p:nvPr/>
        </p:nvSpPr>
        <p:spPr>
          <a:xfrm>
            <a:off x="758236" y="2080257"/>
            <a:ext cx="3914615" cy="3329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 «Доступная среда»</a:t>
            </a:r>
          </a:p>
          <a:p>
            <a:endParaRPr lang="ru-RU" sz="1400" dirty="0"/>
          </a:p>
          <a:p>
            <a:r>
              <a:rPr lang="ru-RU" sz="1400" dirty="0"/>
              <a:t>об обеспечении беспрепятственного доступа в здания образовательной организации;</a:t>
            </a:r>
          </a:p>
          <a:p>
            <a:r>
              <a:rPr lang="ru-RU" sz="1400" dirty="0"/>
              <a:t>о специальных условиях питания;</a:t>
            </a:r>
          </a:p>
          <a:p>
            <a:r>
              <a:rPr lang="ru-RU" sz="1400" dirty="0"/>
              <a:t>о специальных условиях охраны здоровья;</a:t>
            </a:r>
          </a:p>
          <a:p>
            <a:r>
              <a:rPr lang="ru-RU" sz="1400" dirty="0" smtClean="0"/>
              <a:t>о </a:t>
            </a:r>
            <a:r>
              <a:rPr lang="ru-RU" sz="1400" dirty="0"/>
              <a:t>наличии специальных технических средств обучения коллективного и индивидуального пользования;</a:t>
            </a:r>
          </a:p>
          <a:p>
            <a:r>
              <a:rPr lang="ru-RU" sz="1400" dirty="0"/>
              <a:t>о наличии условий для беспрепятственного доступа в общежитие, интернат;</a:t>
            </a:r>
          </a:p>
          <a:p>
            <a:r>
              <a:rPr lang="ru-RU" sz="1400" dirty="0"/>
              <a:t>о количестве жилых помещений в общежитии, </a:t>
            </a:r>
            <a:r>
              <a:rPr lang="ru-RU" sz="1400" dirty="0" smtClean="0"/>
              <a:t>интернате.</a:t>
            </a:r>
            <a:endParaRPr lang="ru-RU" sz="1400" dirty="0"/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Google Shape;30;p1">
            <a:extLst>
              <a:ext uri="{FF2B5EF4-FFF2-40B4-BE49-F238E27FC236}">
                <a16:creationId xmlns:a16="http://schemas.microsoft.com/office/drawing/2014/main" xmlns="" id="{405BC68C-6E2E-5048-9DBD-E5B6C350FFD9}"/>
              </a:ext>
            </a:extLst>
          </p:cNvPr>
          <p:cNvSpPr txBox="1"/>
          <p:nvPr/>
        </p:nvSpPr>
        <p:spPr>
          <a:xfrm>
            <a:off x="5974079" y="2080257"/>
            <a:ext cx="5237259" cy="313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 «Материально-техническое обеспечение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 оснащенность образовательного процесса. Доступная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среда»</a:t>
            </a:r>
          </a:p>
          <a:p>
            <a:r>
              <a:rPr lang="ru-RU" sz="1400" dirty="0" smtClean="0"/>
              <a:t>2</a:t>
            </a:r>
            <a:r>
              <a:rPr lang="ru-RU" sz="1400" dirty="0"/>
              <a:t>) о специальных условиях для получения образования инвалидами и лицами с ограниченными возможностями здоровья:</a:t>
            </a:r>
          </a:p>
          <a:p>
            <a:r>
              <a:rPr lang="ru-RU" sz="1400" dirty="0"/>
              <a:t>а) об обеспечении доступа в здания образовательной организации, в том числе в общежитие, интернат, приспособленных для использования инвалидами и лицами с ограниченными возможностями здоровья;</a:t>
            </a:r>
          </a:p>
          <a:p>
            <a:r>
              <a:rPr lang="ru-RU" sz="1400" dirty="0"/>
              <a:t>б) о наличии специальных технических средств обучения коллективного и индивидуального пользования инвалидов и лиц с ограниченными возможностями здоровья.</a:t>
            </a: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/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062E4B1-98B8-E544-8C46-BE7620413203}"/>
              </a:ext>
            </a:extLst>
          </p:cNvPr>
          <p:cNvSpPr txBox="1"/>
          <p:nvPr/>
        </p:nvSpPr>
        <p:spPr>
          <a:xfrm>
            <a:off x="653348" y="1389042"/>
            <a:ext cx="4124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Приказ Рособрнадзора от 14.08.2020 </a:t>
            </a:r>
            <a:r>
              <a:rPr lang="ru-RU" sz="1600" b="1" dirty="0" smtClean="0"/>
              <a:t>№ </a:t>
            </a:r>
            <a:r>
              <a:rPr lang="ru-RU" sz="1600" b="1" dirty="0"/>
              <a:t>831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062E4B1-98B8-E544-8C46-BE7620413203}"/>
              </a:ext>
            </a:extLst>
          </p:cNvPr>
          <p:cNvSpPr txBox="1"/>
          <p:nvPr/>
        </p:nvSpPr>
        <p:spPr>
          <a:xfrm>
            <a:off x="6195060" y="1389042"/>
            <a:ext cx="424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Приказ Рособрнадзора от 04.08.2023 </a:t>
            </a:r>
            <a:r>
              <a:rPr lang="ru-RU" sz="1600" b="1" dirty="0" smtClean="0"/>
              <a:t>№ </a:t>
            </a:r>
            <a:r>
              <a:rPr lang="ru-RU" sz="1600" b="1" dirty="0"/>
              <a:t>1493</a:t>
            </a:r>
          </a:p>
        </p:txBody>
      </p:sp>
    </p:spTree>
    <p:extLst>
      <p:ext uri="{BB962C8B-B14F-4D97-AF65-F5344CB8AC3E}">
        <p14:creationId xmlns:p14="http://schemas.microsoft.com/office/powerpoint/2010/main" val="35863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62E4B1-98B8-E544-8C46-BE7620413203}"/>
              </a:ext>
            </a:extLst>
          </p:cNvPr>
          <p:cNvSpPr txBox="1"/>
          <p:nvPr/>
        </p:nvSpPr>
        <p:spPr>
          <a:xfrm>
            <a:off x="809053" y="487786"/>
            <a:ext cx="959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 обязательных требований</a:t>
            </a:r>
            <a:endParaRPr lang="ru-RU" sz="28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2CD5409-141B-BE47-9EE1-D9A86F990FD3}"/>
              </a:ext>
            </a:extLst>
          </p:cNvPr>
          <p:cNvSpPr/>
          <p:nvPr/>
        </p:nvSpPr>
        <p:spPr>
          <a:xfrm>
            <a:off x="809053" y="2184218"/>
            <a:ext cx="2456564" cy="13152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30;p1">
            <a:extLst>
              <a:ext uri="{FF2B5EF4-FFF2-40B4-BE49-F238E27FC236}">
                <a16:creationId xmlns:a16="http://schemas.microsoft.com/office/drawing/2014/main" xmlns="" id="{B9CF2CF7-20FC-204C-BE5B-F17DA4AA6B8F}"/>
              </a:ext>
            </a:extLst>
          </p:cNvPr>
          <p:cNvSpPr txBox="1"/>
          <p:nvPr/>
        </p:nvSpPr>
        <p:spPr>
          <a:xfrm>
            <a:off x="867368" y="2396273"/>
            <a:ext cx="2339934" cy="53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специально оборудованных учебных кабинетах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88ABAAD8-6E92-294D-AA64-B87D7A059A5D}"/>
              </a:ext>
            </a:extLst>
          </p:cNvPr>
          <p:cNvSpPr/>
          <p:nvPr/>
        </p:nvSpPr>
        <p:spPr>
          <a:xfrm>
            <a:off x="3517530" y="2184218"/>
            <a:ext cx="2456564" cy="13152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Google Shape;30;p1">
            <a:extLst>
              <a:ext uri="{FF2B5EF4-FFF2-40B4-BE49-F238E27FC236}">
                <a16:creationId xmlns:a16="http://schemas.microsoft.com/office/drawing/2014/main" xmlns="" id="{6B75DBC1-1756-EC41-8257-44CAA1D2A514}"/>
              </a:ext>
            </a:extLst>
          </p:cNvPr>
          <p:cNvSpPr txBox="1"/>
          <p:nvPr/>
        </p:nvSpPr>
        <p:spPr>
          <a:xfrm>
            <a:off x="3575845" y="2349529"/>
            <a:ext cx="2339934" cy="83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приспособленных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объектах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проведения практических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занятий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71A6AA7-7535-D243-82D7-6020BAF2E602}"/>
              </a:ext>
            </a:extLst>
          </p:cNvPr>
          <p:cNvSpPr/>
          <p:nvPr/>
        </p:nvSpPr>
        <p:spPr>
          <a:xfrm>
            <a:off x="6202857" y="2184218"/>
            <a:ext cx="2456564" cy="13152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Google Shape;30;p1">
            <a:extLst>
              <a:ext uri="{FF2B5EF4-FFF2-40B4-BE49-F238E27FC236}">
                <a16:creationId xmlns:a16="http://schemas.microsoft.com/office/drawing/2014/main" xmlns="" id="{1941F971-D0AB-5A44-B30F-AC8880CBF2FC}"/>
              </a:ext>
            </a:extLst>
          </p:cNvPr>
          <p:cNvSpPr txBox="1"/>
          <p:nvPr/>
        </p:nvSpPr>
        <p:spPr>
          <a:xfrm>
            <a:off x="6261172" y="2354550"/>
            <a:ext cx="2339934" cy="11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/>
              <a:t>о</a:t>
            </a:r>
            <a:r>
              <a:rPr lang="en-US" sz="1600" dirty="0"/>
              <a:t> </a:t>
            </a:r>
            <a:r>
              <a:rPr lang="ru-RU" sz="1600" dirty="0"/>
              <a:t>приспособленных </a:t>
            </a:r>
            <a:r>
              <a:rPr lang="ru-RU" sz="1600" dirty="0" smtClean="0"/>
              <a:t>средствах </a:t>
            </a:r>
            <a:r>
              <a:rPr lang="ru-RU" sz="1600" dirty="0"/>
              <a:t>обучения и </a:t>
            </a:r>
            <a:r>
              <a:rPr lang="ru-RU" sz="1600" dirty="0" smtClean="0"/>
              <a:t>воспитания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27A35C6-87DB-CD47-9AA9-EA0AA1E5CC85}"/>
              </a:ext>
            </a:extLst>
          </p:cNvPr>
          <p:cNvSpPr/>
          <p:nvPr/>
        </p:nvSpPr>
        <p:spPr>
          <a:xfrm>
            <a:off x="8934483" y="2184218"/>
            <a:ext cx="2456564" cy="13152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Google Shape;30;p1">
            <a:extLst>
              <a:ext uri="{FF2B5EF4-FFF2-40B4-BE49-F238E27FC236}">
                <a16:creationId xmlns:a16="http://schemas.microsoft.com/office/drawing/2014/main" xmlns="" id="{108273F8-556C-8641-A6EC-41012B7C864A}"/>
              </a:ext>
            </a:extLst>
          </p:cNvPr>
          <p:cNvSpPr txBox="1"/>
          <p:nvPr/>
        </p:nvSpPr>
        <p:spPr>
          <a:xfrm>
            <a:off x="8992798" y="2269383"/>
            <a:ext cx="2339934" cy="11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/>
              <a:t>об</a:t>
            </a:r>
            <a:r>
              <a:rPr lang="en-US" sz="1600" dirty="0"/>
              <a:t> </a:t>
            </a:r>
            <a:r>
              <a:rPr lang="ru-RU" sz="1600" dirty="0"/>
              <a:t>обеспечении беспрепятственного доступа в здания образовательной организации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84964987-90B7-D74F-930C-66B52F764D2F}"/>
              </a:ext>
            </a:extLst>
          </p:cNvPr>
          <p:cNvSpPr/>
          <p:nvPr/>
        </p:nvSpPr>
        <p:spPr>
          <a:xfrm>
            <a:off x="809053" y="4211418"/>
            <a:ext cx="2456564" cy="1123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Google Shape;30;p1">
            <a:extLst>
              <a:ext uri="{FF2B5EF4-FFF2-40B4-BE49-F238E27FC236}">
                <a16:creationId xmlns:a16="http://schemas.microsoft.com/office/drawing/2014/main" xmlns="" id="{999FCE36-1A06-334B-B3EA-F609B556195A}"/>
              </a:ext>
            </a:extLst>
          </p:cNvPr>
          <p:cNvSpPr txBox="1"/>
          <p:nvPr/>
        </p:nvSpPr>
        <p:spPr>
          <a:xfrm>
            <a:off x="867368" y="4509561"/>
            <a:ext cx="2339934" cy="47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/>
              <a:t>о специальных условиях охраны здоровья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7EF08A2E-043F-6B40-84DE-6867C115B108}"/>
              </a:ext>
            </a:extLst>
          </p:cNvPr>
          <p:cNvSpPr/>
          <p:nvPr/>
        </p:nvSpPr>
        <p:spPr>
          <a:xfrm>
            <a:off x="3517530" y="4211418"/>
            <a:ext cx="2456564" cy="1123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Google Shape;30;p1">
            <a:extLst>
              <a:ext uri="{FF2B5EF4-FFF2-40B4-BE49-F238E27FC236}">
                <a16:creationId xmlns:a16="http://schemas.microsoft.com/office/drawing/2014/main" xmlns="" id="{B14B45C5-5E8B-A946-B1AF-CE43C7EF489C}"/>
              </a:ext>
            </a:extLst>
          </p:cNvPr>
          <p:cNvSpPr txBox="1"/>
          <p:nvPr/>
        </p:nvSpPr>
        <p:spPr>
          <a:xfrm>
            <a:off x="3575845" y="4321454"/>
            <a:ext cx="2339934" cy="90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о</a:t>
            </a:r>
            <a:r>
              <a:rPr lang="en-US" sz="1400" dirty="0"/>
              <a:t> </a:t>
            </a:r>
            <a:r>
              <a:rPr lang="ru-RU" sz="1400" dirty="0"/>
              <a:t>наличии специальных технических средств обучения коллективного и индивидуального пользования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24119984-FDA0-AF4C-B770-C7B9A6D6461A}"/>
              </a:ext>
            </a:extLst>
          </p:cNvPr>
          <p:cNvSpPr/>
          <p:nvPr/>
        </p:nvSpPr>
        <p:spPr>
          <a:xfrm>
            <a:off x="6202857" y="4211418"/>
            <a:ext cx="2456564" cy="1123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Google Shape;30;p1">
            <a:extLst>
              <a:ext uri="{FF2B5EF4-FFF2-40B4-BE49-F238E27FC236}">
                <a16:creationId xmlns:a16="http://schemas.microsoft.com/office/drawing/2014/main" xmlns="" id="{405BC68C-6E2E-5048-9DBD-E5B6C350FFD9}"/>
              </a:ext>
            </a:extLst>
          </p:cNvPr>
          <p:cNvSpPr txBox="1"/>
          <p:nvPr/>
        </p:nvSpPr>
        <p:spPr>
          <a:xfrm>
            <a:off x="6261172" y="4381750"/>
            <a:ext cx="2339934" cy="97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/>
              <a:t>о</a:t>
            </a:r>
            <a:r>
              <a:rPr lang="en-US" sz="1600" dirty="0"/>
              <a:t> </a:t>
            </a:r>
            <a:r>
              <a:rPr lang="ru-RU" sz="1600" dirty="0"/>
              <a:t>наличии условий для беспрепятственного доступа в общежитие, интернат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14BB9570-21DB-304F-883F-7B727E7BEC33}"/>
              </a:ext>
            </a:extLst>
          </p:cNvPr>
          <p:cNvSpPr/>
          <p:nvPr/>
        </p:nvSpPr>
        <p:spPr>
          <a:xfrm>
            <a:off x="8934483" y="4211418"/>
            <a:ext cx="2456564" cy="1123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Google Shape;30;p1">
            <a:extLst>
              <a:ext uri="{FF2B5EF4-FFF2-40B4-BE49-F238E27FC236}">
                <a16:creationId xmlns:a16="http://schemas.microsoft.com/office/drawing/2014/main" xmlns="" id="{31E7D872-512C-A240-85F9-00A54A5745D0}"/>
              </a:ext>
            </a:extLst>
          </p:cNvPr>
          <p:cNvSpPr txBox="1"/>
          <p:nvPr/>
        </p:nvSpPr>
        <p:spPr>
          <a:xfrm>
            <a:off x="8992798" y="4381750"/>
            <a:ext cx="2339934" cy="97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не имеет версии для слабовидящих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oogle Shape;30;p1">
            <a:extLst>
              <a:ext uri="{FF2B5EF4-FFF2-40B4-BE49-F238E27FC236}">
                <a16:creationId xmlns:a16="http://schemas.microsoft.com/office/drawing/2014/main" xmlns="" id="{B9CF2CF7-20FC-204C-BE5B-F17DA4AA6B8F}"/>
              </a:ext>
            </a:extLst>
          </p:cNvPr>
          <p:cNvSpPr txBox="1"/>
          <p:nvPr/>
        </p:nvSpPr>
        <p:spPr>
          <a:xfrm>
            <a:off x="809053" y="1416135"/>
            <a:ext cx="4526272" cy="53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ru-RU" sz="1600" dirty="0" smtClean="0"/>
              <a:t>На официальном сайте образовательной организации отсутствует информация: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F90A485-F3B7-DF4E-8BEA-25EBFDA87F1F}"/>
              </a:ext>
            </a:extLst>
          </p:cNvPr>
          <p:cNvSpPr txBox="1"/>
          <p:nvPr/>
        </p:nvSpPr>
        <p:spPr>
          <a:xfrm>
            <a:off x="814388" y="4805252"/>
            <a:ext cx="3087001" cy="90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300" b="1" dirty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br>
              <a:rPr lang="ru-RU" altLang="ru-RU" sz="3300" b="1" dirty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300" b="1" dirty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D5A36003-140C-9B46-B8CC-C25DE450F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8283" y="275717"/>
            <a:ext cx="1371178" cy="1939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6E23B8-DF23-9945-893A-181A693AA5DC}"/>
              </a:ext>
            </a:extLst>
          </p:cNvPr>
          <p:cNvSpPr txBox="1">
            <a:spLocks noChangeAspect="1"/>
          </p:cNvSpPr>
          <p:nvPr/>
        </p:nvSpPr>
        <p:spPr>
          <a:xfrm>
            <a:off x="970225" y="1809390"/>
            <a:ext cx="20472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ФЕДЕРАЛЬНАЯ СЛУЖБА </a:t>
            </a:r>
          </a:p>
          <a:p>
            <a:pPr algn="ctr"/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ПО НАДЗОРУ</a:t>
            </a:r>
            <a:r>
              <a:rPr lang="en-US" sz="900" dirty="0">
                <a:solidFill>
                  <a:srgbClr val="413B66"/>
                </a:solidFill>
                <a:latin typeface="Circe" panose="020B0502020203020203" pitchFamily="34" charset="77"/>
              </a:rPr>
              <a:t> </a:t>
            </a:r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В СФЕРЕ ОБРАЗОВАНИЯ И НАУКИ</a:t>
            </a:r>
          </a:p>
        </p:txBody>
      </p:sp>
    </p:spTree>
    <p:extLst>
      <p:ext uri="{BB962C8B-B14F-4D97-AF65-F5344CB8AC3E}">
        <p14:creationId xmlns:p14="http://schemas.microsoft.com/office/powerpoint/2010/main" val="25331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1154</TotalTime>
  <Words>565</Words>
  <Application>Microsoft Office PowerPoint</Application>
  <PresentationFormat>Произвольный</PresentationFormat>
  <Paragraphs>75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PRO</dc:creator>
  <cp:lastModifiedBy>Лобанова Ирина Дмитриевна</cp:lastModifiedBy>
  <cp:revision>165</cp:revision>
  <cp:lastPrinted>2023-05-17T16:27:06Z</cp:lastPrinted>
  <dcterms:created xsi:type="dcterms:W3CDTF">2021-05-05T18:02:28Z</dcterms:created>
  <dcterms:modified xsi:type="dcterms:W3CDTF">2024-02-28T09:22:40Z</dcterms:modified>
</cp:coreProperties>
</file>