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9" r:id="rId1"/>
  </p:sldMasterIdLst>
  <p:notesMasterIdLst>
    <p:notesMasterId r:id="rId13"/>
  </p:notesMasterIdLst>
  <p:sldIdLst>
    <p:sldId id="256" r:id="rId2"/>
    <p:sldId id="264" r:id="rId3"/>
    <p:sldId id="282" r:id="rId4"/>
    <p:sldId id="284" r:id="rId5"/>
    <p:sldId id="283" r:id="rId6"/>
    <p:sldId id="280" r:id="rId7"/>
    <p:sldId id="285" r:id="rId8"/>
    <p:sldId id="286" r:id="rId9"/>
    <p:sldId id="288" r:id="rId10"/>
    <p:sldId id="287" r:id="rId11"/>
    <p:sldId id="25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9DB3"/>
    <a:srgbClr val="00356F"/>
    <a:srgbClr val="8F9DBE"/>
    <a:srgbClr val="413B66"/>
    <a:srgbClr val="0075B2"/>
    <a:srgbClr val="FEEF9A"/>
    <a:srgbClr val="FCACAD"/>
    <a:srgbClr val="0374B7"/>
    <a:srgbClr val="FCBFC7"/>
    <a:srgbClr val="FCD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26"/>
    <p:restoredTop sz="96489"/>
  </p:normalViewPr>
  <p:slideViewPr>
    <p:cSldViewPr snapToGrid="0" snapToObjects="1" showGuides="1">
      <p:cViewPr varScale="1">
        <p:scale>
          <a:sx n="117" d="100"/>
          <a:sy n="117" d="100"/>
        </p:scale>
        <p:origin x="-570" y="-102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01" d="100"/>
          <a:sy n="101" d="100"/>
        </p:scale>
        <p:origin x="420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03714-6CF0-E541-B61A-AB1CD310F6BF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BEC3C-E0A6-5444-AD8D-6967970AF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165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BEC3C-E0A6-5444-AD8D-6967970AF1B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460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BEC3C-E0A6-5444-AD8D-6967970AF1B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92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>
            <a:extLst>
              <a:ext uri="{FF2B5EF4-FFF2-40B4-BE49-F238E27FC236}">
                <a16:creationId xmlns="" xmlns:a16="http://schemas.microsoft.com/office/drawing/2014/main" id="{FE3C52C6-EF77-3248-B7E5-564F2B2FBC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865"/>
          <a:stretch/>
        </p:blipFill>
        <p:spPr>
          <a:xfrm>
            <a:off x="3394953" y="1"/>
            <a:ext cx="87970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9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араллелограмм 2">
            <a:extLst>
              <a:ext uri="{FF2B5EF4-FFF2-40B4-BE49-F238E27FC236}">
                <a16:creationId xmlns="" xmlns:a16="http://schemas.microsoft.com/office/drawing/2014/main" id="{361E76FE-17AA-414D-8779-313037E7ED20}"/>
              </a:ext>
            </a:extLst>
          </p:cNvPr>
          <p:cNvSpPr/>
          <p:nvPr userDrawn="1"/>
        </p:nvSpPr>
        <p:spPr>
          <a:xfrm flipH="1">
            <a:off x="-758336" y="35006"/>
            <a:ext cx="1285786" cy="1098648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12" name="Параллелограмм 3">
            <a:extLst>
              <a:ext uri="{FF2B5EF4-FFF2-40B4-BE49-F238E27FC236}">
                <a16:creationId xmlns="" xmlns:a16="http://schemas.microsoft.com/office/drawing/2014/main" id="{2384B15F-3C63-A340-B25C-8AFF8BDD7073}"/>
              </a:ext>
            </a:extLst>
          </p:cNvPr>
          <p:cNvSpPr/>
          <p:nvPr userDrawn="1"/>
        </p:nvSpPr>
        <p:spPr>
          <a:xfrm flipH="1">
            <a:off x="-788816" y="-250091"/>
            <a:ext cx="1285786" cy="1098648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13" name="Прямоугольный треугольник 4">
            <a:extLst>
              <a:ext uri="{FF2B5EF4-FFF2-40B4-BE49-F238E27FC236}">
                <a16:creationId xmlns="" xmlns:a16="http://schemas.microsoft.com/office/drawing/2014/main" id="{E9A87423-2AEA-7648-A40E-A5FD98E484D2}"/>
              </a:ext>
            </a:extLst>
          </p:cNvPr>
          <p:cNvSpPr/>
          <p:nvPr userDrawn="1"/>
        </p:nvSpPr>
        <p:spPr>
          <a:xfrm flipH="1" flipV="1">
            <a:off x="-325121" y="-11056"/>
            <a:ext cx="1033489" cy="1086957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CE73CE1-C534-5D4E-A9F9-AD5356BCD229}"/>
              </a:ext>
            </a:extLst>
          </p:cNvPr>
          <p:cNvGrpSpPr/>
          <p:nvPr userDrawn="1"/>
        </p:nvGrpSpPr>
        <p:grpSpPr>
          <a:xfrm>
            <a:off x="10761159" y="-56941"/>
            <a:ext cx="1232908" cy="1228663"/>
            <a:chOff x="10690439" y="139924"/>
            <a:chExt cx="1232908" cy="1228663"/>
          </a:xfrm>
        </p:grpSpPr>
        <p:pic>
          <p:nvPicPr>
            <p:cNvPr id="6" name="Graphic 5">
              <a:extLst>
                <a:ext uri="{FF2B5EF4-FFF2-40B4-BE49-F238E27FC236}">
                  <a16:creationId xmlns="" xmlns:a16="http://schemas.microsoft.com/office/drawing/2014/main" id="{5DE7FA16-F28C-C44A-9622-72BEB1A44C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78573" y="139924"/>
              <a:ext cx="856641" cy="121197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4C140FFB-189A-0E4C-BB67-1ECA04117BBC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10690439" y="1045422"/>
              <a:ext cx="123290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00" dirty="0">
                  <a:solidFill>
                    <a:srgbClr val="413B66"/>
                  </a:solidFill>
                  <a:latin typeface="Circe" panose="020B0502020203020203" pitchFamily="34" charset="77"/>
                </a:rPr>
                <a:t>ФЕДЕРАЛЬНАЯ СЛУЖБА </a:t>
              </a:r>
            </a:p>
            <a:p>
              <a:pPr algn="ctr"/>
              <a:r>
                <a:rPr lang="ru-RU" sz="500" dirty="0">
                  <a:solidFill>
                    <a:srgbClr val="413B66"/>
                  </a:solidFill>
                  <a:latin typeface="Circe" panose="020B0502020203020203" pitchFamily="34" charset="77"/>
                </a:rPr>
                <a:t>ПО НАДЗОРУ</a:t>
              </a:r>
              <a:r>
                <a:rPr lang="en-US" sz="500" dirty="0">
                  <a:solidFill>
                    <a:srgbClr val="413B66"/>
                  </a:solidFill>
                  <a:latin typeface="Circe" panose="020B0502020203020203" pitchFamily="34" charset="77"/>
                </a:rPr>
                <a:t> </a:t>
              </a:r>
              <a:r>
                <a:rPr lang="ru-RU" sz="500" dirty="0">
                  <a:solidFill>
                    <a:srgbClr val="413B66"/>
                  </a:solidFill>
                  <a:latin typeface="Circe" panose="020B0502020203020203" pitchFamily="34" charset="77"/>
                </a:rPr>
                <a:t>В СФЕРЕ ОБРАЗОВАНИЯ И НАУКИ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754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extLst mod="1">
    <p:ext uri="{DCECCB84-F9BA-43D5-87BE-67443E8EF086}">
      <p15:sldGuideLst xmlns="" xmlns:p15="http://schemas.microsoft.com/office/powerpoint/2012/main">
        <p15:guide id="1" pos="513">
          <p15:clr>
            <a:srgbClr val="FBAE40"/>
          </p15:clr>
        </p15:guide>
        <p15:guide id="2" pos="7167">
          <p15:clr>
            <a:srgbClr val="FBAE40"/>
          </p15:clr>
        </p15:guide>
        <p15:guide id="3" orient="horz" pos="4065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>
            <a:extLst>
              <a:ext uri="{FF2B5EF4-FFF2-40B4-BE49-F238E27FC236}">
                <a16:creationId xmlns="" xmlns:a16="http://schemas.microsoft.com/office/drawing/2014/main" id="{D746122C-1445-BC44-9AB2-541B39A76F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97"/>
          <a:stretch/>
        </p:blipFill>
        <p:spPr>
          <a:xfrm>
            <a:off x="5277852" y="1700462"/>
            <a:ext cx="6914147" cy="5157537"/>
          </a:xfrm>
          <a:prstGeom prst="rect">
            <a:avLst/>
          </a:prstGeom>
        </p:spPr>
      </p:pic>
      <p:sp>
        <p:nvSpPr>
          <p:cNvPr id="5" name="Параллелограмм 3">
            <a:extLst>
              <a:ext uri="{FF2B5EF4-FFF2-40B4-BE49-F238E27FC236}">
                <a16:creationId xmlns="" xmlns:a16="http://schemas.microsoft.com/office/drawing/2014/main" id="{798118FA-B3AA-4443-92B5-4BB617BB721B}"/>
              </a:ext>
            </a:extLst>
          </p:cNvPr>
          <p:cNvSpPr/>
          <p:nvPr userDrawn="1"/>
        </p:nvSpPr>
        <p:spPr>
          <a:xfrm flipH="1">
            <a:off x="10474016" y="599803"/>
            <a:ext cx="2337790" cy="2171788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6" name="Параллелограмм 5">
            <a:extLst>
              <a:ext uri="{FF2B5EF4-FFF2-40B4-BE49-F238E27FC236}">
                <a16:creationId xmlns="" xmlns:a16="http://schemas.microsoft.com/office/drawing/2014/main" id="{37B61531-78BC-9E4E-8344-A65A2C40658B}"/>
              </a:ext>
            </a:extLst>
          </p:cNvPr>
          <p:cNvSpPr/>
          <p:nvPr userDrawn="1"/>
        </p:nvSpPr>
        <p:spPr>
          <a:xfrm flipH="1">
            <a:off x="-2259170" y="599803"/>
            <a:ext cx="3543849" cy="3469427"/>
          </a:xfrm>
          <a:prstGeom prst="parallelogram">
            <a:avLst>
              <a:gd name="adj" fmla="val 95335"/>
            </a:avLst>
          </a:prstGeom>
          <a:solidFill>
            <a:srgbClr val="77B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7" name="Параллелограмм 9">
            <a:extLst>
              <a:ext uri="{FF2B5EF4-FFF2-40B4-BE49-F238E27FC236}">
                <a16:creationId xmlns="" xmlns:a16="http://schemas.microsoft.com/office/drawing/2014/main" id="{1CC712B3-ED46-E84E-B3C7-721F501E5C5D}"/>
              </a:ext>
            </a:extLst>
          </p:cNvPr>
          <p:cNvSpPr/>
          <p:nvPr userDrawn="1"/>
        </p:nvSpPr>
        <p:spPr>
          <a:xfrm flipH="1">
            <a:off x="1284679" y="-1768965"/>
            <a:ext cx="3543849" cy="3469427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91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12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513" userDrawn="1">
          <p15:clr>
            <a:srgbClr val="F26B43"/>
          </p15:clr>
        </p15:guide>
        <p15:guide id="4" pos="7167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obrnadzor.gov.ru/gosudarstvennye-uslugi-i-funkczii/7701537808-gosfunction/profilaktika-narushenij-obyazatelnyh-trebovanij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1F0132AC-616E-404B-A011-977C3D8AE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8283" y="275717"/>
            <a:ext cx="1371178" cy="19399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032F531-0601-E840-AB9A-52B6F6645032}"/>
              </a:ext>
            </a:extLst>
          </p:cNvPr>
          <p:cNvSpPr txBox="1">
            <a:spLocks noChangeAspect="1"/>
          </p:cNvSpPr>
          <p:nvPr/>
        </p:nvSpPr>
        <p:spPr>
          <a:xfrm>
            <a:off x="970225" y="1809390"/>
            <a:ext cx="20472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rgbClr val="413B66"/>
                </a:solidFill>
                <a:latin typeface="Circe" panose="020B0502020203020203" pitchFamily="34" charset="77"/>
              </a:rPr>
              <a:t>ФЕДЕРАЛЬНАЯ СЛУЖБА </a:t>
            </a:r>
          </a:p>
          <a:p>
            <a:pPr algn="ctr"/>
            <a:r>
              <a:rPr lang="ru-RU" sz="900" dirty="0">
                <a:solidFill>
                  <a:srgbClr val="413B66"/>
                </a:solidFill>
                <a:latin typeface="Circe" panose="020B0502020203020203" pitchFamily="34" charset="77"/>
              </a:rPr>
              <a:t>ПО НАДЗОРУ</a:t>
            </a:r>
            <a:r>
              <a:rPr lang="en-US" sz="900" dirty="0">
                <a:solidFill>
                  <a:srgbClr val="413B66"/>
                </a:solidFill>
                <a:latin typeface="Circe" panose="020B0502020203020203" pitchFamily="34" charset="77"/>
              </a:rPr>
              <a:t> </a:t>
            </a:r>
            <a:r>
              <a:rPr lang="ru-RU" sz="900" dirty="0">
                <a:solidFill>
                  <a:srgbClr val="413B66"/>
                </a:solidFill>
                <a:latin typeface="Circe" panose="020B0502020203020203" pitchFamily="34" charset="77"/>
              </a:rPr>
              <a:t>В СФЕРЕ ОБРАЗОВАНИЯ И НАУКИ</a:t>
            </a:r>
          </a:p>
        </p:txBody>
      </p:sp>
      <p:sp>
        <p:nvSpPr>
          <p:cNvPr id="6" name="Прямоугольник 3">
            <a:extLst>
              <a:ext uri="{FF2B5EF4-FFF2-40B4-BE49-F238E27FC236}">
                <a16:creationId xmlns="" xmlns:a16="http://schemas.microsoft.com/office/drawing/2014/main" id="{8C48AA95-43F2-824F-984D-388A5B40EC6F}"/>
              </a:ext>
            </a:extLst>
          </p:cNvPr>
          <p:cNvSpPr/>
          <p:nvPr/>
        </p:nvSpPr>
        <p:spPr>
          <a:xfrm>
            <a:off x="814388" y="3123927"/>
            <a:ext cx="5103610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типовых нарушениях обязательных требований </a:t>
            </a:r>
            <a:br>
              <a:rPr lang="ru-RU" sz="2400" b="1" dirty="0" smtClean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2023 году и мерах </a:t>
            </a:r>
            <a:br>
              <a:rPr lang="ru-RU" sz="2400" b="1" dirty="0" smtClean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предупреждению </a:t>
            </a:r>
            <a:r>
              <a:rPr lang="ru-RU" sz="2400" b="1" dirty="0" smtClean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нарушений обязательных </a:t>
            </a:r>
            <a:r>
              <a:rPr lang="ru-RU" sz="2400" b="1" dirty="0" smtClean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требований</a:t>
            </a:r>
            <a:endParaRPr lang="ru-RU" sz="2400" b="1" dirty="0">
              <a:solidFill>
                <a:srgbClr val="3D28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3">
            <a:extLst>
              <a:ext uri="{FF2B5EF4-FFF2-40B4-BE49-F238E27FC236}">
                <a16:creationId xmlns="" xmlns:a16="http://schemas.microsoft.com/office/drawing/2014/main" id="{8C48AA95-43F2-824F-984D-388A5B40EC6F}"/>
              </a:ext>
            </a:extLst>
          </p:cNvPr>
          <p:cNvSpPr/>
          <p:nvPr/>
        </p:nvSpPr>
        <p:spPr>
          <a:xfrm>
            <a:off x="3255263" y="5732028"/>
            <a:ext cx="291145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ctr">
            <a:spAutoFit/>
          </a:bodyPr>
          <a:lstStyle/>
          <a:p>
            <a:r>
              <a:rPr lang="ru-RU" sz="1200" b="1" dirty="0" err="1" smtClean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Андросюк</a:t>
            </a:r>
            <a:r>
              <a:rPr lang="ru-RU" sz="1200" b="1" dirty="0" smtClean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Елена Юрьевна</a:t>
            </a:r>
          </a:p>
          <a:p>
            <a:r>
              <a:rPr lang="ru-RU" sz="1200" dirty="0" smtClean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отдела </a:t>
            </a:r>
            <a:br>
              <a:rPr lang="ru-RU" sz="1200" dirty="0" smtClean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профилактических мероприятий </a:t>
            </a:r>
            <a:endParaRPr lang="ru-RU" sz="1200" dirty="0">
              <a:solidFill>
                <a:srgbClr val="3D28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3">
            <a:extLst>
              <a:ext uri="{FF2B5EF4-FFF2-40B4-BE49-F238E27FC236}">
                <a16:creationId xmlns="" xmlns:a16="http://schemas.microsoft.com/office/drawing/2014/main" id="{8C48AA95-43F2-824F-984D-388A5B40EC6F}"/>
              </a:ext>
            </a:extLst>
          </p:cNvPr>
          <p:cNvSpPr/>
          <p:nvPr/>
        </p:nvSpPr>
        <p:spPr>
          <a:xfrm>
            <a:off x="4178161" y="1116892"/>
            <a:ext cx="2639606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ctr">
            <a:spAutoFit/>
          </a:bodyPr>
          <a:lstStyle/>
          <a:p>
            <a:r>
              <a:rPr lang="ru-RU" sz="1200" b="1" smtClean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1200" b="1" dirty="0" smtClean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марта 2024 г.</a:t>
            </a:r>
          </a:p>
          <a:p>
            <a:pPr algn="ctr"/>
            <a:endParaRPr lang="ru-RU" sz="1200" b="1" dirty="0">
              <a:solidFill>
                <a:srgbClr val="3D28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Онлайн-семинар по вопросам предупреждения нарушения обязательных требований законодательства об образовании</a:t>
            </a:r>
            <a:endParaRPr lang="ru-RU" sz="1200" b="1" dirty="0">
              <a:solidFill>
                <a:srgbClr val="3D28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46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:push dir="d"/>
      </p:transition>
    </mc:Choice>
    <mc:Fallback xmlns="">
      <p:transition spd="slow" advTm="1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062E4B1-98B8-E544-8C46-BE7620413203}"/>
              </a:ext>
            </a:extLst>
          </p:cNvPr>
          <p:cNvSpPr txBox="1"/>
          <p:nvPr/>
        </p:nvSpPr>
        <p:spPr>
          <a:xfrm>
            <a:off x="836227" y="487786"/>
            <a:ext cx="9438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413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Профилактические мероприятия</a:t>
            </a:r>
            <a:endParaRPr lang="ru-RU" sz="3600" b="1" dirty="0">
              <a:solidFill>
                <a:srgbClr val="413B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Google Shape;30;p1">
            <a:extLst>
              <a:ext uri="{FF2B5EF4-FFF2-40B4-BE49-F238E27FC236}">
                <a16:creationId xmlns="" xmlns:a16="http://schemas.microsoft.com/office/drawing/2014/main" id="{800CF7F5-35CA-F145-AE8D-08D0198262AB}"/>
              </a:ext>
            </a:extLst>
          </p:cNvPr>
          <p:cNvSpPr txBox="1"/>
          <p:nvPr/>
        </p:nvSpPr>
        <p:spPr>
          <a:xfrm>
            <a:off x="714313" y="4597603"/>
            <a:ext cx="1831376" cy="72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indent="457200" algn="just">
              <a:lnSpc>
                <a:spcPct val="110000"/>
              </a:lnSpc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Calibri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879FA9D6-F4D4-CB4F-BEEF-325A8DBF14C8}"/>
              </a:ext>
            </a:extLst>
          </p:cNvPr>
          <p:cNvCxnSpPr/>
          <p:nvPr/>
        </p:nvCxnSpPr>
        <p:spPr>
          <a:xfrm>
            <a:off x="809052" y="6667364"/>
            <a:ext cx="10568561" cy="0"/>
          </a:xfrm>
          <a:prstGeom prst="line">
            <a:avLst/>
          </a:prstGeom>
          <a:ln w="19050">
            <a:solidFill>
              <a:srgbClr val="8F9D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Google Shape;30;p1">
            <a:extLst>
              <a:ext uri="{FF2B5EF4-FFF2-40B4-BE49-F238E27FC236}">
                <a16:creationId xmlns="" xmlns:a16="http://schemas.microsoft.com/office/drawing/2014/main" id="{800CF7F5-35CA-F145-AE8D-08D0198262AB}"/>
              </a:ext>
            </a:extLst>
          </p:cNvPr>
          <p:cNvSpPr txBox="1"/>
          <p:nvPr/>
        </p:nvSpPr>
        <p:spPr>
          <a:xfrm>
            <a:off x="609547" y="1587731"/>
            <a:ext cx="10670824" cy="454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pPr algn="ctr"/>
            <a:r>
              <a:rPr lang="ru-RU" sz="2000" b="1" dirty="0" smtClean="0"/>
              <a:t>Информация, ставшая известной должностному лицу </a:t>
            </a:r>
            <a:r>
              <a:rPr lang="ru-RU" sz="2000" dirty="0" smtClean="0"/>
              <a:t>контрольного (надзорного) органа </a:t>
            </a:r>
            <a:r>
              <a:rPr lang="ru-RU" sz="2000" b="1" dirty="0" smtClean="0"/>
              <a:t>в ходе консультирования, не может использоваться контрольным (надзорным) органом в целях оценки контролируемого лица по вопросам соблюдения обязательных требований.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r>
              <a:rPr lang="ru-RU" sz="2000" b="1" dirty="0"/>
              <a:t>При проведении профилактического визита </a:t>
            </a:r>
            <a:r>
              <a:rPr lang="ru-RU" sz="2000" dirty="0"/>
              <a:t>гражданам, организациям </a:t>
            </a:r>
            <a:r>
              <a:rPr lang="ru-RU" sz="2000" b="1" dirty="0"/>
              <a:t>не могут выдаваться предписания об устранении нарушений обязательных требований</a:t>
            </a:r>
            <a:r>
              <a:rPr lang="ru-RU" sz="2000" dirty="0"/>
              <a:t>. Разъяснения, полученные контролируемым лицом в ходе профилактического визита, носят рекомендательный характер.</a:t>
            </a:r>
          </a:p>
          <a:p>
            <a:pPr algn="ctr"/>
            <a:endParaRPr lang="ru-RU" sz="2000" dirty="0"/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8063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:push dir="u"/>
      </p:transition>
    </mc:Choice>
    <mc:Fallback xmlns="">
      <p:transition spd="slow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F90A485-F3B7-DF4E-8BEA-25EBFDA87F1F}"/>
              </a:ext>
            </a:extLst>
          </p:cNvPr>
          <p:cNvSpPr txBox="1"/>
          <p:nvPr/>
        </p:nvSpPr>
        <p:spPr>
          <a:xfrm>
            <a:off x="814388" y="4805252"/>
            <a:ext cx="3087001" cy="906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3300" b="1" dirty="0">
                <a:solidFill>
                  <a:srgbClr val="413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</a:t>
            </a:r>
            <a:br>
              <a:rPr lang="ru-RU" altLang="ru-RU" sz="3300" b="1" dirty="0">
                <a:solidFill>
                  <a:srgbClr val="413B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300" b="1" dirty="0">
                <a:solidFill>
                  <a:srgbClr val="413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внимание!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D5A36003-140C-9B46-B8CC-C25DE450F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8283" y="275717"/>
            <a:ext cx="1371178" cy="19399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16E23B8-DF23-9945-893A-181A693AA5DC}"/>
              </a:ext>
            </a:extLst>
          </p:cNvPr>
          <p:cNvSpPr txBox="1">
            <a:spLocks noChangeAspect="1"/>
          </p:cNvSpPr>
          <p:nvPr/>
        </p:nvSpPr>
        <p:spPr>
          <a:xfrm>
            <a:off x="970225" y="1809390"/>
            <a:ext cx="20472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rgbClr val="413B66"/>
                </a:solidFill>
                <a:latin typeface="Circe" panose="020B0502020203020203" pitchFamily="34" charset="77"/>
              </a:rPr>
              <a:t>ФЕДЕРАЛЬНАЯ СЛУЖБА </a:t>
            </a:r>
          </a:p>
          <a:p>
            <a:pPr algn="ctr"/>
            <a:r>
              <a:rPr lang="ru-RU" sz="900" dirty="0">
                <a:solidFill>
                  <a:srgbClr val="413B66"/>
                </a:solidFill>
                <a:latin typeface="Circe" panose="020B0502020203020203" pitchFamily="34" charset="77"/>
              </a:rPr>
              <a:t>ПО НАДЗОРУ</a:t>
            </a:r>
            <a:r>
              <a:rPr lang="en-US" sz="900" dirty="0">
                <a:solidFill>
                  <a:srgbClr val="413B66"/>
                </a:solidFill>
                <a:latin typeface="Circe" panose="020B0502020203020203" pitchFamily="34" charset="77"/>
              </a:rPr>
              <a:t> </a:t>
            </a:r>
            <a:r>
              <a:rPr lang="ru-RU" sz="900" dirty="0">
                <a:solidFill>
                  <a:srgbClr val="413B66"/>
                </a:solidFill>
                <a:latin typeface="Circe" panose="020B0502020203020203" pitchFamily="34" charset="77"/>
              </a:rPr>
              <a:t>В СФЕРЕ ОБРАЗОВАНИЯ И НАУКИ</a:t>
            </a:r>
          </a:p>
        </p:txBody>
      </p:sp>
    </p:spTree>
    <p:extLst>
      <p:ext uri="{BB962C8B-B14F-4D97-AF65-F5344CB8AC3E}">
        <p14:creationId xmlns:p14="http://schemas.microsoft.com/office/powerpoint/2010/main" val="253311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:push dir="u"/>
      </p:transition>
    </mc:Choice>
    <mc:Fallback xmlns="">
      <p:transition spd="slow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062E4B1-98B8-E544-8C46-BE7620413203}"/>
              </a:ext>
            </a:extLst>
          </p:cNvPr>
          <p:cNvSpPr txBox="1"/>
          <p:nvPr/>
        </p:nvSpPr>
        <p:spPr>
          <a:xfrm>
            <a:off x="836228" y="487786"/>
            <a:ext cx="959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413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Типовые нарушения обязательных требований в 2023 году</a:t>
            </a:r>
            <a:endParaRPr lang="ru-RU" sz="2400" b="1" dirty="0">
              <a:solidFill>
                <a:srgbClr val="413B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Google Shape;30;p1">
            <a:extLst>
              <a:ext uri="{FF2B5EF4-FFF2-40B4-BE49-F238E27FC236}">
                <a16:creationId xmlns="" xmlns:a16="http://schemas.microsoft.com/office/drawing/2014/main" id="{B9CF2CF7-20FC-204C-BE5B-F17DA4AA6B8F}"/>
              </a:ext>
            </a:extLst>
          </p:cNvPr>
          <p:cNvSpPr txBox="1"/>
          <p:nvPr/>
        </p:nvSpPr>
        <p:spPr>
          <a:xfrm>
            <a:off x="3323932" y="1530402"/>
            <a:ext cx="2339934" cy="53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endParaRPr 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Google Shape;30;p1">
            <a:extLst>
              <a:ext uri="{FF2B5EF4-FFF2-40B4-BE49-F238E27FC236}">
                <a16:creationId xmlns="" xmlns:a16="http://schemas.microsoft.com/office/drawing/2014/main" id="{999FCE36-1A06-334B-B3EA-F609B556195A}"/>
              </a:ext>
            </a:extLst>
          </p:cNvPr>
          <p:cNvSpPr txBox="1"/>
          <p:nvPr/>
        </p:nvSpPr>
        <p:spPr>
          <a:xfrm>
            <a:off x="961526" y="1367941"/>
            <a:ext cx="10106372" cy="4893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 algn="just">
              <a:buFontTx/>
              <a:buChar char="-"/>
            </a:pPr>
            <a:r>
              <a:rPr lang="ru-RU" sz="1600" b="1" dirty="0" smtClean="0"/>
              <a:t>лицензиат </a:t>
            </a:r>
            <a:r>
              <a:rPr lang="ru-RU" sz="1600" b="1" dirty="0"/>
              <a:t>не имеет в наличии разработанных и </a:t>
            </a:r>
            <a:r>
              <a:rPr lang="ru-RU" sz="1600" b="1" dirty="0" smtClean="0"/>
              <a:t>утвержденных им </a:t>
            </a:r>
            <a:r>
              <a:rPr lang="ru-RU" sz="1600" b="1" dirty="0"/>
              <a:t>образовательных </a:t>
            </a:r>
            <a:r>
              <a:rPr lang="ru-RU" sz="1600" b="1" dirty="0" smtClean="0"/>
              <a:t>программ </a:t>
            </a:r>
            <a:br>
              <a:rPr lang="ru-RU" sz="1600" b="1" dirty="0" smtClean="0"/>
            </a:br>
            <a:r>
              <a:rPr lang="ru-RU" sz="1600" b="1" dirty="0" smtClean="0"/>
              <a:t>в соответствии с </a:t>
            </a:r>
            <a:r>
              <a:rPr lang="ru-RU" sz="1600" b="1" dirty="0"/>
              <a:t>частями 2-8 статьи 12 Федерального закона от </a:t>
            </a:r>
            <a:r>
              <a:rPr lang="ru-RU" sz="1600" b="1" dirty="0" smtClean="0"/>
              <a:t>29.12.2012 </a:t>
            </a:r>
            <a:r>
              <a:rPr lang="ru-RU" sz="1600" b="1" dirty="0"/>
              <a:t>№ </a:t>
            </a:r>
            <a:r>
              <a:rPr lang="ru-RU" sz="1600" b="1" dirty="0" smtClean="0"/>
              <a:t>273-ФЗ «Об образовании </a:t>
            </a:r>
            <a:br>
              <a:rPr lang="ru-RU" sz="1600" b="1" dirty="0" smtClean="0"/>
            </a:br>
            <a:r>
              <a:rPr lang="ru-RU" sz="1600" b="1" dirty="0" smtClean="0"/>
              <a:t>в </a:t>
            </a:r>
            <a:r>
              <a:rPr lang="ru-RU" sz="1600" b="1" dirty="0"/>
              <a:t>Российской Федерации» </a:t>
            </a:r>
            <a:r>
              <a:rPr lang="ru-RU" sz="1400" i="1" dirty="0" smtClean="0"/>
              <a:t>(подпункт «в» пункта 7 Положения о лицензировании образовательной деятельности, утвержденного постановлением Правительства Российской Федерации от 18.09.2020 № 1490)</a:t>
            </a:r>
            <a:endParaRPr lang="ru-RU" sz="1400" i="1" dirty="0"/>
          </a:p>
          <a:p>
            <a:pPr algn="just"/>
            <a:endParaRPr lang="ru-RU" sz="1600" dirty="0" smtClean="0"/>
          </a:p>
          <a:p>
            <a:pPr marL="285750" indent="-285750" algn="just">
              <a:buFontTx/>
              <a:buChar char="-"/>
            </a:pPr>
            <a:r>
              <a:rPr lang="ru-RU" sz="1600" b="1" dirty="0" smtClean="0"/>
              <a:t>воспитание </a:t>
            </a:r>
            <a:r>
              <a:rPr lang="ru-RU" sz="1600" b="1" dirty="0"/>
              <a:t>обучающихся при освоении ими основных образовательных программ в </a:t>
            </a:r>
            <a:r>
              <a:rPr lang="ru-RU" sz="1600" b="1" dirty="0" smtClean="0"/>
              <a:t>организации, осуществляющей </a:t>
            </a:r>
            <a:r>
              <a:rPr lang="ru-RU" sz="1600" b="1" dirty="0"/>
              <a:t>образовательную деятельность, не осуществляется на основе </a:t>
            </a:r>
            <a:r>
              <a:rPr lang="ru-RU" sz="1600" b="1" dirty="0" smtClean="0"/>
              <a:t>включаемых 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>в образовательную программу рабочей программы воспитания и календарного плана воспитательной работы, разрабатываемых и утверждаемых организацией самостоятельно </a:t>
            </a:r>
            <a:r>
              <a:rPr lang="ru-RU" sz="1400" i="1" dirty="0" smtClean="0"/>
              <a:t>(часть 1 статьи 12.1 Федерального закона от 29.12.2012 № 273-ФЗ «Об образовании в Российской Федерации»</a:t>
            </a:r>
            <a:endParaRPr lang="ru-RU" sz="1400" b="1" dirty="0" smtClean="0"/>
          </a:p>
          <a:p>
            <a:pPr algn="just"/>
            <a:endParaRPr lang="ru-RU" sz="1600" dirty="0"/>
          </a:p>
          <a:p>
            <a:pPr algn="just"/>
            <a:r>
              <a:rPr lang="ru-RU" sz="1400" b="1" i="1" u="sng" dirty="0" smtClean="0">
                <a:solidFill>
                  <a:srgbClr val="FF0000"/>
                </a:solidFill>
              </a:rPr>
              <a:t>Обращаем внимание! </a:t>
            </a:r>
          </a:p>
          <a:p>
            <a:pPr algn="just"/>
            <a:r>
              <a:rPr lang="ru-RU" sz="1400" i="1" dirty="0" smtClean="0">
                <a:solidFill>
                  <a:prstClr val="black"/>
                </a:solidFill>
              </a:rPr>
              <a:t>При реализации имеющих государственную аккредитацию </a:t>
            </a:r>
            <a:r>
              <a:rPr lang="ru-RU" sz="1400" i="1" u="sng" dirty="0" smtClean="0">
                <a:solidFill>
                  <a:prstClr val="black"/>
                </a:solidFill>
              </a:rPr>
              <a:t>образовательных программ начального общего, основного общего </a:t>
            </a:r>
            <a:br>
              <a:rPr lang="ru-RU" sz="1400" i="1" u="sng" dirty="0" smtClean="0">
                <a:solidFill>
                  <a:prstClr val="black"/>
                </a:solidFill>
              </a:rPr>
            </a:br>
            <a:r>
              <a:rPr lang="ru-RU" sz="1400" i="1" u="sng" dirty="0" smtClean="0">
                <a:solidFill>
                  <a:prstClr val="black"/>
                </a:solidFill>
              </a:rPr>
              <a:t>и среднего общего образования</a:t>
            </a:r>
            <a:r>
              <a:rPr lang="ru-RU" sz="1400" i="1" dirty="0" smtClean="0">
                <a:solidFill>
                  <a:prstClr val="black"/>
                </a:solidFill>
              </a:rPr>
              <a:t> - федеральная рабочая программа воспитания и федеральный календарный план воспитательной работы</a:t>
            </a:r>
          </a:p>
          <a:p>
            <a:pPr algn="just"/>
            <a:r>
              <a:rPr lang="ru-RU" sz="1400" i="1" dirty="0" smtClean="0"/>
              <a:t>При </a:t>
            </a:r>
            <a:r>
              <a:rPr lang="ru-RU" sz="1400" i="1" dirty="0" smtClean="0">
                <a:solidFill>
                  <a:prstClr val="black"/>
                </a:solidFill>
              </a:rPr>
              <a:t>реализации </a:t>
            </a:r>
            <a:r>
              <a:rPr lang="ru-RU" sz="1400" i="1" u="sng" dirty="0" smtClean="0">
                <a:solidFill>
                  <a:prstClr val="black"/>
                </a:solidFill>
              </a:rPr>
              <a:t>образовательных программ среднего профессионального образования</a:t>
            </a:r>
            <a:r>
              <a:rPr lang="ru-RU" sz="1400" b="1" i="1" u="sng" dirty="0" smtClean="0">
                <a:solidFill>
                  <a:prstClr val="black"/>
                </a:solidFill>
              </a:rPr>
              <a:t>*</a:t>
            </a:r>
            <a:r>
              <a:rPr lang="ru-RU" sz="1400" i="1" dirty="0" smtClean="0">
                <a:solidFill>
                  <a:prstClr val="black"/>
                </a:solidFill>
              </a:rPr>
              <a:t>, </a:t>
            </a:r>
            <a:r>
              <a:rPr lang="ru-RU" sz="1400" b="1" i="1" dirty="0" smtClean="0">
                <a:solidFill>
                  <a:prstClr val="black"/>
                </a:solidFill>
              </a:rPr>
              <a:t>образовательных программ высшего образования (программ </a:t>
            </a:r>
            <a:r>
              <a:rPr lang="ru-RU" sz="1400" b="1" i="1" dirty="0" err="1" smtClean="0">
                <a:solidFill>
                  <a:prstClr val="black"/>
                </a:solidFill>
              </a:rPr>
              <a:t>бакалавриата</a:t>
            </a:r>
            <a:r>
              <a:rPr lang="ru-RU" sz="1400" b="1" i="1" dirty="0" smtClean="0">
                <a:solidFill>
                  <a:prstClr val="black"/>
                </a:solidFill>
              </a:rPr>
              <a:t> и программ </a:t>
            </a:r>
            <a:r>
              <a:rPr lang="ru-RU" sz="1400" b="1" i="1" dirty="0" err="1" smtClean="0">
                <a:solidFill>
                  <a:prstClr val="black"/>
                </a:solidFill>
              </a:rPr>
              <a:t>специалитета</a:t>
            </a:r>
            <a:r>
              <a:rPr lang="ru-RU" sz="1400" b="1" i="1" dirty="0" smtClean="0">
                <a:solidFill>
                  <a:prstClr val="black"/>
                </a:solidFill>
              </a:rPr>
              <a:t>)</a:t>
            </a:r>
            <a:r>
              <a:rPr lang="ru-RU" sz="1400" i="1" dirty="0" smtClean="0">
                <a:solidFill>
                  <a:prstClr val="black"/>
                </a:solidFill>
              </a:rPr>
              <a:t> - рабочая программа воспитания и календарный план воспитательной работы, разрабатываемые и утверждаемые организацией самостоятельно</a:t>
            </a:r>
          </a:p>
          <a:p>
            <a:pPr algn="just"/>
            <a:endParaRPr lang="ru-RU" sz="1400" i="1" dirty="0" smtClean="0">
              <a:solidFill>
                <a:prstClr val="black"/>
              </a:solidFill>
            </a:endParaRPr>
          </a:p>
          <a:p>
            <a:pPr algn="just"/>
            <a:r>
              <a:rPr lang="ru-RU" sz="1100" b="1" i="1" dirty="0" smtClean="0">
                <a:solidFill>
                  <a:prstClr val="black"/>
                </a:solidFill>
              </a:rPr>
              <a:t>*</a:t>
            </a:r>
            <a:r>
              <a:rPr lang="ru-RU" sz="1100" i="1" dirty="0" smtClean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С учетом примерных рабочих программ воспитания и примерных календарных графиков воспитательной работы </a:t>
            </a:r>
            <a:endParaRPr lang="ru-RU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87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:push dir="u"/>
      </p:transition>
    </mc:Choice>
    <mc:Fallback xmlns="">
      <p:transition spd="slow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062E4B1-98B8-E544-8C46-BE7620413203}"/>
              </a:ext>
            </a:extLst>
          </p:cNvPr>
          <p:cNvSpPr txBox="1"/>
          <p:nvPr/>
        </p:nvSpPr>
        <p:spPr>
          <a:xfrm>
            <a:off x="836228" y="487786"/>
            <a:ext cx="959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413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Типовые нарушения обязательных требований в 2023 году</a:t>
            </a:r>
            <a:endParaRPr lang="ru-RU" sz="2400" b="1" dirty="0">
              <a:solidFill>
                <a:srgbClr val="413B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Google Shape;30;p1">
            <a:extLst>
              <a:ext uri="{FF2B5EF4-FFF2-40B4-BE49-F238E27FC236}">
                <a16:creationId xmlns="" xmlns:a16="http://schemas.microsoft.com/office/drawing/2014/main" id="{B9CF2CF7-20FC-204C-BE5B-F17DA4AA6B8F}"/>
              </a:ext>
            </a:extLst>
          </p:cNvPr>
          <p:cNvSpPr txBox="1"/>
          <p:nvPr/>
        </p:nvSpPr>
        <p:spPr>
          <a:xfrm>
            <a:off x="3323932" y="1530402"/>
            <a:ext cx="2339934" cy="53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endParaRPr 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Google Shape;30;p1">
            <a:extLst>
              <a:ext uri="{FF2B5EF4-FFF2-40B4-BE49-F238E27FC236}">
                <a16:creationId xmlns="" xmlns:a16="http://schemas.microsoft.com/office/drawing/2014/main" id="{999FCE36-1A06-334B-B3EA-F609B556195A}"/>
              </a:ext>
            </a:extLst>
          </p:cNvPr>
          <p:cNvSpPr txBox="1"/>
          <p:nvPr/>
        </p:nvSpPr>
        <p:spPr>
          <a:xfrm>
            <a:off x="961526" y="1199691"/>
            <a:ext cx="10106372" cy="5442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 algn="just">
              <a:buFontTx/>
              <a:buChar char="-"/>
            </a:pPr>
            <a:endParaRPr lang="ru-RU" sz="1600" b="1" dirty="0" smtClean="0"/>
          </a:p>
          <a:p>
            <a:pPr marL="285750" indent="-285750" algn="just">
              <a:buFontTx/>
              <a:buChar char="-"/>
            </a:pPr>
            <a:endParaRPr lang="ru-RU" sz="1600" b="1" dirty="0" smtClean="0"/>
          </a:p>
          <a:p>
            <a:pPr marL="285750" indent="-285750" algn="just">
              <a:buFontTx/>
              <a:buChar char="-"/>
            </a:pPr>
            <a:r>
              <a:rPr lang="ru-RU" sz="1600" b="1" dirty="0">
                <a:solidFill>
                  <a:prstClr val="black"/>
                </a:solidFill>
              </a:rPr>
              <a:t>локальные нормативные акты, содержащие нормы, регулирующие образовательные отношения, приняты образовательной организацией </a:t>
            </a:r>
            <a:r>
              <a:rPr lang="ru-RU" sz="1600" dirty="0">
                <a:solidFill>
                  <a:prstClr val="black"/>
                </a:solidFill>
              </a:rPr>
              <a:t>в </a:t>
            </a:r>
            <a:r>
              <a:rPr lang="ru-RU" sz="1600" dirty="0" smtClean="0">
                <a:solidFill>
                  <a:prstClr val="black"/>
                </a:solidFill>
              </a:rPr>
              <a:t>пределах ее </a:t>
            </a:r>
            <a:r>
              <a:rPr lang="ru-RU" sz="1600" dirty="0">
                <a:solidFill>
                  <a:prstClr val="black"/>
                </a:solidFill>
              </a:rPr>
              <a:t>компетенции </a:t>
            </a:r>
            <a:r>
              <a:rPr lang="ru-RU" sz="1600" b="1" dirty="0">
                <a:solidFill>
                  <a:prstClr val="black"/>
                </a:solidFill>
              </a:rPr>
              <a:t>не в соответствии с законодательством Российской </a:t>
            </a:r>
            <a:r>
              <a:rPr lang="ru-RU" sz="1600" b="1" dirty="0" smtClean="0">
                <a:solidFill>
                  <a:prstClr val="black"/>
                </a:solidFill>
              </a:rPr>
              <a:t>Федерации </a:t>
            </a:r>
            <a:r>
              <a:rPr lang="ru-RU" sz="1400" dirty="0" smtClean="0">
                <a:solidFill>
                  <a:prstClr val="black"/>
                </a:solidFill>
              </a:rPr>
              <a:t>(часть 1 статьи 30 Федерального закона от 29.12.2012 № 273-ФЗ «Об образовании в Российской Федерации»)</a:t>
            </a:r>
          </a:p>
          <a:p>
            <a:pPr marL="285750" indent="-285750" algn="just">
              <a:buFontTx/>
              <a:buChar char="-"/>
            </a:pPr>
            <a:endParaRPr lang="ru-RU" sz="1400" dirty="0">
              <a:solidFill>
                <a:prstClr val="black"/>
              </a:solidFill>
            </a:endParaRPr>
          </a:p>
          <a:p>
            <a:pPr algn="just"/>
            <a:endParaRPr lang="ru-RU" sz="1400" dirty="0" smtClean="0"/>
          </a:p>
          <a:p>
            <a:pPr marL="285750" indent="-285750" algn="just">
              <a:buFontTx/>
              <a:buChar char="-"/>
            </a:pPr>
            <a:r>
              <a:rPr lang="ru-RU" sz="1600" b="1" dirty="0">
                <a:solidFill>
                  <a:prstClr val="black"/>
                </a:solidFill>
              </a:rPr>
              <a:t>в федеральном реестре сведений о документах об </a:t>
            </a:r>
            <a:r>
              <a:rPr lang="ru-RU" sz="1600" b="1" dirty="0" smtClean="0">
                <a:solidFill>
                  <a:prstClr val="black"/>
                </a:solidFill>
              </a:rPr>
              <a:t>образовании и </a:t>
            </a:r>
            <a:r>
              <a:rPr lang="ru-RU" sz="1600" b="1" dirty="0">
                <a:solidFill>
                  <a:prstClr val="black"/>
                </a:solidFill>
              </a:rPr>
              <a:t>(или) о квалификации, документах </a:t>
            </a:r>
            <a:r>
              <a:rPr lang="ru-RU" sz="1600" b="1" dirty="0" smtClean="0">
                <a:solidFill>
                  <a:prstClr val="black"/>
                </a:solidFill>
              </a:rPr>
              <a:t/>
            </a:r>
            <a:br>
              <a:rPr lang="ru-RU" sz="1600" b="1" dirty="0" smtClean="0">
                <a:solidFill>
                  <a:prstClr val="black"/>
                </a:solidFill>
              </a:rPr>
            </a:br>
            <a:r>
              <a:rPr lang="ru-RU" sz="1600" b="1" dirty="0" smtClean="0">
                <a:solidFill>
                  <a:prstClr val="black"/>
                </a:solidFill>
              </a:rPr>
              <a:t>об </a:t>
            </a:r>
            <a:r>
              <a:rPr lang="ru-RU" sz="1600" b="1" dirty="0">
                <a:solidFill>
                  <a:prstClr val="black"/>
                </a:solidFill>
              </a:rPr>
              <a:t>обучении отсутствуют </a:t>
            </a:r>
            <a:r>
              <a:rPr lang="ru-RU" sz="1600" b="1" dirty="0" smtClean="0">
                <a:solidFill>
                  <a:prstClr val="black"/>
                </a:solidFill>
              </a:rPr>
              <a:t>сведения о </a:t>
            </a:r>
            <a:r>
              <a:rPr lang="ru-RU" sz="1600" b="1" dirty="0">
                <a:solidFill>
                  <a:prstClr val="black"/>
                </a:solidFill>
              </a:rPr>
              <a:t>документе об образовании и о </a:t>
            </a:r>
            <a:r>
              <a:rPr lang="ru-RU" sz="1600" b="1" dirty="0" smtClean="0">
                <a:solidFill>
                  <a:prstClr val="black"/>
                </a:solidFill>
              </a:rPr>
              <a:t>квалификации </a:t>
            </a:r>
            <a:r>
              <a:rPr lang="ru-RU" sz="1400" dirty="0">
                <a:solidFill>
                  <a:prstClr val="black"/>
                </a:solidFill>
              </a:rPr>
              <a:t>(пункты 6, 11 Правил формирования и ведения </a:t>
            </a:r>
            <a:r>
              <a:rPr lang="ru-RU" sz="1400" dirty="0" smtClean="0">
                <a:solidFill>
                  <a:prstClr val="black"/>
                </a:solidFill>
              </a:rPr>
              <a:t>федеральной информационной </a:t>
            </a:r>
            <a:r>
              <a:rPr lang="ru-RU" sz="1400" dirty="0">
                <a:solidFill>
                  <a:prstClr val="black"/>
                </a:solidFill>
              </a:rPr>
              <a:t>системы «Федеральный реестр сведений о документах </a:t>
            </a:r>
            <a:r>
              <a:rPr lang="ru-RU" sz="1400" dirty="0" smtClean="0">
                <a:solidFill>
                  <a:prstClr val="black"/>
                </a:solidFill>
              </a:rPr>
              <a:t/>
            </a:r>
            <a:br>
              <a:rPr lang="ru-RU" sz="1400" dirty="0" smtClean="0">
                <a:solidFill>
                  <a:prstClr val="black"/>
                </a:solidFill>
              </a:rPr>
            </a:br>
            <a:r>
              <a:rPr lang="ru-RU" sz="1400" dirty="0" smtClean="0">
                <a:solidFill>
                  <a:prstClr val="black"/>
                </a:solidFill>
              </a:rPr>
              <a:t>об образовании и </a:t>
            </a:r>
            <a:r>
              <a:rPr lang="ru-RU" sz="1400" dirty="0">
                <a:solidFill>
                  <a:prstClr val="black"/>
                </a:solidFill>
              </a:rPr>
              <a:t>(или) о квалификации, документах об обучении», утвержденных постановлением Правительства Российской Федерации от 31 мая 2021 г. № 825) </a:t>
            </a:r>
          </a:p>
          <a:p>
            <a:pPr marL="540000" lvl="0"/>
            <a:endParaRPr lang="ru-RU" sz="1600" dirty="0" smtClean="0">
              <a:solidFill>
                <a:prstClr val="black"/>
              </a:solidFill>
            </a:endParaRPr>
          </a:p>
          <a:p>
            <a:pPr marL="540000" lvl="0"/>
            <a:endParaRPr lang="ru-RU" sz="1600" dirty="0">
              <a:solidFill>
                <a:prstClr val="black"/>
              </a:solidFill>
            </a:endParaRPr>
          </a:p>
          <a:p>
            <a:pPr marL="285750" lvl="0" indent="-285750" algn="just">
              <a:buFontTx/>
              <a:buChar char="-"/>
            </a:pPr>
            <a:r>
              <a:rPr lang="ru-RU" sz="1600" b="1" dirty="0" smtClean="0">
                <a:solidFill>
                  <a:prstClr val="black"/>
                </a:solidFill>
              </a:rPr>
              <a:t>официальный </a:t>
            </a:r>
            <a:r>
              <a:rPr lang="ru-RU" sz="1600" b="1" dirty="0">
                <a:solidFill>
                  <a:prstClr val="black"/>
                </a:solidFill>
              </a:rPr>
              <a:t>сайт организации </a:t>
            </a:r>
            <a:r>
              <a:rPr lang="ru-RU" sz="1600" dirty="0">
                <a:solidFill>
                  <a:prstClr val="black"/>
                </a:solidFill>
              </a:rPr>
              <a:t>в информационно-телекоммуникационной сети «Интернет»  </a:t>
            </a:r>
            <a:r>
              <a:rPr lang="ru-RU" sz="1600" b="1" dirty="0">
                <a:solidFill>
                  <a:prstClr val="black"/>
                </a:solidFill>
              </a:rPr>
              <a:t>не имеет версию для слабовидящих (для инвалидов и лиц с ограниченными возможностями здоровья по зрению)</a:t>
            </a:r>
          </a:p>
          <a:p>
            <a:pPr algn="just"/>
            <a:endParaRPr lang="ru-RU" sz="1100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592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:push dir="u"/>
      </p:transition>
    </mc:Choice>
    <mc:Fallback xmlns="">
      <p:transition spd="slow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062E4B1-98B8-E544-8C46-BE7620413203}"/>
              </a:ext>
            </a:extLst>
          </p:cNvPr>
          <p:cNvSpPr txBox="1"/>
          <p:nvPr/>
        </p:nvSpPr>
        <p:spPr>
          <a:xfrm>
            <a:off x="836228" y="487786"/>
            <a:ext cx="959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413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Типовые нарушения обязательных требований в 2023 году</a:t>
            </a:r>
            <a:endParaRPr lang="ru-RU" sz="2400" b="1" dirty="0">
              <a:solidFill>
                <a:srgbClr val="413B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Google Shape;30;p1">
            <a:extLst>
              <a:ext uri="{FF2B5EF4-FFF2-40B4-BE49-F238E27FC236}">
                <a16:creationId xmlns="" xmlns:a16="http://schemas.microsoft.com/office/drawing/2014/main" id="{B9CF2CF7-20FC-204C-BE5B-F17DA4AA6B8F}"/>
              </a:ext>
            </a:extLst>
          </p:cNvPr>
          <p:cNvSpPr txBox="1"/>
          <p:nvPr/>
        </p:nvSpPr>
        <p:spPr>
          <a:xfrm>
            <a:off x="3323932" y="1530402"/>
            <a:ext cx="2339934" cy="53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endParaRPr 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Google Shape;30;p1">
            <a:extLst>
              <a:ext uri="{FF2B5EF4-FFF2-40B4-BE49-F238E27FC236}">
                <a16:creationId xmlns="" xmlns:a16="http://schemas.microsoft.com/office/drawing/2014/main" id="{999FCE36-1A06-334B-B3EA-F609B556195A}"/>
              </a:ext>
            </a:extLst>
          </p:cNvPr>
          <p:cNvSpPr txBox="1"/>
          <p:nvPr/>
        </p:nvSpPr>
        <p:spPr>
          <a:xfrm>
            <a:off x="961526" y="1199691"/>
            <a:ext cx="10106372" cy="5442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/>
            <a:endParaRPr lang="ru-RU" sz="1400" dirty="0" smtClean="0"/>
          </a:p>
          <a:p>
            <a:pPr marL="285750" indent="-285750" algn="just">
              <a:buFontTx/>
              <a:buChar char="-"/>
            </a:pPr>
            <a:r>
              <a:rPr lang="ru-RU" sz="1600" b="1" dirty="0" smtClean="0"/>
              <a:t>на официальном сайте организации </a:t>
            </a:r>
            <a:r>
              <a:rPr lang="ru-RU" sz="1600" dirty="0" smtClean="0"/>
              <a:t>в информационно-телекоммуникационной сети «Интернет»  </a:t>
            </a:r>
            <a:r>
              <a:rPr lang="ru-RU" sz="1600" b="1" dirty="0" smtClean="0"/>
              <a:t>информация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600" b="1" dirty="0"/>
              <a:t>о численности обучающихся, языках образования, результатах приема, перевода, восстановления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и </a:t>
            </a:r>
            <a:r>
              <a:rPr lang="ru-RU" sz="1600" b="1" dirty="0"/>
              <a:t>отчисления не размещается в форме электронного документа, подписанного простой электронной подписью в соответствии с Федеральным </a:t>
            </a:r>
            <a:r>
              <a:rPr lang="ru-RU" sz="1600" b="1" dirty="0" smtClean="0"/>
              <a:t>законом «Об </a:t>
            </a:r>
            <a:r>
              <a:rPr lang="ru-RU" sz="1600" b="1" dirty="0"/>
              <a:t>электронной </a:t>
            </a:r>
            <a:r>
              <a:rPr lang="ru-RU" sz="1600" b="1" dirty="0" smtClean="0"/>
              <a:t>подписи» </a:t>
            </a:r>
            <a:r>
              <a:rPr lang="ru-RU" sz="1400" i="1" dirty="0">
                <a:solidFill>
                  <a:prstClr val="black"/>
                </a:solidFill>
              </a:rPr>
              <a:t>(пункт 6 Правил размещения </a:t>
            </a:r>
            <a:r>
              <a:rPr lang="ru-RU" sz="1400" i="1" dirty="0" smtClean="0">
                <a:solidFill>
                  <a:prstClr val="black"/>
                </a:solidFill>
              </a:rPr>
              <a:t/>
            </a:r>
            <a:br>
              <a:rPr lang="ru-RU" sz="1400" i="1" dirty="0" smtClean="0">
                <a:solidFill>
                  <a:prstClr val="black"/>
                </a:solidFill>
              </a:rPr>
            </a:br>
            <a:r>
              <a:rPr lang="ru-RU" sz="1400" i="1" dirty="0" smtClean="0">
                <a:solidFill>
                  <a:prstClr val="black"/>
                </a:solidFill>
              </a:rPr>
              <a:t>на </a:t>
            </a:r>
            <a:r>
              <a:rPr lang="ru-RU" sz="1400" i="1" dirty="0">
                <a:solidFill>
                  <a:prstClr val="black"/>
                </a:solidFill>
              </a:rPr>
              <a:t>официальном сайте образовательной </a:t>
            </a:r>
            <a:r>
              <a:rPr lang="ru-RU" sz="1400" i="1" dirty="0" smtClean="0">
                <a:solidFill>
                  <a:prstClr val="black"/>
                </a:solidFill>
              </a:rPr>
              <a:t>организации в </a:t>
            </a:r>
            <a:r>
              <a:rPr lang="ru-RU" sz="1400" i="1" dirty="0">
                <a:solidFill>
                  <a:prstClr val="black"/>
                </a:solidFill>
              </a:rPr>
              <a:t>информационно-телекоммуникационной сети «Интернет» </a:t>
            </a:r>
            <a:r>
              <a:rPr lang="ru-RU" sz="1400" i="1" dirty="0" smtClean="0">
                <a:solidFill>
                  <a:prstClr val="black"/>
                </a:solidFill>
              </a:rPr>
              <a:t/>
            </a:r>
            <a:br>
              <a:rPr lang="ru-RU" sz="1400" i="1" dirty="0" smtClean="0">
                <a:solidFill>
                  <a:prstClr val="black"/>
                </a:solidFill>
              </a:rPr>
            </a:br>
            <a:r>
              <a:rPr lang="ru-RU" sz="1400" i="1" dirty="0" smtClean="0">
                <a:solidFill>
                  <a:prstClr val="black"/>
                </a:solidFill>
              </a:rPr>
              <a:t>и </a:t>
            </a:r>
            <a:r>
              <a:rPr lang="ru-RU" sz="1400" i="1" dirty="0">
                <a:solidFill>
                  <a:prstClr val="black"/>
                </a:solidFill>
              </a:rPr>
              <a:t>обновления информации об образовательной организации, утвержденных постановлением Правительства Российской Федерации от </a:t>
            </a:r>
            <a:r>
              <a:rPr lang="en-US" sz="1400" i="1" dirty="0">
                <a:solidFill>
                  <a:prstClr val="black"/>
                </a:solidFill>
              </a:rPr>
              <a:t>20.10.2021 </a:t>
            </a:r>
            <a:r>
              <a:rPr lang="ru-RU" sz="1400" i="1" dirty="0" smtClean="0">
                <a:solidFill>
                  <a:prstClr val="black"/>
                </a:solidFill>
              </a:rPr>
              <a:t>№</a:t>
            </a:r>
            <a:r>
              <a:rPr lang="en-US" sz="1400" i="1" dirty="0" smtClean="0">
                <a:solidFill>
                  <a:prstClr val="black"/>
                </a:solidFill>
              </a:rPr>
              <a:t> </a:t>
            </a:r>
            <a:r>
              <a:rPr lang="en-US" sz="1400" i="1" dirty="0">
                <a:solidFill>
                  <a:prstClr val="black"/>
                </a:solidFill>
              </a:rPr>
              <a:t>1802</a:t>
            </a:r>
            <a:r>
              <a:rPr lang="ru-RU" sz="1400" i="1" dirty="0" smtClean="0">
                <a:solidFill>
                  <a:prstClr val="black"/>
                </a:solidFill>
              </a:rPr>
              <a:t>)</a:t>
            </a:r>
          </a:p>
          <a:p>
            <a:pPr algn="just"/>
            <a:endParaRPr lang="ru-RU" sz="1400" i="1" dirty="0" smtClean="0">
              <a:solidFill>
                <a:prstClr val="black"/>
              </a:solidFill>
            </a:endParaRPr>
          </a:p>
          <a:p>
            <a:pPr algn="just"/>
            <a:endParaRPr lang="ru-RU" sz="1400" i="1" dirty="0" smtClean="0">
              <a:solidFill>
                <a:prstClr val="black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600" b="1" dirty="0" smtClean="0">
                <a:solidFill>
                  <a:prstClr val="black"/>
                </a:solidFill>
              </a:rPr>
              <a:t>на </a:t>
            </a:r>
            <a:r>
              <a:rPr lang="ru-RU" sz="1600" b="1" dirty="0">
                <a:solidFill>
                  <a:prstClr val="black"/>
                </a:solidFill>
              </a:rPr>
              <a:t>официальном сайте организации в информационно-телекоммуникационной сети «Интернет» подраздел «Образование» специального раздела «Сведения об образовательной организации» не содержит информацию:</a:t>
            </a:r>
          </a:p>
          <a:p>
            <a:pPr marL="540000" algn="just"/>
            <a:r>
              <a:rPr lang="ru-RU" sz="1400" i="1" dirty="0" smtClean="0"/>
              <a:t>- </a:t>
            </a:r>
            <a:r>
              <a:rPr lang="ru-RU" sz="1400" i="1" u="sng" dirty="0" smtClean="0"/>
              <a:t>о рабочих программах </a:t>
            </a:r>
            <a:r>
              <a:rPr lang="ru-RU" sz="1400" i="1" u="sng" dirty="0"/>
              <a:t>дисциплин </a:t>
            </a:r>
            <a:r>
              <a:rPr lang="ru-RU" sz="1400" i="1" dirty="0"/>
              <a:t>(по каждому учебному предмету, курсу, дисциплине (модулю), практики, в составе </a:t>
            </a:r>
            <a:r>
              <a:rPr lang="ru-RU" sz="1400" i="1" dirty="0" smtClean="0"/>
              <a:t>- образовательной </a:t>
            </a:r>
            <a:r>
              <a:rPr lang="ru-RU" sz="1400" i="1" dirty="0"/>
              <a:t>программы</a:t>
            </a:r>
            <a:r>
              <a:rPr lang="ru-RU" sz="1400" i="1" dirty="0" smtClean="0"/>
              <a:t>) </a:t>
            </a:r>
            <a:r>
              <a:rPr lang="ru-RU" sz="1400" b="1" i="1" u="sng" dirty="0" smtClean="0"/>
              <a:t>в </a:t>
            </a:r>
            <a:r>
              <a:rPr lang="ru-RU" sz="1400" b="1" i="1" u="sng" dirty="0"/>
              <a:t>виде электронного документа</a:t>
            </a:r>
            <a:r>
              <a:rPr lang="ru-RU" sz="1400" i="1" dirty="0"/>
              <a:t>;</a:t>
            </a:r>
          </a:p>
          <a:p>
            <a:pPr marL="540000" algn="just"/>
            <a:r>
              <a:rPr lang="ru-RU" sz="1400" i="1" dirty="0" smtClean="0"/>
              <a:t>- </a:t>
            </a:r>
            <a:r>
              <a:rPr lang="ru-RU" sz="1400" i="1" u="sng" dirty="0" smtClean="0"/>
              <a:t>о </a:t>
            </a:r>
            <a:r>
              <a:rPr lang="ru-RU" sz="1400" i="1" u="sng" dirty="0"/>
              <a:t>календарном учебном графике </a:t>
            </a:r>
            <a:r>
              <a:rPr lang="ru-RU" sz="1400" i="1" dirty="0"/>
              <a:t>с приложением его </a:t>
            </a:r>
            <a:r>
              <a:rPr lang="ru-RU" sz="1400" b="1" i="1" u="sng" dirty="0"/>
              <a:t>в виде электронного документа</a:t>
            </a:r>
            <a:r>
              <a:rPr lang="ru-RU" sz="1400" i="1" dirty="0"/>
              <a:t>;</a:t>
            </a:r>
          </a:p>
          <a:p>
            <a:pPr marL="540000" algn="just"/>
            <a:r>
              <a:rPr lang="ru-RU" sz="1400" i="1" dirty="0" smtClean="0"/>
              <a:t>- </a:t>
            </a:r>
            <a:r>
              <a:rPr lang="ru-RU" sz="1400" i="1" u="sng" dirty="0" smtClean="0"/>
              <a:t>о </a:t>
            </a:r>
            <a:r>
              <a:rPr lang="ru-RU" sz="1400" i="1" u="sng" dirty="0"/>
              <a:t>методических и иных документах</a:t>
            </a:r>
            <a:r>
              <a:rPr lang="ru-RU" sz="1400" i="1" dirty="0"/>
              <a:t>, разработанных образовательной организацией </a:t>
            </a:r>
            <a:r>
              <a:rPr lang="ru-RU" sz="1400" i="1" u="sng" dirty="0"/>
              <a:t>для обеспечения образовательного процесса, </a:t>
            </a:r>
            <a:r>
              <a:rPr lang="ru-RU" sz="1400" b="1" i="1" u="sng" dirty="0" smtClean="0"/>
              <a:t>в </a:t>
            </a:r>
            <a:r>
              <a:rPr lang="ru-RU" sz="1400" b="1" i="1" u="sng" dirty="0"/>
              <a:t>виде электронного документа</a:t>
            </a:r>
            <a:r>
              <a:rPr lang="ru-RU" sz="1400" i="1" dirty="0"/>
              <a:t>;</a:t>
            </a:r>
          </a:p>
          <a:p>
            <a:pPr algn="just"/>
            <a:endParaRPr lang="en-US" sz="1400" i="1" dirty="0">
              <a:solidFill>
                <a:prstClr val="black"/>
              </a:solidFill>
            </a:endParaRPr>
          </a:p>
          <a:p>
            <a:pPr algn="just"/>
            <a:r>
              <a:rPr lang="ru-RU" sz="1100" b="1" i="1" dirty="0" smtClean="0">
                <a:solidFill>
                  <a:prstClr val="black"/>
                </a:solidFill>
              </a:rPr>
              <a:t>*</a:t>
            </a:r>
            <a:r>
              <a:rPr lang="ru-RU" sz="1100" i="1" dirty="0" smtClean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О численности обучающихся, языках образования, результатах приема, перевода, восстановления и отчисления.</a:t>
            </a:r>
            <a:endParaRPr lang="ru-RU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:push dir="u"/>
      </p:transition>
    </mc:Choice>
    <mc:Fallback xmlns="">
      <p:transition spd="slow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062E4B1-98B8-E544-8C46-BE7620413203}"/>
              </a:ext>
            </a:extLst>
          </p:cNvPr>
          <p:cNvSpPr txBox="1"/>
          <p:nvPr/>
        </p:nvSpPr>
        <p:spPr>
          <a:xfrm>
            <a:off x="925525" y="487786"/>
            <a:ext cx="9592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413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по предупреждению </a:t>
            </a:r>
          </a:p>
          <a:p>
            <a:r>
              <a:rPr lang="ru-RU" sz="2400" b="1" dirty="0" smtClean="0">
                <a:solidFill>
                  <a:srgbClr val="413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нарушений обязательных требований</a:t>
            </a:r>
            <a:endParaRPr lang="ru-RU" sz="2400" b="1" dirty="0">
              <a:solidFill>
                <a:srgbClr val="413B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Google Shape;30;p1">
            <a:extLst>
              <a:ext uri="{FF2B5EF4-FFF2-40B4-BE49-F238E27FC236}">
                <a16:creationId xmlns="" xmlns:a16="http://schemas.microsoft.com/office/drawing/2014/main" id="{B9CF2CF7-20FC-204C-BE5B-F17DA4AA6B8F}"/>
              </a:ext>
            </a:extLst>
          </p:cNvPr>
          <p:cNvSpPr txBox="1"/>
          <p:nvPr/>
        </p:nvSpPr>
        <p:spPr>
          <a:xfrm>
            <a:off x="3323932" y="1530402"/>
            <a:ext cx="2339934" cy="53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endParaRPr 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Google Shape;30;p1">
            <a:extLst>
              <a:ext uri="{FF2B5EF4-FFF2-40B4-BE49-F238E27FC236}">
                <a16:creationId xmlns="" xmlns:a16="http://schemas.microsoft.com/office/drawing/2014/main" id="{999FCE36-1A06-334B-B3EA-F609B556195A}"/>
              </a:ext>
            </a:extLst>
          </p:cNvPr>
          <p:cNvSpPr txBox="1"/>
          <p:nvPr/>
        </p:nvSpPr>
        <p:spPr>
          <a:xfrm>
            <a:off x="961526" y="1411834"/>
            <a:ext cx="10106372" cy="523036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lang="ru-RU" sz="1400" dirty="0" smtClean="0"/>
          </a:p>
          <a:p>
            <a:pPr algn="ctr"/>
            <a:r>
              <a:rPr lang="ru-RU" sz="2000" dirty="0" smtClean="0"/>
              <a:t>При </a:t>
            </a:r>
            <a:r>
              <a:rPr lang="ru-RU" sz="2000" dirty="0"/>
              <a:t>осуществлении </a:t>
            </a:r>
            <a:r>
              <a:rPr lang="ru-RU" sz="2000" dirty="0" smtClean="0"/>
              <a:t>федерального государственного </a:t>
            </a:r>
            <a:r>
              <a:rPr lang="ru-RU" sz="2000" dirty="0"/>
              <a:t>контроля (</a:t>
            </a:r>
            <a:r>
              <a:rPr lang="ru-RU" sz="2000" dirty="0" smtClean="0"/>
              <a:t>надзора) в сфере образования </a:t>
            </a:r>
            <a:r>
              <a:rPr lang="ru-RU" sz="2400" b="1" dirty="0" smtClean="0"/>
              <a:t>проведение </a:t>
            </a:r>
            <a:r>
              <a:rPr lang="ru-RU" sz="2400" b="1" dirty="0"/>
              <a:t>профилактических мероприятий</a:t>
            </a:r>
            <a:r>
              <a:rPr lang="ru-RU" sz="2000" dirty="0"/>
              <a:t>, направленных на снижение риска причинения вреда (ущерба), </a:t>
            </a:r>
            <a:r>
              <a:rPr lang="ru-RU" sz="2400" b="1" dirty="0"/>
              <a:t>является приоритетным </a:t>
            </a:r>
            <a:r>
              <a:rPr lang="ru-RU" sz="2000" dirty="0"/>
              <a:t>по отношению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 </a:t>
            </a:r>
            <a:r>
              <a:rPr lang="ru-RU" sz="2000" dirty="0"/>
              <a:t>проведению контрольных (надзорных) мероприятий</a:t>
            </a:r>
            <a:r>
              <a:rPr lang="ru-RU" sz="2000" dirty="0" smtClean="0"/>
              <a:t>.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  <a:p>
            <a:pPr algn="ctr"/>
            <a:endParaRPr lang="ru-RU" sz="2400" b="1" dirty="0" smtClean="0"/>
          </a:p>
          <a:p>
            <a:pPr algn="ctr"/>
            <a:endParaRPr lang="ru-RU" dirty="0"/>
          </a:p>
        </p:txBody>
      </p:sp>
      <p:sp>
        <p:nvSpPr>
          <p:cNvPr id="2" name="Овал 1"/>
          <p:cNvSpPr/>
          <p:nvPr/>
        </p:nvSpPr>
        <p:spPr>
          <a:xfrm>
            <a:off x="4023360" y="3335731"/>
            <a:ext cx="3533242" cy="79004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413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КОНСУЛЬТИРОВАНИЕ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584448" y="4740250"/>
            <a:ext cx="4557370" cy="117043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413B6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ПРОФИЛАКТИЧЕСКИЙ ВИЗИТ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97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:push dir="u"/>
      </p:transition>
    </mc:Choice>
    <mc:Fallback xmlns="">
      <p:transition spd="slow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062E4B1-98B8-E544-8C46-BE7620413203}"/>
              </a:ext>
            </a:extLst>
          </p:cNvPr>
          <p:cNvSpPr txBox="1"/>
          <p:nvPr/>
        </p:nvSpPr>
        <p:spPr>
          <a:xfrm>
            <a:off x="836228" y="487786"/>
            <a:ext cx="6247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413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Консультирование</a:t>
            </a:r>
            <a:endParaRPr lang="ru-RU" sz="3600" b="1" dirty="0">
              <a:solidFill>
                <a:srgbClr val="413B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Google Shape;30;p1">
            <a:extLst>
              <a:ext uri="{FF2B5EF4-FFF2-40B4-BE49-F238E27FC236}">
                <a16:creationId xmlns="" xmlns:a16="http://schemas.microsoft.com/office/drawing/2014/main" id="{800CF7F5-35CA-F145-AE8D-08D0198262AB}"/>
              </a:ext>
            </a:extLst>
          </p:cNvPr>
          <p:cNvSpPr txBox="1"/>
          <p:nvPr/>
        </p:nvSpPr>
        <p:spPr>
          <a:xfrm>
            <a:off x="714313" y="4597603"/>
            <a:ext cx="1831376" cy="72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indent="457200">
              <a:lnSpc>
                <a:spcPct val="110000"/>
              </a:lnSpc>
              <a:spcAft>
                <a:spcPts val="0"/>
              </a:spcAft>
            </a:pPr>
            <a:r>
              <a:rPr lang="ru-RU" sz="1600" b="1" dirty="0" smtClean="0">
                <a:ea typeface="Calibri"/>
              </a:rPr>
              <a:t>Формат консультирования</a:t>
            </a:r>
            <a:endParaRPr lang="ru-RU" sz="1600" b="1" dirty="0">
              <a:effectLst/>
              <a:ea typeface="Calibri"/>
            </a:endParaRPr>
          </a:p>
          <a:p>
            <a:pPr indent="457200" algn="just">
              <a:lnSpc>
                <a:spcPct val="110000"/>
              </a:lnSpc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Calibri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879FA9D6-F4D4-CB4F-BEEF-325A8DBF14C8}"/>
              </a:ext>
            </a:extLst>
          </p:cNvPr>
          <p:cNvCxnSpPr/>
          <p:nvPr/>
        </p:nvCxnSpPr>
        <p:spPr>
          <a:xfrm>
            <a:off x="809052" y="6667364"/>
            <a:ext cx="10568561" cy="0"/>
          </a:xfrm>
          <a:prstGeom prst="line">
            <a:avLst/>
          </a:prstGeom>
          <a:ln w="19050">
            <a:solidFill>
              <a:srgbClr val="8F9D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382571" y="1967246"/>
            <a:ext cx="1441095" cy="11839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ea typeface="Calibri"/>
              </a:rPr>
              <a:t>по порядку проведения контрольных (надзорных) мероприятий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64992" y="1967246"/>
            <a:ext cx="1433780" cy="11839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по периодичности проведения контрольных (надзорных) мероприятий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324247" y="1974019"/>
            <a:ext cx="1433780" cy="11839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по порядку принятия решений по итогам контрольных (надзорных) мероприятий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217664" y="1967246"/>
            <a:ext cx="1433780" cy="11839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по порядку обжалования решений контрольного (надзорного) органа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9111083" y="1967246"/>
            <a:ext cx="1433780" cy="11839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по перечню обязательных требований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6" name="Google Shape;30;p1">
            <a:extLst>
              <a:ext uri="{FF2B5EF4-FFF2-40B4-BE49-F238E27FC236}">
                <a16:creationId xmlns="" xmlns:a16="http://schemas.microsoft.com/office/drawing/2014/main" id="{800CF7F5-35CA-F145-AE8D-08D0198262AB}"/>
              </a:ext>
            </a:extLst>
          </p:cNvPr>
          <p:cNvSpPr txBox="1"/>
          <p:nvPr/>
        </p:nvSpPr>
        <p:spPr>
          <a:xfrm>
            <a:off x="4266857" y="1217438"/>
            <a:ext cx="3548560" cy="355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indent="457200" algn="ctr">
              <a:lnSpc>
                <a:spcPct val="110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ea typeface="Calibri"/>
              </a:rPr>
              <a:t>Консультирование</a:t>
            </a:r>
            <a:r>
              <a:rPr lang="ru-RU" sz="2000" dirty="0" smtClean="0">
                <a:effectLst/>
                <a:latin typeface="Times New Roman"/>
                <a:ea typeface="Calibri"/>
              </a:rPr>
              <a:t> </a:t>
            </a:r>
            <a:endParaRPr lang="ru-RU" sz="2000" dirty="0">
              <a:effectLst/>
              <a:latin typeface="Times New Roman"/>
              <a:ea typeface="Calibri"/>
            </a:endParaRPr>
          </a:p>
        </p:txBody>
      </p:sp>
      <p:cxnSp>
        <p:nvCxnSpPr>
          <p:cNvPr id="9" name="Прямая со стрелкой 8"/>
          <p:cNvCxnSpPr>
            <a:stCxn id="56" idx="2"/>
            <a:endCxn id="2" idx="0"/>
          </p:cNvCxnSpPr>
          <p:nvPr/>
        </p:nvCxnSpPr>
        <p:spPr>
          <a:xfrm flipH="1">
            <a:off x="2103119" y="1572768"/>
            <a:ext cx="3938018" cy="394478"/>
          </a:xfrm>
          <a:prstGeom prst="straightConnector1">
            <a:avLst/>
          </a:prstGeom>
          <a:ln>
            <a:solidFill>
              <a:srgbClr val="00356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56" idx="2"/>
            <a:endCxn id="7" idx="0"/>
          </p:cNvCxnSpPr>
          <p:nvPr/>
        </p:nvCxnSpPr>
        <p:spPr>
          <a:xfrm flipH="1">
            <a:off x="4081882" y="1572768"/>
            <a:ext cx="1959255" cy="394478"/>
          </a:xfrm>
          <a:prstGeom prst="straightConnector1">
            <a:avLst/>
          </a:prstGeom>
          <a:ln>
            <a:solidFill>
              <a:srgbClr val="00356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6" idx="2"/>
            <a:endCxn id="52" idx="0"/>
          </p:cNvCxnSpPr>
          <p:nvPr/>
        </p:nvCxnSpPr>
        <p:spPr>
          <a:xfrm>
            <a:off x="6041137" y="1572768"/>
            <a:ext cx="0" cy="401251"/>
          </a:xfrm>
          <a:prstGeom prst="straightConnector1">
            <a:avLst/>
          </a:prstGeom>
          <a:ln>
            <a:solidFill>
              <a:srgbClr val="00356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6" idx="2"/>
            <a:endCxn id="53" idx="0"/>
          </p:cNvCxnSpPr>
          <p:nvPr/>
        </p:nvCxnSpPr>
        <p:spPr>
          <a:xfrm>
            <a:off x="6041137" y="1572768"/>
            <a:ext cx="1893417" cy="394478"/>
          </a:xfrm>
          <a:prstGeom prst="straightConnector1">
            <a:avLst/>
          </a:prstGeom>
          <a:ln>
            <a:solidFill>
              <a:srgbClr val="00356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6" idx="2"/>
            <a:endCxn id="54" idx="0"/>
          </p:cNvCxnSpPr>
          <p:nvPr/>
        </p:nvCxnSpPr>
        <p:spPr>
          <a:xfrm>
            <a:off x="6041137" y="1572768"/>
            <a:ext cx="3786836" cy="394478"/>
          </a:xfrm>
          <a:prstGeom prst="straightConnector1">
            <a:avLst/>
          </a:prstGeom>
          <a:ln>
            <a:solidFill>
              <a:srgbClr val="00356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364991" y="3833164"/>
            <a:ext cx="2048257" cy="5486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Посредством видео-конференц-связи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364990" y="4493362"/>
            <a:ext cx="2048257" cy="358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На личном приеме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364989" y="4967021"/>
            <a:ext cx="2048257" cy="7168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 ходе профилактического визита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364992" y="5799734"/>
            <a:ext cx="2048257" cy="7168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 виде разъяснений на официальном сайте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2" name="Google Shape;30;p1">
            <a:extLst>
              <a:ext uri="{FF2B5EF4-FFF2-40B4-BE49-F238E27FC236}">
                <a16:creationId xmlns="" xmlns:a16="http://schemas.microsoft.com/office/drawing/2014/main" id="{800CF7F5-35CA-F145-AE8D-08D0198262AB}"/>
              </a:ext>
            </a:extLst>
          </p:cNvPr>
          <p:cNvSpPr txBox="1"/>
          <p:nvPr/>
        </p:nvSpPr>
        <p:spPr>
          <a:xfrm>
            <a:off x="6291071" y="3833164"/>
            <a:ext cx="4947552" cy="250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indent="457200" algn="just">
              <a:lnSpc>
                <a:spcPct val="110000"/>
              </a:lnSpc>
              <a:spcAft>
                <a:spcPts val="0"/>
              </a:spcAft>
            </a:pPr>
            <a:r>
              <a:rPr lang="ru-RU" sz="1600" b="1" dirty="0" smtClean="0">
                <a:ea typeface="Calibri"/>
              </a:rPr>
              <a:t>Информация </a:t>
            </a:r>
            <a:r>
              <a:rPr lang="ru-RU" sz="1600" b="1" dirty="0">
                <a:ea typeface="Calibri"/>
              </a:rPr>
              <a:t>о месте проведения консультирования</a:t>
            </a:r>
            <a:r>
              <a:rPr lang="ru-RU" sz="1600" dirty="0">
                <a:ea typeface="Calibri"/>
              </a:rPr>
              <a:t>, а </a:t>
            </a:r>
            <a:r>
              <a:rPr lang="ru-RU" sz="1600" dirty="0" smtClean="0">
                <a:ea typeface="Calibri"/>
              </a:rPr>
              <a:t>также об </a:t>
            </a:r>
            <a:r>
              <a:rPr lang="ru-RU" sz="1600" b="1" dirty="0">
                <a:ea typeface="Calibri"/>
              </a:rPr>
              <a:t>установленных для консультирования днях и часах размещена </a:t>
            </a:r>
            <a:r>
              <a:rPr lang="ru-RU" sz="1600" dirty="0">
                <a:ea typeface="Calibri"/>
              </a:rPr>
              <a:t>на официальном сайте </a:t>
            </a:r>
            <a:r>
              <a:rPr lang="ru-RU" sz="1600" dirty="0" err="1">
                <a:ea typeface="Calibri"/>
              </a:rPr>
              <a:t>Рособрнадзора</a:t>
            </a:r>
            <a:r>
              <a:rPr lang="ru-RU" sz="1600" dirty="0">
                <a:ea typeface="Calibri"/>
              </a:rPr>
              <a:t> в информационно-телекоммуникационной сети «</a:t>
            </a:r>
            <a:r>
              <a:rPr lang="ru-RU" sz="1600" dirty="0" smtClean="0">
                <a:ea typeface="Calibri"/>
              </a:rPr>
              <a:t>Интернет» </a:t>
            </a:r>
            <a:r>
              <a:rPr lang="ru-RU" sz="1600" b="1" dirty="0" smtClean="0">
                <a:ea typeface="Calibri"/>
              </a:rPr>
              <a:t>в </a:t>
            </a:r>
            <a:r>
              <a:rPr lang="ru-RU" sz="1600" b="1" dirty="0">
                <a:ea typeface="Calibri"/>
              </a:rPr>
              <a:t>разделе «Профилактика нарушений обязательных </a:t>
            </a:r>
            <a:r>
              <a:rPr lang="ru-RU" sz="1600" b="1" dirty="0" smtClean="0">
                <a:ea typeface="Calibri"/>
              </a:rPr>
              <a:t>требований»</a:t>
            </a:r>
            <a:r>
              <a:rPr lang="ru-RU" sz="1600" b="1" dirty="0">
                <a:ea typeface="Calibri"/>
              </a:rPr>
              <a:t> </a:t>
            </a:r>
            <a:r>
              <a:rPr lang="en-US" sz="1600" b="1" dirty="0" smtClean="0">
                <a:ea typeface="Calibri"/>
                <a:hlinkClick r:id="rId2"/>
              </a:rPr>
              <a:t>https</a:t>
            </a:r>
            <a:r>
              <a:rPr lang="en-US" sz="1600" b="1" dirty="0">
                <a:ea typeface="Calibri"/>
                <a:hlinkClick r:id="rId2"/>
              </a:rPr>
              <a:t>://obrnadzor.gov.ru/gosudarstvennye-uslugi-i-funkczii/7701537808-gosfunction/profilaktika-narushenij-obyazatelnyh-trebovanij</a:t>
            </a:r>
            <a:r>
              <a:rPr lang="en-US" sz="1600" b="1" dirty="0" smtClean="0">
                <a:ea typeface="Calibri"/>
                <a:hlinkClick r:id="rId2"/>
              </a:rPr>
              <a:t>/</a:t>
            </a:r>
            <a:r>
              <a:rPr lang="ru-RU" sz="1600" b="1" dirty="0" smtClean="0">
                <a:ea typeface="Calibri"/>
              </a:rPr>
              <a:t> </a:t>
            </a:r>
            <a:endParaRPr lang="ru-RU" sz="1600" b="1" dirty="0">
              <a:effectLst/>
              <a:ea typeface="Calibri"/>
            </a:endParaRPr>
          </a:p>
        </p:txBody>
      </p:sp>
      <p:cxnSp>
        <p:nvCxnSpPr>
          <p:cNvPr id="21" name="Прямая со стрелкой 20"/>
          <p:cNvCxnSpPr>
            <a:stCxn id="31" idx="3"/>
            <a:endCxn id="18" idx="1"/>
          </p:cNvCxnSpPr>
          <p:nvPr/>
        </p:nvCxnSpPr>
        <p:spPr>
          <a:xfrm flipV="1">
            <a:off x="2545689" y="4107485"/>
            <a:ext cx="819302" cy="854049"/>
          </a:xfrm>
          <a:prstGeom prst="straightConnector1">
            <a:avLst/>
          </a:prstGeom>
          <a:ln>
            <a:solidFill>
              <a:srgbClr val="00356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31" idx="3"/>
            <a:endCxn id="58" idx="1"/>
          </p:cNvCxnSpPr>
          <p:nvPr/>
        </p:nvCxnSpPr>
        <p:spPr>
          <a:xfrm flipV="1">
            <a:off x="2545689" y="4672584"/>
            <a:ext cx="819301" cy="288950"/>
          </a:xfrm>
          <a:prstGeom prst="straightConnector1">
            <a:avLst/>
          </a:prstGeom>
          <a:ln>
            <a:solidFill>
              <a:srgbClr val="00356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31" idx="3"/>
            <a:endCxn id="60" idx="1"/>
          </p:cNvCxnSpPr>
          <p:nvPr/>
        </p:nvCxnSpPr>
        <p:spPr>
          <a:xfrm>
            <a:off x="2545689" y="4961534"/>
            <a:ext cx="819300" cy="363932"/>
          </a:xfrm>
          <a:prstGeom prst="straightConnector1">
            <a:avLst/>
          </a:prstGeom>
          <a:ln>
            <a:solidFill>
              <a:srgbClr val="00356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31" idx="3"/>
            <a:endCxn id="61" idx="1"/>
          </p:cNvCxnSpPr>
          <p:nvPr/>
        </p:nvCxnSpPr>
        <p:spPr>
          <a:xfrm>
            <a:off x="2545689" y="4961534"/>
            <a:ext cx="819303" cy="1196645"/>
          </a:xfrm>
          <a:prstGeom prst="straightConnector1">
            <a:avLst/>
          </a:prstGeom>
          <a:ln>
            <a:solidFill>
              <a:srgbClr val="00356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04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:push dir="u"/>
      </p:transition>
    </mc:Choice>
    <mc:Fallback xmlns="">
      <p:transition spd="slow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062E4B1-98B8-E544-8C46-BE7620413203}"/>
              </a:ext>
            </a:extLst>
          </p:cNvPr>
          <p:cNvSpPr txBox="1"/>
          <p:nvPr/>
        </p:nvSpPr>
        <p:spPr>
          <a:xfrm>
            <a:off x="836228" y="487786"/>
            <a:ext cx="6247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413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Консультирование</a:t>
            </a:r>
            <a:endParaRPr lang="ru-RU" sz="3600" b="1" dirty="0">
              <a:solidFill>
                <a:srgbClr val="413B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879FA9D6-F4D4-CB4F-BEEF-325A8DBF14C8}"/>
              </a:ext>
            </a:extLst>
          </p:cNvPr>
          <p:cNvCxnSpPr/>
          <p:nvPr/>
        </p:nvCxnSpPr>
        <p:spPr>
          <a:xfrm>
            <a:off x="809052" y="6667364"/>
            <a:ext cx="10568561" cy="0"/>
          </a:xfrm>
          <a:prstGeom prst="line">
            <a:avLst/>
          </a:prstGeom>
          <a:ln w="19050">
            <a:solidFill>
              <a:srgbClr val="8F9D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Google Shape;30;p1">
            <a:extLst>
              <a:ext uri="{FF2B5EF4-FFF2-40B4-BE49-F238E27FC236}">
                <a16:creationId xmlns="" xmlns:a16="http://schemas.microsoft.com/office/drawing/2014/main" id="{800CF7F5-35CA-F145-AE8D-08D0198262AB}"/>
              </a:ext>
            </a:extLst>
          </p:cNvPr>
          <p:cNvSpPr txBox="1"/>
          <p:nvPr/>
        </p:nvSpPr>
        <p:spPr>
          <a:xfrm>
            <a:off x="1165211" y="1473470"/>
            <a:ext cx="10212401" cy="4840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indent="457200" algn="ctr">
              <a:lnSpc>
                <a:spcPct val="110000"/>
              </a:lnSpc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Calibri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28" y="1134117"/>
            <a:ext cx="11056992" cy="3853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11" y="3177948"/>
            <a:ext cx="10961724" cy="354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35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:push dir="u"/>
      </p:transition>
    </mc:Choice>
    <mc:Fallback xmlns="">
      <p:transition spd="slow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062E4B1-98B8-E544-8C46-BE7620413203}"/>
              </a:ext>
            </a:extLst>
          </p:cNvPr>
          <p:cNvSpPr txBox="1"/>
          <p:nvPr/>
        </p:nvSpPr>
        <p:spPr>
          <a:xfrm>
            <a:off x="836228" y="487786"/>
            <a:ext cx="6247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413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Профилактический визит</a:t>
            </a:r>
            <a:endParaRPr lang="ru-RU" sz="3600" b="1" dirty="0">
              <a:solidFill>
                <a:srgbClr val="413B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Google Shape;30;p1">
            <a:extLst>
              <a:ext uri="{FF2B5EF4-FFF2-40B4-BE49-F238E27FC236}">
                <a16:creationId xmlns="" xmlns:a16="http://schemas.microsoft.com/office/drawing/2014/main" id="{800CF7F5-35CA-F145-AE8D-08D0198262AB}"/>
              </a:ext>
            </a:extLst>
          </p:cNvPr>
          <p:cNvSpPr txBox="1"/>
          <p:nvPr/>
        </p:nvSpPr>
        <p:spPr>
          <a:xfrm>
            <a:off x="714313" y="4597603"/>
            <a:ext cx="1831376" cy="72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indent="457200" algn="just">
              <a:lnSpc>
                <a:spcPct val="110000"/>
              </a:lnSpc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Calibri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879FA9D6-F4D4-CB4F-BEEF-325A8DBF14C8}"/>
              </a:ext>
            </a:extLst>
          </p:cNvPr>
          <p:cNvCxnSpPr/>
          <p:nvPr/>
        </p:nvCxnSpPr>
        <p:spPr>
          <a:xfrm>
            <a:off x="809052" y="6667364"/>
            <a:ext cx="10568561" cy="0"/>
          </a:xfrm>
          <a:prstGeom prst="line">
            <a:avLst/>
          </a:prstGeom>
          <a:ln w="19050">
            <a:solidFill>
              <a:srgbClr val="8F9D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379913" y="1282932"/>
            <a:ext cx="3998422" cy="11526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35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a typeface="Calibri"/>
              </a:rPr>
              <a:t>Профилактическая беседа </a:t>
            </a:r>
            <a:r>
              <a:rPr lang="ru-RU" dirty="0">
                <a:solidFill>
                  <a:schemeClr val="tx1"/>
                </a:solidFill>
                <a:ea typeface="Calibri"/>
              </a:rPr>
              <a:t/>
            </a:r>
            <a:br>
              <a:rPr lang="ru-RU" dirty="0">
                <a:solidFill>
                  <a:schemeClr val="tx1"/>
                </a:solidFill>
                <a:ea typeface="Calibri"/>
              </a:rPr>
            </a:br>
            <a:r>
              <a:rPr lang="ru-RU" dirty="0">
                <a:solidFill>
                  <a:schemeClr val="tx1"/>
                </a:solidFill>
                <a:ea typeface="Calibri"/>
              </a:rPr>
              <a:t>по месту осуществления деятельности контролируемого лица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253940" y="1282931"/>
            <a:ext cx="4136969" cy="11527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35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a typeface="Calibri"/>
              </a:rPr>
              <a:t>Профилактическая беседа </a:t>
            </a:r>
            <a:r>
              <a:rPr lang="ru-RU" dirty="0">
                <a:solidFill>
                  <a:schemeClr val="tx1"/>
                </a:solidFill>
                <a:ea typeface="Calibri"/>
              </a:rPr>
              <a:t/>
            </a:r>
            <a:br>
              <a:rPr lang="ru-RU" dirty="0">
                <a:solidFill>
                  <a:schemeClr val="tx1"/>
                </a:solidFill>
                <a:ea typeface="Calibri"/>
              </a:rPr>
            </a:br>
            <a:r>
              <a:rPr lang="ru-RU" dirty="0">
                <a:solidFill>
                  <a:schemeClr val="tx1"/>
                </a:solidFill>
                <a:ea typeface="Calibri"/>
              </a:rPr>
              <a:t>путем использования видео-конференц-связи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52903" y="1684461"/>
            <a:ext cx="540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или</a:t>
            </a:r>
            <a:endParaRPr lang="ru-RU" sz="1600" dirty="0"/>
          </a:p>
        </p:txBody>
      </p:sp>
      <p:sp>
        <p:nvSpPr>
          <p:cNvPr id="45" name="Google Shape;30;p1">
            <a:extLst>
              <a:ext uri="{FF2B5EF4-FFF2-40B4-BE49-F238E27FC236}">
                <a16:creationId xmlns="" xmlns:a16="http://schemas.microsoft.com/office/drawing/2014/main" id="{800CF7F5-35CA-F145-AE8D-08D0198262AB}"/>
              </a:ext>
            </a:extLst>
          </p:cNvPr>
          <p:cNvSpPr txBox="1"/>
          <p:nvPr/>
        </p:nvSpPr>
        <p:spPr>
          <a:xfrm>
            <a:off x="1379913" y="3133897"/>
            <a:ext cx="9127374" cy="241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indent="457200" algn="just">
              <a:lnSpc>
                <a:spcPct val="110000"/>
              </a:lnSpc>
              <a:spcAft>
                <a:spcPts val="0"/>
              </a:spcAft>
            </a:pPr>
            <a:endParaRPr lang="ru-RU" sz="1600" u="sng" dirty="0" smtClean="0">
              <a:latin typeface="Times New Roman"/>
              <a:ea typeface="Calibri"/>
            </a:endParaRPr>
          </a:p>
          <a:p>
            <a:pPr indent="457200" algn="just">
              <a:lnSpc>
                <a:spcPct val="110000"/>
              </a:lnSpc>
            </a:pPr>
            <a:r>
              <a:rPr lang="ru-RU" dirty="0" smtClean="0">
                <a:ea typeface="Calibri"/>
              </a:rPr>
              <a:t>В </a:t>
            </a:r>
            <a:r>
              <a:rPr lang="ru-RU" dirty="0">
                <a:ea typeface="Calibri"/>
              </a:rPr>
              <a:t>ходе профилактического визита </a:t>
            </a:r>
            <a:r>
              <a:rPr lang="ru-RU" b="1" dirty="0">
                <a:ea typeface="Calibri"/>
              </a:rPr>
              <a:t>контролируемое лицо информируется </a:t>
            </a:r>
            <a:r>
              <a:rPr lang="ru-RU" b="1" dirty="0" smtClean="0">
                <a:ea typeface="Calibri"/>
              </a:rPr>
              <a:t/>
            </a:r>
            <a:br>
              <a:rPr lang="ru-RU" b="1" dirty="0" smtClean="0">
                <a:ea typeface="Calibri"/>
              </a:rPr>
            </a:br>
            <a:r>
              <a:rPr lang="ru-RU" b="1" dirty="0" smtClean="0">
                <a:ea typeface="Calibri"/>
              </a:rPr>
              <a:t>об </a:t>
            </a:r>
            <a:r>
              <a:rPr lang="ru-RU" b="1" dirty="0">
                <a:ea typeface="Calibri"/>
              </a:rPr>
              <a:t>обязательных требованиях</a:t>
            </a:r>
            <a:r>
              <a:rPr lang="ru-RU" dirty="0">
                <a:ea typeface="Calibri"/>
              </a:rPr>
              <a:t>, предъявляемых к его деятельности либо к принадлежащим ему объектам контроля, их </a:t>
            </a:r>
            <a:r>
              <a:rPr lang="ru-RU" b="1" dirty="0">
                <a:ea typeface="Calibri"/>
              </a:rPr>
              <a:t>соответствии критериям риска</a:t>
            </a:r>
            <a:r>
              <a:rPr lang="ru-RU" dirty="0">
                <a:ea typeface="Calibri"/>
              </a:rPr>
              <a:t>, </a:t>
            </a:r>
            <a:r>
              <a:rPr lang="ru-RU" b="1" dirty="0">
                <a:ea typeface="Calibri"/>
              </a:rPr>
              <a:t>основаниях и о рекомендуемых способах снижения категории риска</a:t>
            </a:r>
            <a:r>
              <a:rPr lang="ru-RU" dirty="0">
                <a:ea typeface="Calibri"/>
              </a:rPr>
              <a:t>, а также </a:t>
            </a:r>
            <a:r>
              <a:rPr lang="ru-RU" b="1" dirty="0">
                <a:ea typeface="Calibri"/>
              </a:rPr>
              <a:t>о видах, содержании и об интенсивности контрольных (надзорных) мероприятий</a:t>
            </a:r>
            <a:r>
              <a:rPr lang="ru-RU" dirty="0">
                <a:ea typeface="Calibri"/>
              </a:rPr>
              <a:t>, проводимых в отношении объекта контроля исходя из его </a:t>
            </a:r>
            <a:r>
              <a:rPr lang="ru-RU" dirty="0" smtClean="0">
                <a:ea typeface="Calibri"/>
              </a:rPr>
              <a:t>отнесения к </a:t>
            </a:r>
            <a:r>
              <a:rPr lang="ru-RU" dirty="0">
                <a:ea typeface="Calibri"/>
              </a:rPr>
              <a:t>соответствующей категории риска</a:t>
            </a:r>
            <a:r>
              <a:rPr lang="ru-RU" dirty="0" smtClean="0">
                <a:ea typeface="Calibri"/>
              </a:rPr>
              <a:t>.</a:t>
            </a:r>
            <a:endParaRPr lang="ru-RU" dirty="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191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:push dir="u"/>
      </p:transition>
    </mc:Choice>
    <mc:Fallback xmlns="">
      <p:transition spd="slow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062E4B1-98B8-E544-8C46-BE7620413203}"/>
              </a:ext>
            </a:extLst>
          </p:cNvPr>
          <p:cNvSpPr txBox="1"/>
          <p:nvPr/>
        </p:nvSpPr>
        <p:spPr>
          <a:xfrm>
            <a:off x="836228" y="487786"/>
            <a:ext cx="6247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413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Профилактический визит</a:t>
            </a:r>
            <a:endParaRPr lang="ru-RU" sz="3600" b="1" dirty="0">
              <a:solidFill>
                <a:srgbClr val="413B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Google Shape;30;p1">
            <a:extLst>
              <a:ext uri="{FF2B5EF4-FFF2-40B4-BE49-F238E27FC236}">
                <a16:creationId xmlns="" xmlns:a16="http://schemas.microsoft.com/office/drawing/2014/main" id="{800CF7F5-35CA-F145-AE8D-08D0198262AB}"/>
              </a:ext>
            </a:extLst>
          </p:cNvPr>
          <p:cNvSpPr txBox="1"/>
          <p:nvPr/>
        </p:nvSpPr>
        <p:spPr>
          <a:xfrm>
            <a:off x="714313" y="4597603"/>
            <a:ext cx="1831376" cy="72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indent="457200" algn="just">
              <a:lnSpc>
                <a:spcPct val="110000"/>
              </a:lnSpc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Calibri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879FA9D6-F4D4-CB4F-BEEF-325A8DBF14C8}"/>
              </a:ext>
            </a:extLst>
          </p:cNvPr>
          <p:cNvCxnSpPr/>
          <p:nvPr/>
        </p:nvCxnSpPr>
        <p:spPr>
          <a:xfrm>
            <a:off x="809052" y="6667364"/>
            <a:ext cx="10568561" cy="0"/>
          </a:xfrm>
          <a:prstGeom prst="line">
            <a:avLst/>
          </a:prstGeom>
          <a:ln w="19050">
            <a:solidFill>
              <a:srgbClr val="8F9D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Google Shape;30;p1">
            <a:extLst>
              <a:ext uri="{FF2B5EF4-FFF2-40B4-BE49-F238E27FC236}">
                <a16:creationId xmlns="" xmlns:a16="http://schemas.microsoft.com/office/drawing/2014/main" id="{800CF7F5-35CA-F145-AE8D-08D0198262AB}"/>
              </a:ext>
            </a:extLst>
          </p:cNvPr>
          <p:cNvSpPr txBox="1"/>
          <p:nvPr/>
        </p:nvSpPr>
        <p:spPr>
          <a:xfrm>
            <a:off x="836228" y="2767183"/>
            <a:ext cx="1975321" cy="10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ru-RU" sz="1600" b="1" dirty="0" smtClean="0">
                <a:ea typeface="Calibri"/>
              </a:rPr>
              <a:t>Основания для проведения профилактического визита</a:t>
            </a:r>
            <a:endParaRPr lang="ru-RU" sz="1600" b="1" dirty="0">
              <a:effectLst/>
              <a:ea typeface="Calibri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330078" y="1389221"/>
            <a:ext cx="7850540" cy="4478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контролируемое лицо приступает к деятельности в определенной </a:t>
            </a:r>
            <a:r>
              <a:rPr lang="ru-RU" sz="1400" dirty="0" smtClean="0">
                <a:solidFill>
                  <a:schemeClr val="tx1"/>
                </a:solidFill>
              </a:rPr>
              <a:t>сфере деятельности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330078" y="1981632"/>
            <a:ext cx="7850540" cy="6941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</a:rPr>
              <a:t>контролируемое лицо, получившее право на осуществление образовательной деятельности по новому для него уровню образования, виду образования и подвидам дополнительного образования согласно записи в реестре лицензий на осуществление образовательной деятельности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330078" y="3414613"/>
            <a:ext cx="7850540" cy="419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tx1"/>
                </a:solidFill>
              </a:rPr>
              <a:t>профилактический визит инициирован контролируемым лицом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330078" y="2845136"/>
            <a:ext cx="7850540" cy="419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</a:rPr>
              <a:t>объект контроля отнесен к категории высокого или значительного риска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330078" y="4044300"/>
            <a:ext cx="7850540" cy="10293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</a:rPr>
              <a:t>профилактический визит инициирован по поручению Президента Российской Федерации; </a:t>
            </a:r>
            <a:r>
              <a:rPr lang="ru-RU" sz="1400" dirty="0" smtClean="0">
                <a:solidFill>
                  <a:schemeClr val="tx1"/>
                </a:solidFill>
              </a:rPr>
              <a:t>по </a:t>
            </a:r>
            <a:r>
              <a:rPr lang="ru-RU" sz="1400" dirty="0">
                <a:solidFill>
                  <a:schemeClr val="tx1"/>
                </a:solidFill>
              </a:rPr>
              <a:t>поручению Председателя Правительства Российской </a:t>
            </a:r>
            <a:r>
              <a:rPr lang="ru-RU" sz="1400" dirty="0" smtClean="0">
                <a:solidFill>
                  <a:schemeClr val="tx1"/>
                </a:solidFill>
              </a:rPr>
              <a:t>Федерации; по поручению Заместителя </a:t>
            </a:r>
            <a:r>
              <a:rPr lang="ru-RU" sz="1400" dirty="0">
                <a:solidFill>
                  <a:schemeClr val="tx1"/>
                </a:solidFill>
              </a:rPr>
              <a:t>Председателя Правительства Российской Федерации, согласованному с Заместителем Председателя Правительства Российской Федерации - Руководителем Аппарата Правительства Российской </a:t>
            </a:r>
            <a:endParaRPr lang="ru-RU" sz="1400" b="1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>
            <a:stCxn id="62" idx="3"/>
            <a:endCxn id="30" idx="1"/>
          </p:cNvCxnSpPr>
          <p:nvPr/>
        </p:nvCxnSpPr>
        <p:spPr>
          <a:xfrm flipV="1">
            <a:off x="2811549" y="1613167"/>
            <a:ext cx="518529" cy="166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2" idx="3"/>
            <a:endCxn id="32" idx="1"/>
          </p:cNvCxnSpPr>
          <p:nvPr/>
        </p:nvCxnSpPr>
        <p:spPr>
          <a:xfrm flipV="1">
            <a:off x="2811549" y="2328688"/>
            <a:ext cx="518529" cy="9491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62" idx="3"/>
            <a:endCxn id="34" idx="1"/>
          </p:cNvCxnSpPr>
          <p:nvPr/>
        </p:nvCxnSpPr>
        <p:spPr>
          <a:xfrm flipV="1">
            <a:off x="2811549" y="3055032"/>
            <a:ext cx="518529" cy="222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62" idx="3"/>
            <a:endCxn id="33" idx="1"/>
          </p:cNvCxnSpPr>
          <p:nvPr/>
        </p:nvCxnSpPr>
        <p:spPr>
          <a:xfrm>
            <a:off x="2811549" y="3277833"/>
            <a:ext cx="518529" cy="3466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62" idx="3"/>
            <a:endCxn id="35" idx="1"/>
          </p:cNvCxnSpPr>
          <p:nvPr/>
        </p:nvCxnSpPr>
        <p:spPr>
          <a:xfrm>
            <a:off x="2811549" y="3277833"/>
            <a:ext cx="518529" cy="12811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Google Shape;30;p1">
            <a:extLst>
              <a:ext uri="{FF2B5EF4-FFF2-40B4-BE49-F238E27FC236}">
                <a16:creationId xmlns="" xmlns:a16="http://schemas.microsoft.com/office/drawing/2014/main" id="{800CF7F5-35CA-F145-AE8D-08D0198262AB}"/>
              </a:ext>
            </a:extLst>
          </p:cNvPr>
          <p:cNvSpPr txBox="1"/>
          <p:nvPr/>
        </p:nvSpPr>
        <p:spPr>
          <a:xfrm>
            <a:off x="835837" y="5325465"/>
            <a:ext cx="10670824" cy="120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indent="457200" algn="just">
              <a:lnSpc>
                <a:spcPct val="110000"/>
              </a:lnSpc>
              <a:spcAft>
                <a:spcPts val="0"/>
              </a:spcAft>
            </a:pPr>
            <a:r>
              <a:rPr lang="ru-RU" sz="1400" b="1" i="1" u="sng" dirty="0" smtClean="0">
                <a:solidFill>
                  <a:srgbClr val="FF0000"/>
                </a:solidFill>
                <a:ea typeface="Calibri"/>
              </a:rPr>
              <a:t>Обращаем внимание!</a:t>
            </a:r>
            <a:r>
              <a:rPr lang="ru-RU" sz="1400" dirty="0" smtClean="0">
                <a:ea typeface="Calibri"/>
              </a:rPr>
              <a:t> </a:t>
            </a:r>
          </a:p>
          <a:p>
            <a:pPr indent="457200" algn="just">
              <a:lnSpc>
                <a:spcPct val="110000"/>
              </a:lnSpc>
              <a:spcAft>
                <a:spcPts val="0"/>
              </a:spcAft>
            </a:pPr>
            <a:r>
              <a:rPr lang="ru-RU" sz="1400" i="1" dirty="0" smtClean="0">
                <a:ea typeface="Calibri"/>
              </a:rPr>
              <a:t>В </a:t>
            </a:r>
            <a:r>
              <a:rPr lang="ru-RU" sz="1400" i="1" dirty="0">
                <a:ea typeface="Calibri"/>
              </a:rPr>
              <a:t>соответствии с частью 10 статьи 52 Федерального закона от 31 июля 2020 г. № 248-ФЗ «О государственном контроле (</a:t>
            </a:r>
            <a:r>
              <a:rPr lang="ru-RU" sz="1400" i="1" dirty="0" smtClean="0">
                <a:ea typeface="Calibri"/>
              </a:rPr>
              <a:t>надзоре) и </a:t>
            </a:r>
            <a:r>
              <a:rPr lang="ru-RU" sz="1400" i="1" dirty="0">
                <a:ea typeface="Calibri"/>
              </a:rPr>
              <a:t>муниципальном контроле в Российской Федерации» </a:t>
            </a:r>
            <a:r>
              <a:rPr lang="ru-RU" sz="1400" b="1" i="1" dirty="0">
                <a:ea typeface="Calibri"/>
              </a:rPr>
              <a:t>контролируемое </a:t>
            </a:r>
            <a:r>
              <a:rPr lang="ru-RU" sz="1400" b="1" i="1" dirty="0" smtClean="0">
                <a:ea typeface="Calibri"/>
              </a:rPr>
              <a:t>лицо вправе</a:t>
            </a:r>
            <a:r>
              <a:rPr lang="ru-RU" sz="1400" i="1" dirty="0" smtClean="0">
                <a:ea typeface="Calibri"/>
              </a:rPr>
              <a:t> </a:t>
            </a:r>
            <a:r>
              <a:rPr lang="ru-RU" sz="1400" b="1" i="1" dirty="0">
                <a:ea typeface="Calibri"/>
              </a:rPr>
              <a:t>обратиться</a:t>
            </a:r>
            <a:r>
              <a:rPr lang="ru-RU" sz="1400" i="1" dirty="0">
                <a:ea typeface="Calibri"/>
              </a:rPr>
              <a:t> в контрольный (надзорный) орган </a:t>
            </a:r>
            <a:r>
              <a:rPr lang="ru-RU" sz="1400" b="1" i="1" dirty="0">
                <a:ea typeface="Calibri"/>
              </a:rPr>
              <a:t>с заявлением о </a:t>
            </a:r>
            <a:r>
              <a:rPr lang="ru-RU" sz="1400" b="1" i="1" dirty="0" smtClean="0">
                <a:ea typeface="Calibri"/>
              </a:rPr>
              <a:t>проведении в </a:t>
            </a:r>
            <a:r>
              <a:rPr lang="ru-RU" sz="1400" b="1" i="1" dirty="0">
                <a:ea typeface="Calibri"/>
              </a:rPr>
              <a:t>отношении его профилактического визита</a:t>
            </a:r>
            <a:r>
              <a:rPr lang="ru-RU" sz="1400" b="1" i="1" dirty="0" smtClean="0">
                <a:ea typeface="Calibri"/>
              </a:rPr>
              <a:t>.</a:t>
            </a:r>
            <a:endParaRPr lang="ru-RU" sz="1400" i="1" dirty="0" smtClean="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212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:push dir="u"/>
      </p:transition>
    </mc:Choice>
    <mc:Fallback xmlns="">
      <p:transition spd="slow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1459</TotalTime>
  <Words>528</Words>
  <Application>Microsoft Office PowerPoint</Application>
  <PresentationFormat>Произвольный</PresentationFormat>
  <Paragraphs>93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PRO</dc:creator>
  <cp:lastModifiedBy>Воробьева Елена Юрьевна</cp:lastModifiedBy>
  <cp:revision>177</cp:revision>
  <cp:lastPrinted>2023-05-17T16:27:06Z</cp:lastPrinted>
  <dcterms:created xsi:type="dcterms:W3CDTF">2021-05-05T18:02:28Z</dcterms:created>
  <dcterms:modified xsi:type="dcterms:W3CDTF">2024-03-06T06:07:58Z</dcterms:modified>
</cp:coreProperties>
</file>