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2"/>
  </p:sldMasterIdLst>
  <p:notesMasterIdLst>
    <p:notesMasterId r:id="rId10"/>
  </p:notesMasterIdLst>
  <p:sldIdLst>
    <p:sldId id="290" r:id="rId3"/>
    <p:sldId id="271" r:id="rId4"/>
    <p:sldId id="285" r:id="rId5"/>
    <p:sldId id="286" r:id="rId6"/>
    <p:sldId id="289" r:id="rId7"/>
    <p:sldId id="288" r:id="rId8"/>
    <p:sldId id="261" r:id="rId9"/>
  </p:sldIdLst>
  <p:sldSz cx="12192000" cy="6858000"/>
  <p:notesSz cx="9928225" cy="6797675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MS PGothic" pitchFamily="34" charset="-128"/>
      <p:regular r:id="rId15"/>
    </p:embeddedFont>
  </p:embeddedFontLst>
  <p:defaultTextStyle>
    <a:defPPr>
      <a:defRPr lang="ru"/>
    </a:defPPr>
    <a:lvl1pPr marL="0" algn="l" defTabSz="285750">
      <a:defRPr sz="1100">
        <a:solidFill>
          <a:schemeClr val="tx1"/>
        </a:solidFill>
        <a:latin typeface="+mn-lt"/>
        <a:ea typeface="+mn-ea"/>
        <a:cs typeface="+mn-cs"/>
      </a:defRPr>
    </a:lvl1pPr>
    <a:lvl2pPr marL="457200" algn="l" defTabSz="285750">
      <a:defRPr sz="1100">
        <a:solidFill>
          <a:schemeClr val="tx1"/>
        </a:solidFill>
        <a:latin typeface="+mn-lt"/>
        <a:ea typeface="+mn-ea"/>
        <a:cs typeface="+mn-cs"/>
      </a:defRPr>
    </a:lvl2pPr>
    <a:lvl3pPr marL="914400" algn="l" defTabSz="285750">
      <a:defRPr sz="1100">
        <a:solidFill>
          <a:schemeClr val="tx1"/>
        </a:solidFill>
        <a:latin typeface="+mn-lt"/>
        <a:ea typeface="+mn-ea"/>
        <a:cs typeface="+mn-cs"/>
      </a:defRPr>
    </a:lvl3pPr>
    <a:lvl4pPr marL="1371600" algn="l" defTabSz="285750">
      <a:defRPr sz="1100">
        <a:solidFill>
          <a:schemeClr val="tx1"/>
        </a:solidFill>
        <a:latin typeface="+mn-lt"/>
        <a:ea typeface="+mn-ea"/>
        <a:cs typeface="+mn-cs"/>
      </a:defRPr>
    </a:lvl4pPr>
    <a:lvl5pPr marL="1828800" algn="l" defTabSz="285750">
      <a:defRPr sz="1100">
        <a:solidFill>
          <a:schemeClr val="tx1"/>
        </a:solidFill>
        <a:latin typeface="+mn-lt"/>
        <a:ea typeface="+mn-ea"/>
        <a:cs typeface="+mn-cs"/>
      </a:defRPr>
    </a:lvl5pPr>
    <a:lvl6pPr marL="2286000" algn="l" defTabSz="285750">
      <a:defRPr sz="1100">
        <a:solidFill>
          <a:schemeClr val="tx1"/>
        </a:solidFill>
        <a:latin typeface="+mn-lt"/>
        <a:ea typeface="+mn-ea"/>
        <a:cs typeface="+mn-cs"/>
      </a:defRPr>
    </a:lvl6pPr>
    <a:lvl7pPr marL="2743200" algn="l" defTabSz="285750">
      <a:defRPr sz="1100">
        <a:solidFill>
          <a:schemeClr val="tx1"/>
        </a:solidFill>
        <a:latin typeface="+mn-lt"/>
        <a:ea typeface="+mn-ea"/>
        <a:cs typeface="+mn-cs"/>
      </a:defRPr>
    </a:lvl7pPr>
    <a:lvl8pPr marL="3200400" algn="l" defTabSz="285750">
      <a:defRPr sz="1100">
        <a:solidFill>
          <a:schemeClr val="tx1"/>
        </a:solidFill>
        <a:latin typeface="+mn-lt"/>
        <a:ea typeface="+mn-ea"/>
        <a:cs typeface="+mn-cs"/>
      </a:defRPr>
    </a:lvl8pPr>
    <a:lvl9pPr marL="3657600" algn="l" defTabSz="285750">
      <a:defRPr sz="11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7884303-4C0D-4FE6-BEE3-6C9F163547B9}">
          <p14:sldIdLst>
            <p14:sldId id="290"/>
            <p14:sldId id="271"/>
            <p14:sldId id="285"/>
            <p14:sldId id="286"/>
            <p14:sldId id="289"/>
            <p14:sldId id="288"/>
            <p14:sldId id="26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FFFF66"/>
    <a:srgbClr val="CCCC00"/>
    <a:srgbClr val="BAFABC"/>
    <a:srgbClr val="FF3300"/>
    <a:srgbClr val="808000"/>
    <a:srgbClr val="FFFFFF"/>
    <a:srgbClr val="7AF67D"/>
    <a:srgbClr val="23AF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2CC883-EA3D-25D6-6E04-BE1354C4017A}">
  <a:tblStyle styleId="{262CC883-EA3D-25D6-6E04-BE1354C4017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94633" autoAdjust="0"/>
  </p:normalViewPr>
  <p:slideViewPr>
    <p:cSldViewPr>
      <p:cViewPr>
        <p:scale>
          <a:sx n="100" d="100"/>
          <a:sy n="100" d="100"/>
        </p:scale>
        <p:origin x="-954" y="-3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9B1374-1FE7-4DD1-8189-FEBF08418DE9}" type="doc">
      <dgm:prSet loTypeId="urn:microsoft.com/office/officeart/2005/8/layout/hList3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23064492-73B9-414F-9C88-FC0ECCC412DE}">
      <dgm:prSet phldrT="[Текст]" custT="1"/>
      <dgm:spPr/>
      <dgm:t>
        <a:bodyPr/>
        <a:lstStyle/>
        <a:p>
          <a:pPr>
            <a:spcAft>
              <a:spcPct val="35000"/>
            </a:spcAft>
          </a:pPr>
          <a:endParaRPr lang="ru-RU" sz="1700" b="1" dirty="0">
            <a:solidFill>
              <a:schemeClr val="tx1"/>
            </a:solidFill>
          </a:endParaRPr>
        </a:p>
        <a:p>
          <a:pPr>
            <a:lnSpc>
              <a:spcPts val="1900"/>
            </a:lnSpc>
            <a:spcAft>
              <a:spcPts val="0"/>
            </a:spcAft>
          </a:pPr>
          <a:endParaRPr lang="ru-RU" sz="1600" b="1" dirty="0">
            <a:solidFill>
              <a:schemeClr val="tx1"/>
            </a:solidFill>
          </a:endParaRPr>
        </a:p>
        <a:p>
          <a:pPr>
            <a:lnSpc>
              <a:spcPts val="1900"/>
            </a:lnSpc>
            <a:spcAft>
              <a:spcPts val="0"/>
            </a:spcAft>
          </a:pPr>
          <a:r>
            <a:rPr lang="ru-RU" sz="1600" b="1" dirty="0">
              <a:solidFill>
                <a:schemeClr val="tx1"/>
              </a:solidFill>
            </a:rPr>
            <a:t>Учет сведений о документах об образовании и (или) о квалификации, документах об обучении,</a:t>
          </a:r>
        </a:p>
        <a:p>
          <a:pPr>
            <a:lnSpc>
              <a:spcPts val="1900"/>
            </a:lnSpc>
            <a:spcAft>
              <a:spcPts val="0"/>
            </a:spcAft>
          </a:pPr>
          <a:r>
            <a:rPr lang="ru-RU" sz="1600" b="1" dirty="0">
              <a:solidFill>
                <a:schemeClr val="tx1"/>
              </a:solidFill>
            </a:rPr>
            <a:t> сведения о сертификатах </a:t>
          </a:r>
          <a:r>
            <a:rPr lang="ru-RU" sz="1600" b="1" dirty="0" smtClean="0">
              <a:solidFill>
                <a:schemeClr val="tx1"/>
              </a:solidFill>
            </a:rPr>
            <a:t>о владении </a:t>
          </a:r>
          <a:r>
            <a:rPr lang="ru-RU" sz="1600" b="1" dirty="0">
              <a:solidFill>
                <a:schemeClr val="tx1"/>
              </a:solidFill>
            </a:rPr>
            <a:t>русским языком</a:t>
          </a:r>
        </a:p>
        <a:p>
          <a:pPr>
            <a:lnSpc>
              <a:spcPts val="1900"/>
            </a:lnSpc>
            <a:spcAft>
              <a:spcPts val="0"/>
            </a:spcAft>
          </a:pPr>
          <a:r>
            <a:rPr lang="ru-RU" sz="1600" b="1" dirty="0">
              <a:solidFill>
                <a:schemeClr val="tx1"/>
              </a:solidFill>
            </a:rPr>
            <a:t> и о дубликатах указанных документов</a:t>
          </a:r>
        </a:p>
        <a:p>
          <a:pPr>
            <a:spcAft>
              <a:spcPct val="35000"/>
            </a:spcAft>
          </a:pPr>
          <a:endParaRPr lang="ru-RU" sz="1700" b="1" dirty="0">
            <a:solidFill>
              <a:schemeClr val="tx1"/>
            </a:solidFill>
          </a:endParaRPr>
        </a:p>
        <a:p>
          <a:pPr>
            <a:lnSpc>
              <a:spcPct val="100000"/>
            </a:lnSpc>
            <a:spcAft>
              <a:spcPct val="35000"/>
            </a:spcAft>
          </a:pPr>
          <a:endParaRPr lang="ru-RU" sz="1100" b="0" i="1" dirty="0">
            <a:solidFill>
              <a:schemeClr val="tx1"/>
            </a:solidFill>
          </a:endParaRPr>
        </a:p>
      </dgm:t>
    </dgm:pt>
    <dgm:pt modelId="{CE072662-1231-4854-B79A-4C852D713B92}" type="sibTrans" cxnId="{812EB82F-A4E0-46CC-BFDE-F564865FC769}">
      <dgm:prSet/>
      <dgm:spPr/>
      <dgm:t>
        <a:bodyPr/>
        <a:lstStyle/>
        <a:p>
          <a:endParaRPr lang="ru-RU"/>
        </a:p>
      </dgm:t>
    </dgm:pt>
    <dgm:pt modelId="{900F2761-FCE3-4DB3-BC03-954310D6803E}" type="parTrans" cxnId="{812EB82F-A4E0-46CC-BFDE-F564865FC769}">
      <dgm:prSet/>
      <dgm:spPr/>
      <dgm:t>
        <a:bodyPr/>
        <a:lstStyle/>
        <a:p>
          <a:endParaRPr lang="ru-RU"/>
        </a:p>
      </dgm:t>
    </dgm:pt>
    <dgm:pt modelId="{B321C5C2-896D-4096-97CB-025690313715}">
      <dgm:prSet/>
      <dgm:spPr/>
      <dgm:t>
        <a:bodyPr/>
        <a:lstStyle/>
        <a:p>
          <a:endParaRPr lang="ru-RU"/>
        </a:p>
      </dgm:t>
    </dgm:pt>
    <dgm:pt modelId="{D9B882F1-5637-4552-AE8F-B2253D7B5820}" type="parTrans" cxnId="{586B4201-F00D-49F1-9B37-611D8BB3B285}">
      <dgm:prSet/>
      <dgm:spPr/>
      <dgm:t>
        <a:bodyPr/>
        <a:lstStyle/>
        <a:p>
          <a:endParaRPr lang="ru-RU"/>
        </a:p>
      </dgm:t>
    </dgm:pt>
    <dgm:pt modelId="{3CFECDA4-24FF-4083-8A4E-909477839A2B}" type="sibTrans" cxnId="{586B4201-F00D-49F1-9B37-611D8BB3B285}">
      <dgm:prSet/>
      <dgm:spPr/>
      <dgm:t>
        <a:bodyPr/>
        <a:lstStyle/>
        <a:p>
          <a:endParaRPr lang="ru-RU"/>
        </a:p>
      </dgm:t>
    </dgm:pt>
    <dgm:pt modelId="{116E887C-7EF0-4F4E-8654-3FBA5324456A}">
      <dgm:prSet custT="1"/>
      <dgm:spPr/>
      <dgm:t>
        <a:bodyPr anchor="t"/>
        <a:lstStyle/>
        <a:p>
          <a:pPr algn="ctr">
            <a:lnSpc>
              <a:spcPct val="90000"/>
            </a:lnSpc>
            <a:spcAft>
              <a:spcPct val="35000"/>
            </a:spcAft>
          </a:pPr>
          <a:endParaRPr lang="ru-RU" sz="1000" dirty="0"/>
        </a:p>
        <a:p>
          <a:pPr algn="ctr">
            <a:lnSpc>
              <a:spcPts val="1700"/>
            </a:lnSpc>
            <a:spcAft>
              <a:spcPts val="0"/>
            </a:spcAft>
          </a:pPr>
          <a:r>
            <a:rPr lang="ru-RU" sz="1600" dirty="0"/>
            <a:t>ПРЕДОСТЕРЕЖЕНИЕ</a:t>
          </a:r>
        </a:p>
        <a:p>
          <a:pPr algn="ctr">
            <a:lnSpc>
              <a:spcPts val="1700"/>
            </a:lnSpc>
            <a:spcAft>
              <a:spcPts val="0"/>
            </a:spcAft>
          </a:pPr>
          <a:endParaRPr lang="ru-RU" sz="1600" dirty="0"/>
        </a:p>
        <a:p>
          <a:pPr algn="ctr">
            <a:lnSpc>
              <a:spcPts val="1700"/>
            </a:lnSpc>
            <a:spcAft>
              <a:spcPts val="0"/>
            </a:spcAft>
          </a:pPr>
          <a:r>
            <a:rPr lang="ru-RU" sz="1600" dirty="0"/>
            <a:t>КАТЕГОРИРОВАНИЕ </a:t>
          </a:r>
        </a:p>
        <a:p>
          <a:pPr algn="ctr">
            <a:lnSpc>
              <a:spcPts val="1700"/>
            </a:lnSpc>
            <a:spcAft>
              <a:spcPts val="0"/>
            </a:spcAft>
          </a:pPr>
          <a:endParaRPr lang="ru-RU" sz="1600" dirty="0"/>
        </a:p>
        <a:p>
          <a:pPr algn="ctr">
            <a:lnSpc>
              <a:spcPts val="1700"/>
            </a:lnSpc>
            <a:spcAft>
              <a:spcPts val="0"/>
            </a:spcAft>
          </a:pPr>
          <a:r>
            <a:rPr lang="ru-RU" sz="1600" dirty="0"/>
            <a:t>ШТРАФ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endParaRPr lang="ru-RU" sz="1000" dirty="0"/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1200" b="1" dirty="0"/>
            <a:t>Статья 19.30.2. </a:t>
          </a:r>
          <a:r>
            <a:rPr lang="ru-RU" sz="1200" dirty="0"/>
            <a:t>Непредставление или несвоевременное представление сведений либо нарушение порядка внесения сведений в федеральную информационную систему «Федеральный реестр сведений о документах об образовании и (или) о квалификации, документах об обучении»</a:t>
          </a:r>
        </a:p>
        <a:p>
          <a:r>
            <a:rPr lang="ru-RU" sz="1200" dirty="0"/>
            <a:t>    на должностных лиц – до </a:t>
          </a:r>
          <a:r>
            <a:rPr lang="ru-RU" sz="1200" b="1" dirty="0">
              <a:solidFill>
                <a:srgbClr val="C00000"/>
              </a:solidFill>
            </a:rPr>
            <a:t>10 000 рублей</a:t>
          </a:r>
        </a:p>
        <a:p>
          <a:r>
            <a:rPr lang="ru-RU" sz="1200" dirty="0"/>
            <a:t>    на юридических лиц – до </a:t>
          </a:r>
          <a:r>
            <a:rPr lang="ru-RU" sz="1200" b="1" dirty="0">
              <a:solidFill>
                <a:srgbClr val="C00000"/>
              </a:solidFill>
            </a:rPr>
            <a:t>150 000 рублей 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endParaRPr lang="ru-RU" sz="1200" dirty="0"/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1200" dirty="0"/>
            <a:t>«Кодекс Российской Федерации об административных правонарушениях»  от 30.12.2001 N 195-ФЗ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endParaRPr lang="ru-RU" sz="1000" dirty="0"/>
        </a:p>
        <a:p>
          <a:pPr algn="ctr">
            <a:lnSpc>
              <a:spcPct val="90000"/>
            </a:lnSpc>
            <a:spcAft>
              <a:spcPct val="35000"/>
            </a:spcAft>
          </a:pPr>
          <a:endParaRPr lang="ru-RU" sz="1000" dirty="0"/>
        </a:p>
      </dgm:t>
    </dgm:pt>
    <dgm:pt modelId="{1DAD9F9C-15E6-432C-8D1F-A6F5A7058CE2}" type="parTrans" cxnId="{7BC11CFC-3491-483F-A3D1-127394276193}">
      <dgm:prSet/>
      <dgm:spPr/>
      <dgm:t>
        <a:bodyPr/>
        <a:lstStyle/>
        <a:p>
          <a:endParaRPr lang="ru-RU"/>
        </a:p>
      </dgm:t>
    </dgm:pt>
    <dgm:pt modelId="{E38EF623-0A33-476E-9E7B-39E71EC4B780}" type="sibTrans" cxnId="{7BC11CFC-3491-483F-A3D1-127394276193}">
      <dgm:prSet/>
      <dgm:spPr/>
      <dgm:t>
        <a:bodyPr/>
        <a:lstStyle/>
        <a:p>
          <a:endParaRPr lang="ru-RU"/>
        </a:p>
      </dgm:t>
    </dgm:pt>
    <dgm:pt modelId="{8D4C2E95-B506-4711-A9AC-BCFE9D86E147}" type="pres">
      <dgm:prSet presAssocID="{6E9B1374-1FE7-4DD1-8189-FEBF08418DE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F0D0C9-ED4C-40B0-A311-150D8118A039}" type="pres">
      <dgm:prSet presAssocID="{23064492-73B9-414F-9C88-FC0ECCC412DE}" presName="roof" presStyleLbl="dkBgShp" presStyleIdx="0" presStyleCnt="2" custScaleX="100000" custScaleY="61457" custLinFactNeighborX="391" custLinFactNeighborY="-10199"/>
      <dgm:spPr/>
      <dgm:t>
        <a:bodyPr/>
        <a:lstStyle/>
        <a:p>
          <a:endParaRPr lang="ru-RU"/>
        </a:p>
      </dgm:t>
    </dgm:pt>
    <dgm:pt modelId="{68C01AAB-B5D1-4C69-B841-87F37D128299}" type="pres">
      <dgm:prSet presAssocID="{23064492-73B9-414F-9C88-FC0ECCC412DE}" presName="pillars" presStyleCnt="0"/>
      <dgm:spPr/>
    </dgm:pt>
    <dgm:pt modelId="{24C5CFC7-118F-4635-828F-7E543AAE7C4C}" type="pres">
      <dgm:prSet presAssocID="{23064492-73B9-414F-9C88-FC0ECCC412DE}" presName="pillar1" presStyleLbl="node1" presStyleIdx="0" presStyleCnt="1" custScaleX="40307" custScaleY="99831" custLinFactNeighborX="39670" custLinFactNeighborY="-11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DCA0F-00A5-4E57-9732-C4F139039311}" type="pres">
      <dgm:prSet presAssocID="{23064492-73B9-414F-9C88-FC0ECCC412DE}" presName="base" presStyleLbl="dkBgShp" presStyleIdx="1" presStyleCnt="2" custFlipVert="0" custScaleX="100000" custScaleY="57546" custLinFactY="-700000" custLinFactNeighborX="2799" custLinFactNeighborY="-777332"/>
      <dgm:spPr/>
    </dgm:pt>
  </dgm:ptLst>
  <dgm:cxnLst>
    <dgm:cxn modelId="{586B4201-F00D-49F1-9B37-611D8BB3B285}" srcId="{6E9B1374-1FE7-4DD1-8189-FEBF08418DE9}" destId="{B321C5C2-896D-4096-97CB-025690313715}" srcOrd="1" destOrd="0" parTransId="{D9B882F1-5637-4552-AE8F-B2253D7B5820}" sibTransId="{3CFECDA4-24FF-4083-8A4E-909477839A2B}"/>
    <dgm:cxn modelId="{B33D37D6-6131-4364-BCEB-E2179B8CB68A}" type="presOf" srcId="{116E887C-7EF0-4F4E-8654-3FBA5324456A}" destId="{24C5CFC7-118F-4635-828F-7E543AAE7C4C}" srcOrd="0" destOrd="0" presId="urn:microsoft.com/office/officeart/2005/8/layout/hList3"/>
    <dgm:cxn modelId="{812EB82F-A4E0-46CC-BFDE-F564865FC769}" srcId="{6E9B1374-1FE7-4DD1-8189-FEBF08418DE9}" destId="{23064492-73B9-414F-9C88-FC0ECCC412DE}" srcOrd="0" destOrd="0" parTransId="{900F2761-FCE3-4DB3-BC03-954310D6803E}" sibTransId="{CE072662-1231-4854-B79A-4C852D713B92}"/>
    <dgm:cxn modelId="{EEF33832-3B4A-41CF-B8F3-145A2B851ADC}" type="presOf" srcId="{23064492-73B9-414F-9C88-FC0ECCC412DE}" destId="{9CF0D0C9-ED4C-40B0-A311-150D8118A039}" srcOrd="0" destOrd="0" presId="urn:microsoft.com/office/officeart/2005/8/layout/hList3"/>
    <dgm:cxn modelId="{5DEBA8BF-1A9D-497A-A675-09077E6163F3}" type="presOf" srcId="{6E9B1374-1FE7-4DD1-8189-FEBF08418DE9}" destId="{8D4C2E95-B506-4711-A9AC-BCFE9D86E147}" srcOrd="0" destOrd="0" presId="urn:microsoft.com/office/officeart/2005/8/layout/hList3"/>
    <dgm:cxn modelId="{7BC11CFC-3491-483F-A3D1-127394276193}" srcId="{23064492-73B9-414F-9C88-FC0ECCC412DE}" destId="{116E887C-7EF0-4F4E-8654-3FBA5324456A}" srcOrd="0" destOrd="0" parTransId="{1DAD9F9C-15E6-432C-8D1F-A6F5A7058CE2}" sibTransId="{E38EF623-0A33-476E-9E7B-39E71EC4B780}"/>
    <dgm:cxn modelId="{2D0F706C-2AAF-4BC3-AF98-3A510BE2D7DF}" type="presParOf" srcId="{8D4C2E95-B506-4711-A9AC-BCFE9D86E147}" destId="{9CF0D0C9-ED4C-40B0-A311-150D8118A039}" srcOrd="0" destOrd="0" presId="urn:microsoft.com/office/officeart/2005/8/layout/hList3"/>
    <dgm:cxn modelId="{FBEA8715-9BCF-4B64-9079-12FEA56682DF}" type="presParOf" srcId="{8D4C2E95-B506-4711-A9AC-BCFE9D86E147}" destId="{68C01AAB-B5D1-4C69-B841-87F37D128299}" srcOrd="1" destOrd="0" presId="urn:microsoft.com/office/officeart/2005/8/layout/hList3"/>
    <dgm:cxn modelId="{EEEA5C0F-C92F-446C-B448-61AF4365344C}" type="presParOf" srcId="{68C01AAB-B5D1-4C69-B841-87F37D128299}" destId="{24C5CFC7-118F-4635-828F-7E543AAE7C4C}" srcOrd="0" destOrd="0" presId="urn:microsoft.com/office/officeart/2005/8/layout/hList3"/>
    <dgm:cxn modelId="{2A8A5644-95F6-42B6-88D0-8B1145880991}" type="presParOf" srcId="{8D4C2E95-B506-4711-A9AC-BCFE9D86E147}" destId="{976DCA0F-00A5-4E57-9732-C4F13903931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9B1374-1FE7-4DD1-8189-FEBF08418DE9}" type="doc">
      <dgm:prSet loTypeId="urn:microsoft.com/office/officeart/2005/8/layout/hList3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B321C5C2-896D-4096-97CB-025690313715}">
      <dgm:prSet/>
      <dgm:spPr/>
      <dgm:t>
        <a:bodyPr/>
        <a:lstStyle/>
        <a:p>
          <a:endParaRPr lang="ru-RU"/>
        </a:p>
      </dgm:t>
    </dgm:pt>
    <dgm:pt modelId="{D9B882F1-5637-4552-AE8F-B2253D7B5820}" type="parTrans" cxnId="{586B4201-F00D-49F1-9B37-611D8BB3B285}">
      <dgm:prSet/>
      <dgm:spPr/>
      <dgm:t>
        <a:bodyPr/>
        <a:lstStyle/>
        <a:p>
          <a:endParaRPr lang="ru-RU"/>
        </a:p>
      </dgm:t>
    </dgm:pt>
    <dgm:pt modelId="{3CFECDA4-24FF-4083-8A4E-909477839A2B}" type="sibTrans" cxnId="{586B4201-F00D-49F1-9B37-611D8BB3B285}">
      <dgm:prSet/>
      <dgm:spPr/>
      <dgm:t>
        <a:bodyPr/>
        <a:lstStyle/>
        <a:p>
          <a:endParaRPr lang="ru-RU"/>
        </a:p>
      </dgm:t>
    </dgm:pt>
    <dgm:pt modelId="{23064492-73B9-414F-9C88-FC0ECCC412DE}">
      <dgm:prSet phldrT="[Текст]" custT="1"/>
      <dgm:spPr/>
      <dgm:t>
        <a:bodyPr/>
        <a:lstStyle/>
        <a:p>
          <a:pPr marL="0" marR="0" indent="0" algn="l" defTabSz="75565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solidFill>
                <a:srgbClr val="FFFF00"/>
              </a:solidFill>
            </a:rPr>
            <a:t>Приняло участие </a:t>
          </a:r>
          <a:r>
            <a:rPr lang="ru-RU" sz="1400" b="1" u="sng" dirty="0">
              <a:solidFill>
                <a:srgbClr val="C00000"/>
              </a:solidFill>
            </a:rPr>
            <a:t>410 образовательных организаций.</a:t>
          </a:r>
          <a:r>
            <a:rPr lang="ru-RU" sz="1400" b="1" dirty="0">
              <a:solidFill>
                <a:srgbClr val="C00000"/>
              </a:solidFill>
            </a:rPr>
            <a:t> </a:t>
          </a:r>
        </a:p>
        <a:p>
          <a:pPr marL="0" marR="0" indent="0" algn="l" defTabSz="75565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solidFill>
                <a:srgbClr val="FFFF00"/>
              </a:solidFill>
            </a:rPr>
            <a:t>Сформировано по настоящее время </a:t>
          </a:r>
          <a:r>
            <a:rPr lang="ru-RU" sz="1400" b="1" u="sng" dirty="0">
              <a:solidFill>
                <a:srgbClr val="C00000"/>
              </a:solidFill>
            </a:rPr>
            <a:t>29 тыс. документов </a:t>
          </a:r>
          <a:r>
            <a:rPr lang="ru-RU" sz="1400" b="1" dirty="0">
              <a:solidFill>
                <a:srgbClr val="FFFF00"/>
              </a:solidFill>
            </a:rPr>
            <a:t>об образовании и (или) о квалификации, по различным уровням образования - общее образования, среднее профессиональное образование и высшее образование.</a:t>
          </a:r>
        </a:p>
      </dgm:t>
    </dgm:pt>
    <dgm:pt modelId="{CE072662-1231-4854-B79A-4C852D713B92}" type="sibTrans" cxnId="{812EB82F-A4E0-46CC-BFDE-F564865FC769}">
      <dgm:prSet/>
      <dgm:spPr/>
      <dgm:t>
        <a:bodyPr/>
        <a:lstStyle/>
        <a:p>
          <a:endParaRPr lang="ru-RU"/>
        </a:p>
      </dgm:t>
    </dgm:pt>
    <dgm:pt modelId="{900F2761-FCE3-4DB3-BC03-954310D6803E}" type="parTrans" cxnId="{812EB82F-A4E0-46CC-BFDE-F564865FC769}">
      <dgm:prSet/>
      <dgm:spPr/>
      <dgm:t>
        <a:bodyPr/>
        <a:lstStyle/>
        <a:p>
          <a:endParaRPr lang="ru-RU"/>
        </a:p>
      </dgm:t>
    </dgm:pt>
    <dgm:pt modelId="{8D4C2E95-B506-4711-A9AC-BCFE9D86E147}" type="pres">
      <dgm:prSet presAssocID="{6E9B1374-1FE7-4DD1-8189-FEBF08418DE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F0D0C9-ED4C-40B0-A311-150D8118A039}" type="pres">
      <dgm:prSet presAssocID="{23064492-73B9-414F-9C88-FC0ECCC412DE}" presName="roof" presStyleLbl="dkBgShp" presStyleIdx="0" presStyleCnt="2" custScaleX="100000" custScaleY="60693" custLinFactNeighborX="391" custLinFactNeighborY="-10199"/>
      <dgm:spPr/>
      <dgm:t>
        <a:bodyPr/>
        <a:lstStyle/>
        <a:p>
          <a:endParaRPr lang="ru-RU"/>
        </a:p>
      </dgm:t>
    </dgm:pt>
    <dgm:pt modelId="{68C01AAB-B5D1-4C69-B841-87F37D128299}" type="pres">
      <dgm:prSet presAssocID="{23064492-73B9-414F-9C88-FC0ECCC412DE}" presName="pillars" presStyleCnt="0"/>
      <dgm:spPr/>
    </dgm:pt>
    <dgm:pt modelId="{24C5CFC7-118F-4635-828F-7E543AAE7C4C}" type="pres">
      <dgm:prSet presAssocID="{23064492-73B9-414F-9C88-FC0ECCC412DE}" presName="pillar1" presStyleLbl="node1" presStyleIdx="0" presStyleCnt="1" custScaleX="18669" custScaleY="37275" custLinFactNeighborX="-40270" custLinFactNeighborY="-44808">
        <dgm:presLayoutVars>
          <dgm:bulletEnabled val="1"/>
        </dgm:presLayoutVars>
      </dgm:prSet>
      <dgm:spPr>
        <a:solidFill>
          <a:schemeClr val="bg1"/>
        </a:solidFill>
      </dgm:spPr>
    </dgm:pt>
    <dgm:pt modelId="{976DCA0F-00A5-4E57-9732-C4F139039311}" type="pres">
      <dgm:prSet presAssocID="{23064492-73B9-414F-9C88-FC0ECCC412DE}" presName="base" presStyleLbl="dkBgShp" presStyleIdx="1" presStyleCnt="2" custFlipVert="0" custScaleX="100000" custScaleY="57546" custLinFactNeighborX="155" custLinFactNeighborY="-13832"/>
      <dgm:spPr/>
    </dgm:pt>
  </dgm:ptLst>
  <dgm:cxnLst>
    <dgm:cxn modelId="{586B4201-F00D-49F1-9B37-611D8BB3B285}" srcId="{6E9B1374-1FE7-4DD1-8189-FEBF08418DE9}" destId="{B321C5C2-896D-4096-97CB-025690313715}" srcOrd="1" destOrd="0" parTransId="{D9B882F1-5637-4552-AE8F-B2253D7B5820}" sibTransId="{3CFECDA4-24FF-4083-8A4E-909477839A2B}"/>
    <dgm:cxn modelId="{3A92CD7E-5BD2-487A-8996-767203030458}" type="presOf" srcId="{6E9B1374-1FE7-4DD1-8189-FEBF08418DE9}" destId="{8D4C2E95-B506-4711-A9AC-BCFE9D86E147}" srcOrd="0" destOrd="0" presId="urn:microsoft.com/office/officeart/2005/8/layout/hList3"/>
    <dgm:cxn modelId="{F6624BDB-0BE7-45F5-B3E2-96F4E0BF6D3E}" type="presOf" srcId="{23064492-73B9-414F-9C88-FC0ECCC412DE}" destId="{9CF0D0C9-ED4C-40B0-A311-150D8118A039}" srcOrd="0" destOrd="0" presId="urn:microsoft.com/office/officeart/2005/8/layout/hList3"/>
    <dgm:cxn modelId="{812EB82F-A4E0-46CC-BFDE-F564865FC769}" srcId="{6E9B1374-1FE7-4DD1-8189-FEBF08418DE9}" destId="{23064492-73B9-414F-9C88-FC0ECCC412DE}" srcOrd="0" destOrd="0" parTransId="{900F2761-FCE3-4DB3-BC03-954310D6803E}" sibTransId="{CE072662-1231-4854-B79A-4C852D713B92}"/>
    <dgm:cxn modelId="{C8140AD5-AF74-4E31-8A5A-7B5270B427B2}" type="presParOf" srcId="{8D4C2E95-B506-4711-A9AC-BCFE9D86E147}" destId="{9CF0D0C9-ED4C-40B0-A311-150D8118A039}" srcOrd="0" destOrd="0" presId="urn:microsoft.com/office/officeart/2005/8/layout/hList3"/>
    <dgm:cxn modelId="{7EF834EE-2C40-4EBA-89A3-E965C8C0D391}" type="presParOf" srcId="{8D4C2E95-B506-4711-A9AC-BCFE9D86E147}" destId="{68C01AAB-B5D1-4C69-B841-87F37D128299}" srcOrd="1" destOrd="0" presId="urn:microsoft.com/office/officeart/2005/8/layout/hList3"/>
    <dgm:cxn modelId="{8062171F-C388-4D36-9503-02D140FFDA08}" type="presParOf" srcId="{68C01AAB-B5D1-4C69-B841-87F37D128299}" destId="{24C5CFC7-118F-4635-828F-7E543AAE7C4C}" srcOrd="0" destOrd="0" presId="urn:microsoft.com/office/officeart/2005/8/layout/hList3"/>
    <dgm:cxn modelId="{A2E51DD0-2B4B-41CB-BE3D-C069CD9C27CB}" type="presParOf" srcId="{8D4C2E95-B506-4711-A9AC-BCFE9D86E147}" destId="{976DCA0F-00A5-4E57-9732-C4F13903931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8CC16D-2D5B-49A4-AE58-EF7873D8B2F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1D8A03-C947-445C-8B54-AC15E2F9BA53}">
      <dgm:prSet phldrT="[Текст]"/>
      <dgm:spPr>
        <a:solidFill>
          <a:srgbClr val="413B66"/>
        </a:solidFill>
        <a:ln>
          <a:noFill/>
        </a:ln>
      </dgm:spPr>
      <dgm:t>
        <a:bodyPr/>
        <a:lstStyle/>
        <a:p>
          <a:r>
            <a:rPr lang="ru-RU" dirty="0"/>
            <a:t>Планирование контрольных (надзорных) мероприятий</a:t>
          </a:r>
        </a:p>
      </dgm:t>
    </dgm:pt>
    <dgm:pt modelId="{4E49DCC7-389A-4B4A-AE0D-5726151AB2B5}" type="parTrans" cxnId="{2B3E5626-C51C-41BD-9E82-AD1ADA267AEE}">
      <dgm:prSet/>
      <dgm:spPr/>
      <dgm:t>
        <a:bodyPr/>
        <a:lstStyle/>
        <a:p>
          <a:endParaRPr lang="ru-RU"/>
        </a:p>
      </dgm:t>
    </dgm:pt>
    <dgm:pt modelId="{ACAB22FA-6E0E-48A2-89C2-9702C94B5176}" type="sibTrans" cxnId="{2B3E5626-C51C-41BD-9E82-AD1ADA267AEE}">
      <dgm:prSet/>
      <dgm:spPr>
        <a:ln>
          <a:solidFill>
            <a:srgbClr val="413B66"/>
          </a:solidFill>
        </a:ln>
      </dgm:spPr>
      <dgm:t>
        <a:bodyPr/>
        <a:lstStyle/>
        <a:p>
          <a:endParaRPr lang="ru-RU"/>
        </a:p>
      </dgm:t>
    </dgm:pt>
    <dgm:pt modelId="{DA20B252-CFA4-4924-8585-74A5987B0C48}">
      <dgm:prSet phldrT="[Текст]"/>
      <dgm:spPr>
        <a:solidFill>
          <a:srgbClr val="413B66"/>
        </a:solidFill>
        <a:ln>
          <a:noFill/>
        </a:ln>
      </dgm:spPr>
      <dgm:t>
        <a:bodyPr/>
        <a:lstStyle/>
        <a:p>
          <a:r>
            <a:rPr lang="ru-RU" dirty="0"/>
            <a:t>Профилактика нарушений обязательных требований</a:t>
          </a:r>
        </a:p>
      </dgm:t>
    </dgm:pt>
    <dgm:pt modelId="{D67C2EB2-65C3-4350-9DF3-9B73F6385D8E}" type="parTrans" cxnId="{F180467E-A787-4284-BDF1-31DBBF2BD106}">
      <dgm:prSet/>
      <dgm:spPr/>
      <dgm:t>
        <a:bodyPr/>
        <a:lstStyle/>
        <a:p>
          <a:endParaRPr lang="ru-RU"/>
        </a:p>
      </dgm:t>
    </dgm:pt>
    <dgm:pt modelId="{EF712B71-4B86-49DC-AAA4-FC11A39EC3B8}" type="sibTrans" cxnId="{F180467E-A787-4284-BDF1-31DBBF2BD106}">
      <dgm:prSet/>
      <dgm:spPr/>
      <dgm:t>
        <a:bodyPr/>
        <a:lstStyle/>
        <a:p>
          <a:endParaRPr lang="ru-RU"/>
        </a:p>
      </dgm:t>
    </dgm:pt>
    <dgm:pt modelId="{980D4591-F4D4-4E44-B652-A711FE81C382}">
      <dgm:prSet phldrT="[Текст]"/>
      <dgm:spPr>
        <a:solidFill>
          <a:srgbClr val="413B66"/>
        </a:solidFill>
        <a:ln>
          <a:noFill/>
        </a:ln>
      </dgm:spPr>
      <dgm:t>
        <a:bodyPr/>
        <a:lstStyle/>
        <a:p>
          <a:r>
            <a:rPr lang="ru-RU" dirty="0"/>
            <a:t>Обработка и оформление результатов проверки</a:t>
          </a:r>
        </a:p>
      </dgm:t>
    </dgm:pt>
    <dgm:pt modelId="{AA133FA8-3EC1-470F-9A9B-666160C0D74F}" type="parTrans" cxnId="{6CDB224A-8134-42F1-9308-6FB6FB720325}">
      <dgm:prSet/>
      <dgm:spPr/>
      <dgm:t>
        <a:bodyPr/>
        <a:lstStyle/>
        <a:p>
          <a:endParaRPr lang="ru-RU"/>
        </a:p>
      </dgm:t>
    </dgm:pt>
    <dgm:pt modelId="{0644F1CA-3DBF-4089-AFCF-E06F20300333}" type="sibTrans" cxnId="{6CDB224A-8134-42F1-9308-6FB6FB720325}">
      <dgm:prSet/>
      <dgm:spPr/>
      <dgm:t>
        <a:bodyPr/>
        <a:lstStyle/>
        <a:p>
          <a:endParaRPr lang="ru-RU"/>
        </a:p>
      </dgm:t>
    </dgm:pt>
    <dgm:pt modelId="{A9CE7532-9F5D-4B24-AE20-403AC5FE033E}">
      <dgm:prSet phldrT="[Текст]"/>
      <dgm:spPr>
        <a:solidFill>
          <a:srgbClr val="413B66"/>
        </a:solidFill>
        <a:ln>
          <a:noFill/>
        </a:ln>
      </dgm:spPr>
      <dgm:t>
        <a:bodyPr/>
        <a:lstStyle/>
        <a:p>
          <a:r>
            <a:rPr lang="ru-RU" dirty="0"/>
            <a:t>Принятие мер в случае выявления нарушений</a:t>
          </a:r>
        </a:p>
      </dgm:t>
    </dgm:pt>
    <dgm:pt modelId="{00326783-F20C-41DC-8C58-DD9D6FCD7476}" type="parTrans" cxnId="{191DE1B6-6954-4C1E-B011-9AD595CF73ED}">
      <dgm:prSet/>
      <dgm:spPr/>
      <dgm:t>
        <a:bodyPr/>
        <a:lstStyle/>
        <a:p>
          <a:endParaRPr lang="ru-RU"/>
        </a:p>
      </dgm:t>
    </dgm:pt>
    <dgm:pt modelId="{1E0606B0-359F-412D-B73D-BF9C66D3C7D5}" type="sibTrans" cxnId="{191DE1B6-6954-4C1E-B011-9AD595CF73ED}">
      <dgm:prSet/>
      <dgm:spPr/>
      <dgm:t>
        <a:bodyPr/>
        <a:lstStyle/>
        <a:p>
          <a:endParaRPr lang="ru-RU"/>
        </a:p>
      </dgm:t>
    </dgm:pt>
    <dgm:pt modelId="{285F5FD6-304F-4620-B0AC-CEDEF1AE9BDC}">
      <dgm:prSet phldrT="[Текст]"/>
      <dgm:spPr>
        <a:solidFill>
          <a:srgbClr val="413B66"/>
        </a:solidFill>
        <a:ln>
          <a:noFill/>
        </a:ln>
      </dgm:spPr>
      <dgm:t>
        <a:bodyPr/>
        <a:lstStyle/>
        <a:p>
          <a:r>
            <a:rPr lang="ru-RU" dirty="0"/>
            <a:t>Контроль за исполнением предписаний</a:t>
          </a:r>
        </a:p>
      </dgm:t>
    </dgm:pt>
    <dgm:pt modelId="{803228ED-2958-4E1D-979F-3DCF0CCF5AFC}" type="parTrans" cxnId="{E71B4AC8-AA4D-469D-B708-0BEEE2AB3899}">
      <dgm:prSet/>
      <dgm:spPr/>
      <dgm:t>
        <a:bodyPr/>
        <a:lstStyle/>
        <a:p>
          <a:endParaRPr lang="ru-RU"/>
        </a:p>
      </dgm:t>
    </dgm:pt>
    <dgm:pt modelId="{1082DB36-856C-45B3-8303-3D9BF9D9E145}" type="sibTrans" cxnId="{E71B4AC8-AA4D-469D-B708-0BEEE2AB3899}">
      <dgm:prSet/>
      <dgm:spPr/>
      <dgm:t>
        <a:bodyPr/>
        <a:lstStyle/>
        <a:p>
          <a:endParaRPr lang="ru-RU"/>
        </a:p>
      </dgm:t>
    </dgm:pt>
    <dgm:pt modelId="{69FE15B4-72ED-41BF-B4D4-A6923F0621D9}">
      <dgm:prSet phldrT="[Текст]"/>
      <dgm:spPr>
        <a:solidFill>
          <a:srgbClr val="413B66"/>
        </a:solidFill>
        <a:ln>
          <a:noFill/>
        </a:ln>
      </dgm:spPr>
      <dgm:t>
        <a:bodyPr/>
        <a:lstStyle/>
        <a:p>
          <a:r>
            <a:rPr lang="ru-RU" dirty="0"/>
            <a:t>Проведение проверки</a:t>
          </a:r>
        </a:p>
      </dgm:t>
    </dgm:pt>
    <dgm:pt modelId="{C8087A6C-245C-4FCB-9B5C-FDF93058AD13}" type="sibTrans" cxnId="{3A0CC4D3-61BA-4AB7-9BCD-313D382454AF}">
      <dgm:prSet/>
      <dgm:spPr/>
      <dgm:t>
        <a:bodyPr/>
        <a:lstStyle/>
        <a:p>
          <a:endParaRPr lang="ru-RU"/>
        </a:p>
      </dgm:t>
    </dgm:pt>
    <dgm:pt modelId="{67C2320D-A5CC-4EA5-A626-1C0A53B14ABF}" type="parTrans" cxnId="{3A0CC4D3-61BA-4AB7-9BCD-313D382454AF}">
      <dgm:prSet/>
      <dgm:spPr/>
      <dgm:t>
        <a:bodyPr/>
        <a:lstStyle/>
        <a:p>
          <a:endParaRPr lang="ru-RU"/>
        </a:p>
      </dgm:t>
    </dgm:pt>
    <dgm:pt modelId="{25C90F5A-A7BC-47C5-A402-8211D0F60ED3}" type="pres">
      <dgm:prSet presAssocID="{9E8CC16D-2D5B-49A4-AE58-EF7873D8B2F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33099FC-85BE-4838-BAF3-AAD520B0A15D}" type="pres">
      <dgm:prSet presAssocID="{9E8CC16D-2D5B-49A4-AE58-EF7873D8B2F7}" presName="Name1" presStyleCnt="0"/>
      <dgm:spPr/>
    </dgm:pt>
    <dgm:pt modelId="{BADEE5DC-9833-4117-957C-B7E70C1C9A75}" type="pres">
      <dgm:prSet presAssocID="{9E8CC16D-2D5B-49A4-AE58-EF7873D8B2F7}" presName="cycle" presStyleCnt="0"/>
      <dgm:spPr/>
    </dgm:pt>
    <dgm:pt modelId="{A7A5F79D-3C6A-447D-893F-F11A6B732A60}" type="pres">
      <dgm:prSet presAssocID="{9E8CC16D-2D5B-49A4-AE58-EF7873D8B2F7}" presName="srcNode" presStyleLbl="node1" presStyleIdx="0" presStyleCnt="6"/>
      <dgm:spPr/>
    </dgm:pt>
    <dgm:pt modelId="{E8AEE19D-1EE0-4505-8BBA-145ADE56FDC3}" type="pres">
      <dgm:prSet presAssocID="{9E8CC16D-2D5B-49A4-AE58-EF7873D8B2F7}" presName="conn" presStyleLbl="parChTrans1D2" presStyleIdx="0" presStyleCnt="1"/>
      <dgm:spPr/>
      <dgm:t>
        <a:bodyPr/>
        <a:lstStyle/>
        <a:p>
          <a:endParaRPr lang="ru-RU"/>
        </a:p>
      </dgm:t>
    </dgm:pt>
    <dgm:pt modelId="{67A11920-73E9-4350-B88E-7D33551F4790}" type="pres">
      <dgm:prSet presAssocID="{9E8CC16D-2D5B-49A4-AE58-EF7873D8B2F7}" presName="extraNode" presStyleLbl="node1" presStyleIdx="0" presStyleCnt="6"/>
      <dgm:spPr/>
    </dgm:pt>
    <dgm:pt modelId="{BE840B41-B03D-4D3F-8E22-9A31ECADF1DA}" type="pres">
      <dgm:prSet presAssocID="{9E8CC16D-2D5B-49A4-AE58-EF7873D8B2F7}" presName="dstNode" presStyleLbl="node1" presStyleIdx="0" presStyleCnt="6"/>
      <dgm:spPr/>
    </dgm:pt>
    <dgm:pt modelId="{0AF12BA5-0E0E-4946-A882-5317D530A839}" type="pres">
      <dgm:prSet presAssocID="{DE1D8A03-C947-445C-8B54-AC15E2F9BA53}" presName="text_1" presStyleLbl="node1" presStyleIdx="0" presStyleCnt="6" custScaleX="88315" custScaleY="118093" custLinFactNeighborX="-5088" custLinFactNeighborY="4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50853E-3EEC-4C47-BA99-BE661E1F7CD4}" type="pres">
      <dgm:prSet presAssocID="{DE1D8A03-C947-445C-8B54-AC15E2F9BA53}" presName="accent_1" presStyleCnt="0"/>
      <dgm:spPr/>
    </dgm:pt>
    <dgm:pt modelId="{EEF08372-84D4-485E-AA8F-8DB0F4098505}" type="pres">
      <dgm:prSet presAssocID="{DE1D8A03-C947-445C-8B54-AC15E2F9BA53}" presName="accentRepeatNode" presStyleLbl="solidFgAcc1" presStyleIdx="0" presStyleCnt="6"/>
      <dgm:spPr>
        <a:ln>
          <a:solidFill>
            <a:srgbClr val="413B66"/>
          </a:solidFill>
        </a:ln>
      </dgm:spPr>
    </dgm:pt>
    <dgm:pt modelId="{F75CFF7B-2FD0-4F81-B22A-4A76BCDB7B59}" type="pres">
      <dgm:prSet presAssocID="{69FE15B4-72ED-41BF-B4D4-A6923F0621D9}" presName="text_2" presStyleLbl="node1" presStyleIdx="1" presStyleCnt="6" custScaleX="88315" custScaleY="118093" custLinFactNeighborX="-5753" custLinFactNeighborY="-31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7C660A-08D7-4BED-9EF7-7D0149EAED88}" type="pres">
      <dgm:prSet presAssocID="{69FE15B4-72ED-41BF-B4D4-A6923F0621D9}" presName="accent_2" presStyleCnt="0"/>
      <dgm:spPr/>
    </dgm:pt>
    <dgm:pt modelId="{9925FB16-90CA-4476-93AC-BEFE839AD14C}" type="pres">
      <dgm:prSet presAssocID="{69FE15B4-72ED-41BF-B4D4-A6923F0621D9}" presName="accentRepeatNode" presStyleLbl="solidFgAcc1" presStyleIdx="1" presStyleCnt="6"/>
      <dgm:spPr>
        <a:ln>
          <a:solidFill>
            <a:srgbClr val="413B66"/>
          </a:solidFill>
        </a:ln>
      </dgm:spPr>
    </dgm:pt>
    <dgm:pt modelId="{437E44E7-03B4-48D6-9649-210F5C9F66E8}" type="pres">
      <dgm:prSet presAssocID="{980D4591-F4D4-4E44-B652-A711FE81C382}" presName="text_3" presStyleLbl="node1" presStyleIdx="2" presStyleCnt="6" custScaleX="88315" custScaleY="118093" custLinFactNeighborX="-5855" custLinFactNeighborY="-31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D8BAEF-9B65-4CF3-89F2-C9D28930E49B}" type="pres">
      <dgm:prSet presAssocID="{980D4591-F4D4-4E44-B652-A711FE81C382}" presName="accent_3" presStyleCnt="0"/>
      <dgm:spPr/>
    </dgm:pt>
    <dgm:pt modelId="{7460490D-5779-4907-975C-7F51E8445448}" type="pres">
      <dgm:prSet presAssocID="{980D4591-F4D4-4E44-B652-A711FE81C382}" presName="accentRepeatNode" presStyleLbl="solidFgAcc1" presStyleIdx="2" presStyleCnt="6"/>
      <dgm:spPr>
        <a:ln>
          <a:solidFill>
            <a:srgbClr val="413B66"/>
          </a:solidFill>
        </a:ln>
      </dgm:spPr>
    </dgm:pt>
    <dgm:pt modelId="{27C0C120-459F-4C32-9B81-3F9965A17051}" type="pres">
      <dgm:prSet presAssocID="{A9CE7532-9F5D-4B24-AE20-403AC5FE033E}" presName="text_4" presStyleLbl="node1" presStyleIdx="3" presStyleCnt="6" custScaleX="88315" custScaleY="118093" custLinFactNeighborX="-5855" custLinFactNeighborY="-31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19BED6-5524-45DD-93EB-6FFAA44C650C}" type="pres">
      <dgm:prSet presAssocID="{A9CE7532-9F5D-4B24-AE20-403AC5FE033E}" presName="accent_4" presStyleCnt="0"/>
      <dgm:spPr/>
    </dgm:pt>
    <dgm:pt modelId="{C1F4461C-6676-4BF6-9642-AB810CE3B785}" type="pres">
      <dgm:prSet presAssocID="{A9CE7532-9F5D-4B24-AE20-403AC5FE033E}" presName="accentRepeatNode" presStyleLbl="solidFgAcc1" presStyleIdx="3" presStyleCnt="6"/>
      <dgm:spPr>
        <a:ln>
          <a:solidFill>
            <a:srgbClr val="413B66"/>
          </a:solidFill>
        </a:ln>
      </dgm:spPr>
    </dgm:pt>
    <dgm:pt modelId="{D71A909F-9FEF-447B-AE7C-083B8CFB94AB}" type="pres">
      <dgm:prSet presAssocID="{285F5FD6-304F-4620-B0AC-CEDEF1AE9BDC}" presName="text_5" presStyleLbl="node1" presStyleIdx="4" presStyleCnt="6" custScaleX="88315" custScaleY="118093" custLinFactNeighborX="-5753" custLinFactNeighborY="-31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F5279B-F2E0-40E1-BA13-0BE43E79F8AA}" type="pres">
      <dgm:prSet presAssocID="{285F5FD6-304F-4620-B0AC-CEDEF1AE9BDC}" presName="accent_5" presStyleCnt="0"/>
      <dgm:spPr/>
    </dgm:pt>
    <dgm:pt modelId="{D04768AA-E3D9-466C-94A4-7514A8208D06}" type="pres">
      <dgm:prSet presAssocID="{285F5FD6-304F-4620-B0AC-CEDEF1AE9BDC}" presName="accentRepeatNode" presStyleLbl="solidFgAcc1" presStyleIdx="4" presStyleCnt="6"/>
      <dgm:spPr>
        <a:ln>
          <a:solidFill>
            <a:srgbClr val="413B66"/>
          </a:solidFill>
        </a:ln>
      </dgm:spPr>
    </dgm:pt>
    <dgm:pt modelId="{29C45D71-D9CB-4821-BB25-884CD43EC353}" type="pres">
      <dgm:prSet presAssocID="{DA20B252-CFA4-4924-8585-74A5987B0C48}" presName="text_6" presStyleLbl="node1" presStyleIdx="5" presStyleCnt="6" custScaleX="88315" custScaleY="118093" custLinFactNeighborX="-5544" custLinFactNeighborY="-31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C57C96-E2D7-446C-B858-D82660783083}" type="pres">
      <dgm:prSet presAssocID="{DA20B252-CFA4-4924-8585-74A5987B0C48}" presName="accent_6" presStyleCnt="0"/>
      <dgm:spPr/>
    </dgm:pt>
    <dgm:pt modelId="{24F07082-9EE4-43BB-ACDA-0DC6DA4ED3BB}" type="pres">
      <dgm:prSet presAssocID="{DA20B252-CFA4-4924-8585-74A5987B0C48}" presName="accentRepeatNode" presStyleLbl="solidFgAcc1" presStyleIdx="5" presStyleCnt="6"/>
      <dgm:spPr>
        <a:ln>
          <a:solidFill>
            <a:srgbClr val="413B66"/>
          </a:solidFill>
        </a:ln>
      </dgm:spPr>
    </dgm:pt>
  </dgm:ptLst>
  <dgm:cxnLst>
    <dgm:cxn modelId="{616A3A52-B710-4B1D-A9B3-8B7EE3606C63}" type="presOf" srcId="{69FE15B4-72ED-41BF-B4D4-A6923F0621D9}" destId="{F75CFF7B-2FD0-4F81-B22A-4A76BCDB7B59}" srcOrd="0" destOrd="0" presId="urn:microsoft.com/office/officeart/2008/layout/VerticalCurvedList"/>
    <dgm:cxn modelId="{1687D9C9-B3A3-48AC-97A5-013CA8424C97}" type="presOf" srcId="{DE1D8A03-C947-445C-8B54-AC15E2F9BA53}" destId="{0AF12BA5-0E0E-4946-A882-5317D530A839}" srcOrd="0" destOrd="0" presId="urn:microsoft.com/office/officeart/2008/layout/VerticalCurvedList"/>
    <dgm:cxn modelId="{3A0CC4D3-61BA-4AB7-9BCD-313D382454AF}" srcId="{9E8CC16D-2D5B-49A4-AE58-EF7873D8B2F7}" destId="{69FE15B4-72ED-41BF-B4D4-A6923F0621D9}" srcOrd="1" destOrd="0" parTransId="{67C2320D-A5CC-4EA5-A626-1C0A53B14ABF}" sibTransId="{C8087A6C-245C-4FCB-9B5C-FDF93058AD13}"/>
    <dgm:cxn modelId="{2E37D8A1-481F-43D2-9241-EF525CE460BB}" type="presOf" srcId="{285F5FD6-304F-4620-B0AC-CEDEF1AE9BDC}" destId="{D71A909F-9FEF-447B-AE7C-083B8CFB94AB}" srcOrd="0" destOrd="0" presId="urn:microsoft.com/office/officeart/2008/layout/VerticalCurvedList"/>
    <dgm:cxn modelId="{BDAAB70A-083C-424C-9B61-C753E2D3C7FF}" type="presOf" srcId="{DA20B252-CFA4-4924-8585-74A5987B0C48}" destId="{29C45D71-D9CB-4821-BB25-884CD43EC353}" srcOrd="0" destOrd="0" presId="urn:microsoft.com/office/officeart/2008/layout/VerticalCurvedList"/>
    <dgm:cxn modelId="{6CDB224A-8134-42F1-9308-6FB6FB720325}" srcId="{9E8CC16D-2D5B-49A4-AE58-EF7873D8B2F7}" destId="{980D4591-F4D4-4E44-B652-A711FE81C382}" srcOrd="2" destOrd="0" parTransId="{AA133FA8-3EC1-470F-9A9B-666160C0D74F}" sibTransId="{0644F1CA-3DBF-4089-AFCF-E06F20300333}"/>
    <dgm:cxn modelId="{13AB90D3-103E-44EA-A91C-3CD833DE9F11}" type="presOf" srcId="{A9CE7532-9F5D-4B24-AE20-403AC5FE033E}" destId="{27C0C120-459F-4C32-9B81-3F9965A17051}" srcOrd="0" destOrd="0" presId="urn:microsoft.com/office/officeart/2008/layout/VerticalCurvedList"/>
    <dgm:cxn modelId="{806415B0-63F9-4B6A-A88E-27482628155E}" type="presOf" srcId="{ACAB22FA-6E0E-48A2-89C2-9702C94B5176}" destId="{E8AEE19D-1EE0-4505-8BBA-145ADE56FDC3}" srcOrd="0" destOrd="0" presId="urn:microsoft.com/office/officeart/2008/layout/VerticalCurvedList"/>
    <dgm:cxn modelId="{5A520B0C-F4D7-4C50-B025-56FD9FF73755}" type="presOf" srcId="{980D4591-F4D4-4E44-B652-A711FE81C382}" destId="{437E44E7-03B4-48D6-9649-210F5C9F66E8}" srcOrd="0" destOrd="0" presId="urn:microsoft.com/office/officeart/2008/layout/VerticalCurvedList"/>
    <dgm:cxn modelId="{54AC329B-0BAF-419F-9B20-929E9EE9E003}" type="presOf" srcId="{9E8CC16D-2D5B-49A4-AE58-EF7873D8B2F7}" destId="{25C90F5A-A7BC-47C5-A402-8211D0F60ED3}" srcOrd="0" destOrd="0" presId="urn:microsoft.com/office/officeart/2008/layout/VerticalCurvedList"/>
    <dgm:cxn modelId="{2B3E5626-C51C-41BD-9E82-AD1ADA267AEE}" srcId="{9E8CC16D-2D5B-49A4-AE58-EF7873D8B2F7}" destId="{DE1D8A03-C947-445C-8B54-AC15E2F9BA53}" srcOrd="0" destOrd="0" parTransId="{4E49DCC7-389A-4B4A-AE0D-5726151AB2B5}" sibTransId="{ACAB22FA-6E0E-48A2-89C2-9702C94B5176}"/>
    <dgm:cxn modelId="{E71B4AC8-AA4D-469D-B708-0BEEE2AB3899}" srcId="{9E8CC16D-2D5B-49A4-AE58-EF7873D8B2F7}" destId="{285F5FD6-304F-4620-B0AC-CEDEF1AE9BDC}" srcOrd="4" destOrd="0" parTransId="{803228ED-2958-4E1D-979F-3DCF0CCF5AFC}" sibTransId="{1082DB36-856C-45B3-8303-3D9BF9D9E145}"/>
    <dgm:cxn modelId="{F180467E-A787-4284-BDF1-31DBBF2BD106}" srcId="{9E8CC16D-2D5B-49A4-AE58-EF7873D8B2F7}" destId="{DA20B252-CFA4-4924-8585-74A5987B0C48}" srcOrd="5" destOrd="0" parTransId="{D67C2EB2-65C3-4350-9DF3-9B73F6385D8E}" sibTransId="{EF712B71-4B86-49DC-AAA4-FC11A39EC3B8}"/>
    <dgm:cxn modelId="{191DE1B6-6954-4C1E-B011-9AD595CF73ED}" srcId="{9E8CC16D-2D5B-49A4-AE58-EF7873D8B2F7}" destId="{A9CE7532-9F5D-4B24-AE20-403AC5FE033E}" srcOrd="3" destOrd="0" parTransId="{00326783-F20C-41DC-8C58-DD9D6FCD7476}" sibTransId="{1E0606B0-359F-412D-B73D-BF9C66D3C7D5}"/>
    <dgm:cxn modelId="{17BAACD5-3A9C-4F21-87EC-B67D5F587A04}" type="presParOf" srcId="{25C90F5A-A7BC-47C5-A402-8211D0F60ED3}" destId="{133099FC-85BE-4838-BAF3-AAD520B0A15D}" srcOrd="0" destOrd="0" presId="urn:microsoft.com/office/officeart/2008/layout/VerticalCurvedList"/>
    <dgm:cxn modelId="{0C639F4C-1194-491B-942E-2CCE7F968768}" type="presParOf" srcId="{133099FC-85BE-4838-BAF3-AAD520B0A15D}" destId="{BADEE5DC-9833-4117-957C-B7E70C1C9A75}" srcOrd="0" destOrd="0" presId="urn:microsoft.com/office/officeart/2008/layout/VerticalCurvedList"/>
    <dgm:cxn modelId="{C64DCC39-49CD-493E-8B3F-9BF854126740}" type="presParOf" srcId="{BADEE5DC-9833-4117-957C-B7E70C1C9A75}" destId="{A7A5F79D-3C6A-447D-893F-F11A6B732A60}" srcOrd="0" destOrd="0" presId="urn:microsoft.com/office/officeart/2008/layout/VerticalCurvedList"/>
    <dgm:cxn modelId="{1D0E9546-5B44-4447-A748-2931DA918E53}" type="presParOf" srcId="{BADEE5DC-9833-4117-957C-B7E70C1C9A75}" destId="{E8AEE19D-1EE0-4505-8BBA-145ADE56FDC3}" srcOrd="1" destOrd="0" presId="urn:microsoft.com/office/officeart/2008/layout/VerticalCurvedList"/>
    <dgm:cxn modelId="{EB8FF13C-87C3-4721-A7B9-626EEE8AE920}" type="presParOf" srcId="{BADEE5DC-9833-4117-957C-B7E70C1C9A75}" destId="{67A11920-73E9-4350-B88E-7D33551F4790}" srcOrd="2" destOrd="0" presId="urn:microsoft.com/office/officeart/2008/layout/VerticalCurvedList"/>
    <dgm:cxn modelId="{338140E7-0E89-41FB-909D-B5123B7653E6}" type="presParOf" srcId="{BADEE5DC-9833-4117-957C-B7E70C1C9A75}" destId="{BE840B41-B03D-4D3F-8E22-9A31ECADF1DA}" srcOrd="3" destOrd="0" presId="urn:microsoft.com/office/officeart/2008/layout/VerticalCurvedList"/>
    <dgm:cxn modelId="{4C7E5035-4227-4D06-8C37-D543E9C76C6E}" type="presParOf" srcId="{133099FC-85BE-4838-BAF3-AAD520B0A15D}" destId="{0AF12BA5-0E0E-4946-A882-5317D530A839}" srcOrd="1" destOrd="0" presId="urn:microsoft.com/office/officeart/2008/layout/VerticalCurvedList"/>
    <dgm:cxn modelId="{E54E0D69-852D-4640-B294-19C3267F9522}" type="presParOf" srcId="{133099FC-85BE-4838-BAF3-AAD520B0A15D}" destId="{DB50853E-3EEC-4C47-BA99-BE661E1F7CD4}" srcOrd="2" destOrd="0" presId="urn:microsoft.com/office/officeart/2008/layout/VerticalCurvedList"/>
    <dgm:cxn modelId="{5BF05ABE-5A5E-4929-B0DE-08B67A21B0EA}" type="presParOf" srcId="{DB50853E-3EEC-4C47-BA99-BE661E1F7CD4}" destId="{EEF08372-84D4-485E-AA8F-8DB0F4098505}" srcOrd="0" destOrd="0" presId="urn:microsoft.com/office/officeart/2008/layout/VerticalCurvedList"/>
    <dgm:cxn modelId="{BF0A5506-497C-4D2D-87B0-AA8F1A6214FB}" type="presParOf" srcId="{133099FC-85BE-4838-BAF3-AAD520B0A15D}" destId="{F75CFF7B-2FD0-4F81-B22A-4A76BCDB7B59}" srcOrd="3" destOrd="0" presId="urn:microsoft.com/office/officeart/2008/layout/VerticalCurvedList"/>
    <dgm:cxn modelId="{08D4CF56-E929-48A6-BB9A-4C743ED5C07B}" type="presParOf" srcId="{133099FC-85BE-4838-BAF3-AAD520B0A15D}" destId="{DA7C660A-08D7-4BED-9EF7-7D0149EAED88}" srcOrd="4" destOrd="0" presId="urn:microsoft.com/office/officeart/2008/layout/VerticalCurvedList"/>
    <dgm:cxn modelId="{5C1C57F0-A8AC-43B8-ADDB-09C5A4D98CD1}" type="presParOf" srcId="{DA7C660A-08D7-4BED-9EF7-7D0149EAED88}" destId="{9925FB16-90CA-4476-93AC-BEFE839AD14C}" srcOrd="0" destOrd="0" presId="urn:microsoft.com/office/officeart/2008/layout/VerticalCurvedList"/>
    <dgm:cxn modelId="{4EC076F0-58C2-42B8-B728-4C3E7A73B552}" type="presParOf" srcId="{133099FC-85BE-4838-BAF3-AAD520B0A15D}" destId="{437E44E7-03B4-48D6-9649-210F5C9F66E8}" srcOrd="5" destOrd="0" presId="urn:microsoft.com/office/officeart/2008/layout/VerticalCurvedList"/>
    <dgm:cxn modelId="{44DED305-ADEE-40D0-9733-AD12D56FF77C}" type="presParOf" srcId="{133099FC-85BE-4838-BAF3-AAD520B0A15D}" destId="{11D8BAEF-9B65-4CF3-89F2-C9D28930E49B}" srcOrd="6" destOrd="0" presId="urn:microsoft.com/office/officeart/2008/layout/VerticalCurvedList"/>
    <dgm:cxn modelId="{7EE90908-457F-410C-BFAB-2A9A34E833F8}" type="presParOf" srcId="{11D8BAEF-9B65-4CF3-89F2-C9D28930E49B}" destId="{7460490D-5779-4907-975C-7F51E8445448}" srcOrd="0" destOrd="0" presId="urn:microsoft.com/office/officeart/2008/layout/VerticalCurvedList"/>
    <dgm:cxn modelId="{2E11E116-B58A-4057-AD2B-2EE5951BB80A}" type="presParOf" srcId="{133099FC-85BE-4838-BAF3-AAD520B0A15D}" destId="{27C0C120-459F-4C32-9B81-3F9965A17051}" srcOrd="7" destOrd="0" presId="urn:microsoft.com/office/officeart/2008/layout/VerticalCurvedList"/>
    <dgm:cxn modelId="{1EE647FF-B7C2-4AB5-A10C-B726CFE76039}" type="presParOf" srcId="{133099FC-85BE-4838-BAF3-AAD520B0A15D}" destId="{DB19BED6-5524-45DD-93EB-6FFAA44C650C}" srcOrd="8" destOrd="0" presId="urn:microsoft.com/office/officeart/2008/layout/VerticalCurvedList"/>
    <dgm:cxn modelId="{CA501833-10C5-4379-8D1C-DB196C18EB19}" type="presParOf" srcId="{DB19BED6-5524-45DD-93EB-6FFAA44C650C}" destId="{C1F4461C-6676-4BF6-9642-AB810CE3B785}" srcOrd="0" destOrd="0" presId="urn:microsoft.com/office/officeart/2008/layout/VerticalCurvedList"/>
    <dgm:cxn modelId="{1E2C7815-14AB-47AC-A810-FA93E17B444B}" type="presParOf" srcId="{133099FC-85BE-4838-BAF3-AAD520B0A15D}" destId="{D71A909F-9FEF-447B-AE7C-083B8CFB94AB}" srcOrd="9" destOrd="0" presId="urn:microsoft.com/office/officeart/2008/layout/VerticalCurvedList"/>
    <dgm:cxn modelId="{2373A248-8E22-4D67-BCD3-FFCE2349C9E9}" type="presParOf" srcId="{133099FC-85BE-4838-BAF3-AAD520B0A15D}" destId="{14F5279B-F2E0-40E1-BA13-0BE43E79F8AA}" srcOrd="10" destOrd="0" presId="urn:microsoft.com/office/officeart/2008/layout/VerticalCurvedList"/>
    <dgm:cxn modelId="{11FC2BE3-5FF7-4D27-B5D6-4428ADC30324}" type="presParOf" srcId="{14F5279B-F2E0-40E1-BA13-0BE43E79F8AA}" destId="{D04768AA-E3D9-466C-94A4-7514A8208D06}" srcOrd="0" destOrd="0" presId="urn:microsoft.com/office/officeart/2008/layout/VerticalCurvedList"/>
    <dgm:cxn modelId="{90A89512-93B2-4C26-AA4E-661B2322E5F8}" type="presParOf" srcId="{133099FC-85BE-4838-BAF3-AAD520B0A15D}" destId="{29C45D71-D9CB-4821-BB25-884CD43EC353}" srcOrd="11" destOrd="0" presId="urn:microsoft.com/office/officeart/2008/layout/VerticalCurvedList"/>
    <dgm:cxn modelId="{5BCDE03E-78BF-4B3E-912E-0D35788FC0B9}" type="presParOf" srcId="{133099FC-85BE-4838-BAF3-AAD520B0A15D}" destId="{DEC57C96-E2D7-446C-B858-D82660783083}" srcOrd="12" destOrd="0" presId="urn:microsoft.com/office/officeart/2008/layout/VerticalCurvedList"/>
    <dgm:cxn modelId="{65AA8326-B5DF-47C0-B7B9-B363E9306C42}" type="presParOf" srcId="{DEC57C96-E2D7-446C-B858-D82660783083}" destId="{24F07082-9EE4-43BB-ACDA-0DC6DA4ED3B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0D0C9-ED4C-40B0-A311-150D8118A039}">
      <dsp:nvSpPr>
        <dsp:cNvPr id="0" name=""/>
        <dsp:cNvSpPr/>
      </dsp:nvSpPr>
      <dsp:spPr>
        <a:xfrm>
          <a:off x="0" y="29854"/>
          <a:ext cx="11980279" cy="958990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spcBef>
              <a:spcPct val="0"/>
            </a:spcBef>
            <a:spcAft>
              <a:spcPct val="35000"/>
            </a:spcAft>
          </a:pPr>
          <a:endParaRPr lang="ru-RU" sz="1700" b="1" kern="1200" dirty="0">
            <a:solidFill>
              <a:schemeClr val="tx1"/>
            </a:solidFill>
          </a:endParaRPr>
        </a:p>
        <a:p>
          <a:pPr lvl="0" algn="ctr" defTabSz="755650">
            <a:lnSpc>
              <a:spcPts val="1900"/>
            </a:lnSpc>
            <a:spcBef>
              <a:spcPct val="0"/>
            </a:spcBef>
            <a:spcAft>
              <a:spcPts val="0"/>
            </a:spcAft>
          </a:pPr>
          <a:endParaRPr lang="ru-RU" sz="1600" b="1" kern="1200" dirty="0">
            <a:solidFill>
              <a:schemeClr val="tx1"/>
            </a:solidFill>
          </a:endParaRPr>
        </a:p>
        <a:p>
          <a:pPr lvl="0" algn="ctr" defTabSz="755650">
            <a:lnSpc>
              <a:spcPts val="19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>
              <a:solidFill>
                <a:schemeClr val="tx1"/>
              </a:solidFill>
            </a:rPr>
            <a:t>Учет сведений о документах об образовании и (или) о квалификации, документах об обучении,</a:t>
          </a:r>
        </a:p>
        <a:p>
          <a:pPr lvl="0" algn="ctr" defTabSz="755650">
            <a:lnSpc>
              <a:spcPts val="19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>
              <a:solidFill>
                <a:schemeClr val="tx1"/>
              </a:solidFill>
            </a:rPr>
            <a:t> сведения о сертификатах </a:t>
          </a:r>
          <a:r>
            <a:rPr lang="ru-RU" sz="1600" b="1" kern="1200" dirty="0" smtClean="0">
              <a:solidFill>
                <a:schemeClr val="tx1"/>
              </a:solidFill>
            </a:rPr>
            <a:t>о владении </a:t>
          </a:r>
          <a:r>
            <a:rPr lang="ru-RU" sz="1600" b="1" kern="1200" dirty="0">
              <a:solidFill>
                <a:schemeClr val="tx1"/>
              </a:solidFill>
            </a:rPr>
            <a:t>русским языком</a:t>
          </a:r>
        </a:p>
        <a:p>
          <a:pPr lvl="0" algn="ctr" defTabSz="755650">
            <a:lnSpc>
              <a:spcPts val="19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>
              <a:solidFill>
                <a:schemeClr val="tx1"/>
              </a:solidFill>
            </a:rPr>
            <a:t> и о дубликатах указанных документов</a:t>
          </a:r>
        </a:p>
        <a:p>
          <a:pPr lvl="0" algn="ctr" defTabSz="755650">
            <a:spcBef>
              <a:spcPct val="0"/>
            </a:spcBef>
            <a:spcAft>
              <a:spcPct val="35000"/>
            </a:spcAft>
          </a:pPr>
          <a:endParaRPr lang="ru-RU" sz="1700" b="1" kern="1200" dirty="0">
            <a:solidFill>
              <a:schemeClr val="tx1"/>
            </a:solidFill>
          </a:endParaRPr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100" b="0" i="1" kern="1200" dirty="0">
            <a:solidFill>
              <a:schemeClr val="tx1"/>
            </a:solidFill>
          </a:endParaRPr>
        </a:p>
      </dsp:txBody>
      <dsp:txXfrm>
        <a:off x="0" y="29854"/>
        <a:ext cx="11980279" cy="958990"/>
      </dsp:txXfrm>
    </dsp:sp>
    <dsp:sp modelId="{24C5CFC7-118F-4635-828F-7E543AAE7C4C}">
      <dsp:nvSpPr>
        <dsp:cNvPr id="0" name=""/>
        <dsp:cNvSpPr/>
      </dsp:nvSpPr>
      <dsp:spPr>
        <a:xfrm>
          <a:off x="7151387" y="1080109"/>
          <a:ext cx="4828891" cy="3271356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  <a:p>
          <a:pPr lvl="0" algn="ctr" defTabSz="444500">
            <a:lnSpc>
              <a:spcPts val="17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/>
            <a:t>ПРЕДОСТЕРЕЖЕНИЕ</a:t>
          </a:r>
        </a:p>
        <a:p>
          <a:pPr lvl="0" algn="ctr" defTabSz="444500">
            <a:lnSpc>
              <a:spcPts val="1700"/>
            </a:lnSpc>
            <a:spcBef>
              <a:spcPct val="0"/>
            </a:spcBef>
            <a:spcAft>
              <a:spcPts val="0"/>
            </a:spcAft>
          </a:pPr>
          <a:endParaRPr lang="ru-RU" sz="1600" kern="1200" dirty="0"/>
        </a:p>
        <a:p>
          <a:pPr lvl="0" algn="ctr" defTabSz="444500">
            <a:lnSpc>
              <a:spcPts val="17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/>
            <a:t>КАТЕГОРИРОВАНИЕ </a:t>
          </a:r>
        </a:p>
        <a:p>
          <a:pPr lvl="0" algn="ctr" defTabSz="444500">
            <a:lnSpc>
              <a:spcPts val="1700"/>
            </a:lnSpc>
            <a:spcBef>
              <a:spcPct val="0"/>
            </a:spcBef>
            <a:spcAft>
              <a:spcPts val="0"/>
            </a:spcAft>
          </a:pPr>
          <a:endParaRPr lang="ru-RU" sz="1600" kern="1200" dirty="0"/>
        </a:p>
        <a:p>
          <a:pPr lvl="0" algn="ctr" defTabSz="444500">
            <a:lnSpc>
              <a:spcPts val="17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/>
            <a:t>ШТРАФ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Статья 19.30.2. </a:t>
          </a:r>
          <a:r>
            <a:rPr lang="ru-RU" sz="1200" kern="1200" dirty="0"/>
            <a:t>Непредставление или несвоевременное представление сведений либо нарушение порядка внесения сведений в федеральную информационную систему «Федеральный реестр сведений о документах об образовании и (или) о квалификации, документах об обучении»</a:t>
          </a:r>
        </a:p>
        <a:p>
          <a:pPr lvl="0" defTabSz="444500">
            <a:spcBef>
              <a:spcPct val="0"/>
            </a:spcBef>
          </a:pPr>
          <a:r>
            <a:rPr lang="ru-RU" sz="1200" kern="1200" dirty="0"/>
            <a:t>    на должностных лиц – до </a:t>
          </a:r>
          <a:r>
            <a:rPr lang="ru-RU" sz="1200" b="1" kern="1200" dirty="0">
              <a:solidFill>
                <a:srgbClr val="C00000"/>
              </a:solidFill>
            </a:rPr>
            <a:t>10 000 рублей</a:t>
          </a:r>
        </a:p>
        <a:p>
          <a:pPr lvl="0" defTabSz="444500">
            <a:spcBef>
              <a:spcPct val="0"/>
            </a:spcBef>
          </a:pPr>
          <a:r>
            <a:rPr lang="ru-RU" sz="1200" kern="1200" dirty="0"/>
            <a:t>    на юридических лиц – до </a:t>
          </a:r>
          <a:r>
            <a:rPr lang="ru-RU" sz="1200" b="1" kern="1200" dirty="0">
              <a:solidFill>
                <a:srgbClr val="C00000"/>
              </a:solidFill>
            </a:rPr>
            <a:t>150 000 рублей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«Кодекс Российской Федерации об административных правонарушениях»  от 30.12.2001 N 195-ФЗ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7151387" y="1080109"/>
        <a:ext cx="4828891" cy="3271356"/>
      </dsp:txXfrm>
    </dsp:sp>
    <dsp:sp modelId="{976DCA0F-00A5-4E57-9732-C4F139039311}">
      <dsp:nvSpPr>
        <dsp:cNvPr id="0" name=""/>
        <dsp:cNvSpPr/>
      </dsp:nvSpPr>
      <dsp:spPr>
        <a:xfrm>
          <a:off x="0" y="0"/>
          <a:ext cx="11980279" cy="209524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0D0C9-ED4C-40B0-A311-150D8118A039}">
      <dsp:nvSpPr>
        <dsp:cNvPr id="0" name=""/>
        <dsp:cNvSpPr/>
      </dsp:nvSpPr>
      <dsp:spPr>
        <a:xfrm>
          <a:off x="0" y="32834"/>
          <a:ext cx="11980279" cy="947069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75565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>
              <a:solidFill>
                <a:srgbClr val="FFFF00"/>
              </a:solidFill>
            </a:rPr>
            <a:t>Приняло участие </a:t>
          </a:r>
          <a:r>
            <a:rPr lang="ru-RU" sz="1400" b="1" u="sng" kern="1200" dirty="0">
              <a:solidFill>
                <a:srgbClr val="C00000"/>
              </a:solidFill>
            </a:rPr>
            <a:t>410 образовательных организаций.</a:t>
          </a:r>
          <a:r>
            <a:rPr lang="ru-RU" sz="1400" b="1" kern="1200" dirty="0">
              <a:solidFill>
                <a:srgbClr val="C00000"/>
              </a:solidFill>
            </a:rPr>
            <a:t> </a:t>
          </a:r>
        </a:p>
        <a:p>
          <a:pPr marL="0" marR="0" lvl="0" indent="0" algn="l" defTabSz="755650" eaLnBrk="1" fontAlgn="auto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>
              <a:solidFill>
                <a:srgbClr val="FFFF00"/>
              </a:solidFill>
            </a:rPr>
            <a:t>Сформировано по настоящее время </a:t>
          </a:r>
          <a:r>
            <a:rPr lang="ru-RU" sz="1400" b="1" u="sng" kern="1200" dirty="0">
              <a:solidFill>
                <a:srgbClr val="C00000"/>
              </a:solidFill>
            </a:rPr>
            <a:t>29 тыс. документов </a:t>
          </a:r>
          <a:r>
            <a:rPr lang="ru-RU" sz="1400" b="1" kern="1200" dirty="0">
              <a:solidFill>
                <a:srgbClr val="FFFF00"/>
              </a:solidFill>
            </a:rPr>
            <a:t>об образовании и (или) о квалификации, по различным уровням образования - общее образования, среднее профессиональное образование и высшее образование.</a:t>
          </a:r>
        </a:p>
      </dsp:txBody>
      <dsp:txXfrm>
        <a:off x="0" y="32834"/>
        <a:ext cx="11980279" cy="947069"/>
      </dsp:txXfrm>
    </dsp:sp>
    <dsp:sp modelId="{24C5CFC7-118F-4635-828F-7E543AAE7C4C}">
      <dsp:nvSpPr>
        <dsp:cNvPr id="0" name=""/>
        <dsp:cNvSpPr/>
      </dsp:nvSpPr>
      <dsp:spPr>
        <a:xfrm>
          <a:off x="47382" y="1005135"/>
          <a:ext cx="2236598" cy="1221462"/>
        </a:xfrm>
        <a:prstGeom prst="rect">
          <a:avLst/>
        </a:prstGeom>
        <a:solidFill>
          <a:schemeClr val="bg1"/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6DCA0F-00A5-4E57-9732-C4F139039311}">
      <dsp:nvSpPr>
        <dsp:cNvPr id="0" name=""/>
        <dsp:cNvSpPr/>
      </dsp:nvSpPr>
      <dsp:spPr>
        <a:xfrm>
          <a:off x="0" y="4749549"/>
          <a:ext cx="11980279" cy="209524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EE19D-1EE0-4505-8BBA-145ADE56FDC3}">
      <dsp:nvSpPr>
        <dsp:cNvPr id="0" name=""/>
        <dsp:cNvSpPr/>
      </dsp:nvSpPr>
      <dsp:spPr>
        <a:xfrm>
          <a:off x="-2474343" y="-403829"/>
          <a:ext cx="3124106" cy="3124106"/>
        </a:xfrm>
        <a:prstGeom prst="blockArc">
          <a:avLst>
            <a:gd name="adj1" fmla="val 18900000"/>
            <a:gd name="adj2" fmla="val 2700000"/>
            <a:gd name="adj3" fmla="val 691"/>
          </a:avLst>
        </a:prstGeom>
        <a:noFill/>
        <a:ln w="42500" cap="flat" cmpd="sng" algn="ctr">
          <a:solidFill>
            <a:srgbClr val="413B6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12BA5-0E0E-4946-A882-5317D530A839}">
      <dsp:nvSpPr>
        <dsp:cNvPr id="0" name=""/>
        <dsp:cNvSpPr/>
      </dsp:nvSpPr>
      <dsp:spPr>
        <a:xfrm>
          <a:off x="372798" y="110886"/>
          <a:ext cx="4576623" cy="288000"/>
        </a:xfrm>
        <a:prstGeom prst="rect">
          <a:avLst/>
        </a:prstGeom>
        <a:solidFill>
          <a:srgbClr val="413B66"/>
        </a:solidFill>
        <a:ln w="425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76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Планирование контрольных (надзорных) мероприятий</a:t>
          </a:r>
        </a:p>
      </dsp:txBody>
      <dsp:txXfrm>
        <a:off x="372798" y="110886"/>
        <a:ext cx="4576623" cy="288000"/>
      </dsp:txXfrm>
    </dsp:sp>
    <dsp:sp modelId="{EEF08372-84D4-485E-AA8F-8DB0F4098505}">
      <dsp:nvSpPr>
        <dsp:cNvPr id="0" name=""/>
        <dsp:cNvSpPr/>
      </dsp:nvSpPr>
      <dsp:spPr>
        <a:xfrm>
          <a:off x="181276" y="91499"/>
          <a:ext cx="304844" cy="3048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413B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CFF7B-2FD0-4F81-B22A-4A76BCDB7B59}">
      <dsp:nvSpPr>
        <dsp:cNvPr id="0" name=""/>
        <dsp:cNvSpPr/>
      </dsp:nvSpPr>
      <dsp:spPr>
        <a:xfrm>
          <a:off x="538762" y="457924"/>
          <a:ext cx="4399459" cy="288000"/>
        </a:xfrm>
        <a:prstGeom prst="rect">
          <a:avLst/>
        </a:prstGeom>
        <a:solidFill>
          <a:srgbClr val="413B66"/>
        </a:solidFill>
        <a:ln w="425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76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Проведение проверки</a:t>
          </a:r>
        </a:p>
      </dsp:txBody>
      <dsp:txXfrm>
        <a:off x="538762" y="457924"/>
        <a:ext cx="4399459" cy="288000"/>
      </dsp:txXfrm>
    </dsp:sp>
    <dsp:sp modelId="{9925FB16-90CA-4476-93AC-BEFE839AD14C}">
      <dsp:nvSpPr>
        <dsp:cNvPr id="0" name=""/>
        <dsp:cNvSpPr/>
      </dsp:nvSpPr>
      <dsp:spPr>
        <a:xfrm>
          <a:off x="381881" y="457266"/>
          <a:ext cx="304844" cy="3048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413B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E44E7-03B4-48D6-9649-210F5C9F66E8}">
      <dsp:nvSpPr>
        <dsp:cNvPr id="0" name=""/>
        <dsp:cNvSpPr/>
      </dsp:nvSpPr>
      <dsp:spPr>
        <a:xfrm>
          <a:off x="625423" y="823691"/>
          <a:ext cx="4318447" cy="288000"/>
        </a:xfrm>
        <a:prstGeom prst="rect">
          <a:avLst/>
        </a:prstGeom>
        <a:solidFill>
          <a:srgbClr val="413B66"/>
        </a:solidFill>
        <a:ln w="425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76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Обработка и оформление результатов проверки</a:t>
          </a:r>
        </a:p>
      </dsp:txBody>
      <dsp:txXfrm>
        <a:off x="625423" y="823691"/>
        <a:ext cx="4318447" cy="288000"/>
      </dsp:txXfrm>
    </dsp:sp>
    <dsp:sp modelId="{7460490D-5779-4907-975C-7F51E8445448}">
      <dsp:nvSpPr>
        <dsp:cNvPr id="0" name=""/>
        <dsp:cNvSpPr/>
      </dsp:nvSpPr>
      <dsp:spPr>
        <a:xfrm>
          <a:off x="473612" y="823033"/>
          <a:ext cx="304844" cy="3048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413B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0C120-459F-4C32-9B81-3F9965A17051}">
      <dsp:nvSpPr>
        <dsp:cNvPr id="0" name=""/>
        <dsp:cNvSpPr/>
      </dsp:nvSpPr>
      <dsp:spPr>
        <a:xfrm>
          <a:off x="625423" y="1189226"/>
          <a:ext cx="4318447" cy="288000"/>
        </a:xfrm>
        <a:prstGeom prst="rect">
          <a:avLst/>
        </a:prstGeom>
        <a:solidFill>
          <a:srgbClr val="413B66"/>
        </a:solidFill>
        <a:ln w="425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76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Принятие мер в случае выявления нарушений</a:t>
          </a:r>
        </a:p>
      </dsp:txBody>
      <dsp:txXfrm>
        <a:off x="625423" y="1189226"/>
        <a:ext cx="4318447" cy="288000"/>
      </dsp:txXfrm>
    </dsp:sp>
    <dsp:sp modelId="{C1F4461C-6676-4BF6-9642-AB810CE3B785}">
      <dsp:nvSpPr>
        <dsp:cNvPr id="0" name=""/>
        <dsp:cNvSpPr/>
      </dsp:nvSpPr>
      <dsp:spPr>
        <a:xfrm>
          <a:off x="473612" y="1188569"/>
          <a:ext cx="304844" cy="3048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413B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1A909F-9FEF-447B-AE7C-083B8CFB94AB}">
      <dsp:nvSpPr>
        <dsp:cNvPr id="0" name=""/>
        <dsp:cNvSpPr/>
      </dsp:nvSpPr>
      <dsp:spPr>
        <a:xfrm>
          <a:off x="538762" y="1554993"/>
          <a:ext cx="4399459" cy="288000"/>
        </a:xfrm>
        <a:prstGeom prst="rect">
          <a:avLst/>
        </a:prstGeom>
        <a:solidFill>
          <a:srgbClr val="413B66"/>
        </a:solidFill>
        <a:ln w="425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76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Контроль за исполнением предписаний</a:t>
          </a:r>
        </a:p>
      </dsp:txBody>
      <dsp:txXfrm>
        <a:off x="538762" y="1554993"/>
        <a:ext cx="4399459" cy="288000"/>
      </dsp:txXfrm>
    </dsp:sp>
    <dsp:sp modelId="{D04768AA-E3D9-466C-94A4-7514A8208D06}">
      <dsp:nvSpPr>
        <dsp:cNvPr id="0" name=""/>
        <dsp:cNvSpPr/>
      </dsp:nvSpPr>
      <dsp:spPr>
        <a:xfrm>
          <a:off x="381881" y="1554336"/>
          <a:ext cx="304844" cy="3048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413B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45D71-D9CB-4821-BB25-884CD43EC353}">
      <dsp:nvSpPr>
        <dsp:cNvPr id="0" name=""/>
        <dsp:cNvSpPr/>
      </dsp:nvSpPr>
      <dsp:spPr>
        <a:xfrm>
          <a:off x="349167" y="1920760"/>
          <a:ext cx="4576623" cy="288000"/>
        </a:xfrm>
        <a:prstGeom prst="rect">
          <a:avLst/>
        </a:prstGeom>
        <a:solidFill>
          <a:srgbClr val="413B66"/>
        </a:solidFill>
        <a:ln w="425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76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Профилактика нарушений обязательных требований</a:t>
          </a:r>
        </a:p>
      </dsp:txBody>
      <dsp:txXfrm>
        <a:off x="349167" y="1920760"/>
        <a:ext cx="4576623" cy="288000"/>
      </dsp:txXfrm>
    </dsp:sp>
    <dsp:sp modelId="{24F07082-9EE4-43BB-ACDA-0DC6DA4ED3BB}">
      <dsp:nvSpPr>
        <dsp:cNvPr id="0" name=""/>
        <dsp:cNvSpPr/>
      </dsp:nvSpPr>
      <dsp:spPr>
        <a:xfrm>
          <a:off x="181276" y="1920103"/>
          <a:ext cx="304844" cy="3048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rgbClr val="413B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409" y="0"/>
            <a:ext cx="4302231" cy="339884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r">
              <a:defRPr sz="1100"/>
            </a:lvl1pPr>
          </a:lstStyle>
          <a:p>
            <a:fld id="{5B3B3940-43B7-4975-9B05-F8CA746DF759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75" tIns="40138" rIns="80275" bIns="401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80275" tIns="40138" rIns="80275" bIns="401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2231" cy="339884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409" y="6456218"/>
            <a:ext cx="4302231" cy="339884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r">
              <a:defRPr sz="1100"/>
            </a:lvl1pPr>
          </a:lstStyle>
          <a:p>
            <a:fld id="{836B7EEB-0A74-4F24-AFD1-01A2F07ECD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61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53"/>
            <a:ext cx="2844800" cy="3667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CEBC0-00ED-44FE-8041-0873A1350452}" type="datetime1">
              <a:rPr lang="ru-RU"/>
              <a:t>03.11.2023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53"/>
            <a:ext cx="3860800" cy="3667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997244" y="6237288"/>
            <a:ext cx="2844800" cy="3667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E2E4D-882C-41DE-9803-64B149E3ED4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rcRect t="4212" b="-1"/>
          <a:stretch/>
        </p:blipFill>
        <p:spPr bwMode="auto">
          <a:xfrm>
            <a:off x="0" y="2"/>
            <a:ext cx="12192000" cy="65690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2635200" y="1037832"/>
            <a:ext cx="4121280" cy="641520"/>
          </a:xfrm>
          <a:prstGeom prst="rect">
            <a:avLst/>
          </a:prstGeom>
          <a:noFill/>
        </p:spPr>
        <p:txBody>
          <a:bodyPr lIns="90000" tIns="46800" rIns="90000" bIns="46800" rtlCol="0">
            <a:norm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en-US" sz="1200">
                <a:solidFill>
                  <a:srgbClr val="000000"/>
                </a:solidFill>
              </a:rPr>
              <a:t>ФЕДЕРАЛЬНАЯ СЛУЖБА ПО НАДЗОРУ</a:t>
            </a:r>
            <a:endParaRPr sz="1100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200">
                <a:solidFill>
                  <a:srgbClr val="000000"/>
                </a:solidFill>
              </a:rPr>
              <a:t>В СФЕРЕ ОБРАЗОВАНИЯ И НАУКИ</a:t>
            </a:r>
            <a:endParaRPr sz="1100"/>
          </a:p>
        </p:txBody>
      </p:sp>
      <p:pic>
        <p:nvPicPr>
          <p:cNvPr id="3" name="Рисунок 2"/>
          <p:cNvPicPr/>
          <p:nvPr/>
        </p:nvPicPr>
        <p:blipFill>
          <a:blip r:embed="rId4"/>
          <a:stretch/>
        </p:blipFill>
        <p:spPr bwMode="auto">
          <a:xfrm>
            <a:off x="548160" y="-315416"/>
            <a:ext cx="2087040" cy="29673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marL="0" algn="l" defTabSz="914400">
        <a:buNone/>
        <a:defRPr/>
      </a:lvl1pPr>
      <a:lvl2pPr marL="0" algn="l" defTabSz="914400">
        <a:buNone/>
        <a:defRPr/>
      </a:lvl2pPr>
      <a:lvl3pPr marL="0" algn="l" defTabSz="914400">
        <a:buNone/>
        <a:defRPr/>
      </a:lvl3pPr>
      <a:lvl4pPr marL="0" algn="l" defTabSz="914400">
        <a:buNone/>
        <a:defRPr/>
      </a:lvl4pPr>
      <a:lvl5pPr marL="0" algn="l" defTabSz="914400">
        <a:buNone/>
        <a:defRPr/>
      </a:lvl5pPr>
      <a:lvl6pPr marL="0" algn="l" defTabSz="914400">
        <a:buNone/>
        <a:defRPr/>
      </a:lvl6pPr>
      <a:lvl7pPr marL="0" algn="l" defTabSz="914400">
        <a:buNone/>
        <a:defRPr/>
      </a:lvl7pPr>
      <a:lvl8pPr marL="0" algn="l" defTabSz="914400">
        <a:buNone/>
        <a:defRPr/>
      </a:lvl8pPr>
      <a:lvl9pPr marL="0" algn="l" defTabSz="914400">
        <a:buNone/>
        <a:defRPr/>
      </a:lvl9pPr>
    </p:titleStyle>
    <p:bodyStyle>
      <a:lvl1pPr marL="285750" indent="-285750" algn="l" defTabSz="914400">
        <a:buFont typeface="Arial"/>
        <a:buChar char="●"/>
        <a:defRPr/>
      </a:lvl1pPr>
      <a:lvl2pPr marL="571500" indent="-285750" algn="l" defTabSz="914400">
        <a:buFont typeface="Arial"/>
        <a:buChar char="○"/>
        <a:defRPr/>
      </a:lvl2pPr>
      <a:lvl3pPr marL="857250" indent="-285750" algn="l" defTabSz="914400">
        <a:buFont typeface="Arial"/>
        <a:buChar char="■"/>
        <a:defRPr/>
      </a:lvl3pPr>
      <a:lvl4pPr marL="1143000" indent="-285750" algn="l" defTabSz="914400">
        <a:buFont typeface="Arial"/>
        <a:buChar char="●"/>
        <a:defRPr/>
      </a:lvl4pPr>
      <a:lvl5pPr marL="1428750" indent="-285750" algn="l" defTabSz="914400">
        <a:buFont typeface="Arial"/>
        <a:buChar char="○"/>
        <a:defRPr/>
      </a:lvl5pPr>
      <a:lvl6pPr marL="1714500" indent="-285750" algn="l" defTabSz="914400">
        <a:buFont typeface="Arial"/>
        <a:buChar char="■"/>
        <a:defRPr/>
      </a:lvl6pPr>
      <a:lvl7pPr marL="2000250" indent="-285750" algn="l" defTabSz="914400">
        <a:buFont typeface="Arial"/>
        <a:buChar char="●"/>
        <a:defRPr/>
      </a:lvl7pPr>
      <a:lvl8pPr marL="2286000" indent="-285750" algn="l" defTabSz="914400">
        <a:buFont typeface="Arial"/>
        <a:buChar char="○"/>
        <a:defRPr/>
      </a:lvl8pPr>
      <a:lvl9pPr marL="2571750" indent="-285750" algn="l" defTabSz="914400">
        <a:buFont typeface="Arial"/>
        <a:buChar char="■"/>
        <a:defRPr/>
      </a:lvl9pPr>
    </p:bodyStyle>
    <p:otherStyle>
      <a:lvl1pPr marL="0" algn="l" defTabSz="914400">
        <a:buNone/>
        <a:defRPr sz="1100"/>
      </a:lvl1pPr>
      <a:lvl2pPr marL="285750" algn="l" defTabSz="914400">
        <a:buNone/>
        <a:defRPr sz="1100"/>
      </a:lvl2pPr>
      <a:lvl3pPr marL="571500" algn="l" defTabSz="914400">
        <a:buNone/>
        <a:defRPr sz="1100"/>
      </a:lvl3pPr>
      <a:lvl4pPr marL="857250" algn="l" defTabSz="914400">
        <a:buNone/>
        <a:defRPr sz="1100"/>
      </a:lvl4pPr>
      <a:lvl5pPr marL="1143000" algn="l" defTabSz="914400">
        <a:buNone/>
        <a:defRPr sz="1100"/>
      </a:lvl5pPr>
      <a:lvl6pPr marL="1428750" algn="l" defTabSz="914400">
        <a:buNone/>
        <a:defRPr sz="1100"/>
      </a:lvl6pPr>
      <a:lvl7pPr marL="1714500" algn="l" defTabSz="914400">
        <a:buNone/>
        <a:defRPr sz="1100"/>
      </a:lvl7pPr>
      <a:lvl8pPr marL="2000250" algn="l" defTabSz="914400">
        <a:buNone/>
        <a:defRPr sz="1100"/>
      </a:lvl8pPr>
      <a:lvl9pPr marL="2286000" algn="l" defTabSz="914400">
        <a:buNone/>
        <a:defRPr sz="1100"/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/>
          <a:srcRect t="7363" b="67564"/>
          <a:stretch/>
        </p:blipFill>
        <p:spPr bwMode="auto">
          <a:xfrm>
            <a:off x="0" y="-18637"/>
            <a:ext cx="12192000" cy="171944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 bwMode="auto">
          <a:xfrm>
            <a:off x="11339041" y="6240600"/>
            <a:ext cx="468000" cy="468000"/>
          </a:xfrm>
          <a:prstGeom prst="ellipse">
            <a:avLst/>
          </a:prstGeom>
          <a:solidFill>
            <a:srgbClr val="FCACAD"/>
          </a:solidFill>
        </p:spPr>
        <p:txBody>
          <a:bodyPr lIns="91440" tIns="45720" rIns="91440" bIns="45720" rtlCol="0">
            <a:normAutofit/>
          </a:bodyPr>
          <a:lstStyle/>
          <a:p>
            <a:pPr marL="0" indent="0">
              <a:buNone/>
              <a:defRPr/>
            </a:pPr>
            <a:endParaRPr sz="1100"/>
          </a:p>
        </p:txBody>
      </p:sp>
      <p:sp>
        <p:nvSpPr>
          <p:cNvPr id="9" name="Овал 8"/>
          <p:cNvSpPr/>
          <p:nvPr/>
        </p:nvSpPr>
        <p:spPr bwMode="auto">
          <a:xfrm>
            <a:off x="11410589" y="6311940"/>
            <a:ext cx="324904" cy="325325"/>
          </a:xfrm>
          <a:prstGeom prst="ellipse">
            <a:avLst/>
          </a:prstGeom>
          <a:solidFill>
            <a:srgbClr val="FCBFC7"/>
          </a:solidFill>
        </p:spPr>
        <p:txBody>
          <a:bodyPr lIns="91440" tIns="45720" rIns="91440" bIns="45720" rtlCol="0">
            <a:normAutofit fontScale="92500" lnSpcReduction="10000"/>
          </a:bodyPr>
          <a:lstStyle/>
          <a:p>
            <a:pPr marL="0" indent="0">
              <a:buNone/>
              <a:defRPr/>
            </a:pPr>
            <a:endParaRPr sz="1100"/>
          </a:p>
        </p:txBody>
      </p:sp>
      <p:pic>
        <p:nvPicPr>
          <p:cNvPr id="10" name="Рисунок 9"/>
          <p:cNvPicPr/>
          <p:nvPr userDrawn="1"/>
        </p:nvPicPr>
        <p:blipFill>
          <a:blip r:embed="rId5"/>
          <a:stretch/>
        </p:blipFill>
        <p:spPr bwMode="auto">
          <a:xfrm>
            <a:off x="407369" y="-243408"/>
            <a:ext cx="1133060" cy="156852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 bwMode="auto">
          <a:xfrm>
            <a:off x="11032584" y="6350399"/>
            <a:ext cx="1080913" cy="248402"/>
          </a:xfrm>
          <a:prstGeom prst="rect">
            <a:avLst/>
          </a:prstGeom>
          <a:noFill/>
        </p:spPr>
        <p:txBody>
          <a:bodyPr lIns="90000" tIns="46800" rIns="90000" bIns="46800" rtlCol="0">
            <a:spAutoFit/>
          </a:bodyPr>
          <a:lstStyle/>
          <a:p>
            <a:pPr algn="ctr">
              <a:defRPr/>
            </a:pPr>
            <a:fld id="{F27B4EA7-3352-452E-9FA5-5CE75362149C}" type="slidenum">
              <a:rPr lang="en-US" sz="1000">
                <a:solidFill>
                  <a:srgbClr val="493F68"/>
                </a:solidFill>
                <a:latin typeface="Myriad Pro"/>
                <a:ea typeface="Arial"/>
                <a:cs typeface="Arial"/>
              </a:rPr>
              <a:t>‹#›</a:t>
            </a:fld>
            <a:endParaRPr>
              <a:solidFill>
                <a:srgbClr val="493F68"/>
              </a:solidFill>
              <a:latin typeface="Myriad Pro"/>
            </a:endParaRPr>
          </a:p>
        </p:txBody>
      </p:sp>
      <p:sp>
        <p:nvSpPr>
          <p:cNvPr id="12" name="Прямоугольник 11"/>
          <p:cNvSpPr/>
          <p:nvPr userDrawn="1"/>
        </p:nvSpPr>
        <p:spPr bwMode="auto">
          <a:xfrm>
            <a:off x="1" y="1073344"/>
            <a:ext cx="9110908" cy="771480"/>
          </a:xfrm>
          <a:prstGeom prst="rect">
            <a:avLst/>
          </a:prstGeom>
          <a:solidFill>
            <a:srgbClr val="413B66"/>
          </a:solidFill>
          <a:ln>
            <a:noFill/>
          </a:ln>
        </p:spPr>
        <p:txBody>
          <a:bodyPr lIns="91440" tIns="45720" rIns="91440" bIns="45720" rtlCol="0">
            <a:normAutofit/>
          </a:bodyPr>
          <a:lstStyle/>
          <a:p>
            <a:pPr>
              <a:defRPr/>
            </a:pPr>
            <a:endParaRPr>
              <a:latin typeface="Myriad Pro"/>
            </a:endParaRPr>
          </a:p>
        </p:txBody>
      </p:sp>
      <p:sp>
        <p:nvSpPr>
          <p:cNvPr id="13" name="Овал 12"/>
          <p:cNvSpPr/>
          <p:nvPr userDrawn="1"/>
        </p:nvSpPr>
        <p:spPr bwMode="auto">
          <a:xfrm>
            <a:off x="8691868" y="1073344"/>
            <a:ext cx="806400" cy="771480"/>
          </a:xfrm>
          <a:prstGeom prst="ellipse">
            <a:avLst/>
          </a:prstGeom>
          <a:solidFill>
            <a:srgbClr val="413B66"/>
          </a:solidFill>
          <a:ln>
            <a:noFill/>
          </a:ln>
        </p:spPr>
        <p:txBody>
          <a:bodyPr lIns="91440" tIns="45720" rIns="91440" bIns="45720" rtlCol="0">
            <a:normAutofit/>
          </a:bodyPr>
          <a:lstStyle/>
          <a:p>
            <a:pPr>
              <a:defRPr/>
            </a:pPr>
            <a:endParaRPr>
              <a:latin typeface="Myriad Pr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/>
    <p:bodyStyle/>
    <p:otherStyle>
      <a:lvl1pPr marL="0" algn="l" defTabSz="914400">
        <a:buNone/>
        <a:defRPr sz="1100"/>
      </a:lvl1pPr>
      <a:lvl2pPr marL="285750" algn="l" defTabSz="914400">
        <a:buNone/>
        <a:defRPr sz="1100"/>
      </a:lvl2pPr>
      <a:lvl3pPr marL="571500" algn="l" defTabSz="914400">
        <a:buNone/>
        <a:defRPr sz="1100"/>
      </a:lvl3pPr>
      <a:lvl4pPr marL="857250" algn="l" defTabSz="914400">
        <a:buNone/>
        <a:defRPr sz="1100"/>
      </a:lvl4pPr>
      <a:lvl5pPr marL="1143000" algn="l" defTabSz="914400">
        <a:buNone/>
        <a:defRPr sz="1100"/>
      </a:lvl5pPr>
      <a:lvl6pPr marL="1428750" algn="l" defTabSz="914400">
        <a:buNone/>
        <a:defRPr sz="1100"/>
      </a:lvl6pPr>
      <a:lvl7pPr marL="1714500" algn="l" defTabSz="914400">
        <a:buNone/>
        <a:defRPr sz="1100"/>
      </a:lvl7pPr>
      <a:lvl8pPr marL="2000250" algn="l" defTabSz="914400">
        <a:buNone/>
        <a:defRPr sz="1100"/>
      </a:lvl8pPr>
      <a:lvl9pPr marL="2286000" algn="l" defTabSz="914400">
        <a:buNone/>
        <a:defRPr sz="1100"/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openxmlformats.org/officeDocument/2006/relationships/image" Target="../media/image8.jpg"/><Relationship Id="rId5" Type="http://schemas.openxmlformats.org/officeDocument/2006/relationships/diagramColors" Target="../diagrams/colors2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dep07@obrnadzor.gov.ru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6210000"/>
            <a:ext cx="12192000" cy="648000"/>
          </a:xfrm>
          <a:prstGeom prst="rect">
            <a:avLst/>
          </a:prstGeom>
          <a:solidFill>
            <a:srgbClr val="F7ADAC"/>
          </a:solidFill>
        </p:spPr>
        <p:txBody>
          <a:bodyPr lIns="91440" tIns="45720" rIns="91440" bIns="45720" rtlCol="0">
            <a:normAutofit/>
          </a:bodyPr>
          <a:lstStyle/>
          <a:p>
            <a:pPr algn="r">
              <a:defRPr/>
            </a:pPr>
            <a:endParaRPr sz="14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767408" y="1844826"/>
            <a:ext cx="1036915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FFFFFF"/>
                </a:solidFill>
                <a:latin typeface="Times New Roman"/>
                <a:cs typeface="Times New Roman"/>
              </a:rPr>
              <a:t/>
            </a:r>
            <a:br>
              <a:rPr lang="ru-RU" sz="4000" b="1" dirty="0">
                <a:solidFill>
                  <a:srgbClr val="FFFFFF"/>
                </a:solidFill>
                <a:latin typeface="Times New Roman"/>
                <a:cs typeface="Times New Roman"/>
              </a:rPr>
            </a:br>
            <a:endParaRPr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008" y="1852466"/>
            <a:ext cx="115696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 СИСТЕМЫ РОСОБРНАДЗОРА  В СИСТЕМЕ ГОСУДАРСТВЕННОГО НАДЗОРА </a:t>
            </a:r>
          </a:p>
          <a:p>
            <a: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СФЕРЕ ОБРАЗОВАНИЯ </a:t>
            </a:r>
            <a:r>
              <a:rPr lang="ru-RU" sz="4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 РАЗВИТИЕ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735172" y="260648"/>
            <a:ext cx="2214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1 ноября 2023 г.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8098131" y="908720"/>
            <a:ext cx="4125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Онлайн-семинар </a:t>
            </a:r>
            <a:r>
              <a:rPr lang="ru-RU" sz="2000" b="1" dirty="0">
                <a:solidFill>
                  <a:srgbClr val="002060"/>
                </a:solidFill>
              </a:rPr>
              <a:t>по вопросам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предупреждения </a:t>
            </a:r>
            <a:r>
              <a:rPr lang="ru-RU" sz="2000" b="1" dirty="0">
                <a:solidFill>
                  <a:srgbClr val="002060"/>
                </a:solidFill>
              </a:rPr>
              <a:t>нарушений требований законодательства об образовании 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31168" y="6204414"/>
            <a:ext cx="11929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Заместитель начальника Управления надзора и контроля за организациями, </a:t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осуществляющими образовательную деятельность, Рособрнадзора                   </a:t>
            </a:r>
            <a:r>
              <a:rPr lang="ru-RU" sz="2000" b="1" dirty="0" smtClean="0">
                <a:solidFill>
                  <a:srgbClr val="002060"/>
                </a:solidFill>
              </a:rPr>
              <a:t>Ляпкин Андрей Михайлович</a:t>
            </a:r>
          </a:p>
        </p:txBody>
      </p:sp>
    </p:spTree>
    <p:extLst>
      <p:ext uri="{BB962C8B-B14F-4D97-AF65-F5344CB8AC3E}">
        <p14:creationId xmlns:p14="http://schemas.microsoft.com/office/powerpoint/2010/main" val="42626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w="http://schemas.openxmlformats.org/wordprocessingml/2006/main" xmlns:m="http://schemas.openxmlformats.org/officeDocument/2006/math" xmlns="">
      <p:transition spd="slow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394967" y="116632"/>
            <a:ext cx="1065718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ФОРМИРОВАНИЯ И ВЕДЕНИЯ ФЕДЕРАЛЬНОЙ ИНФОРМАЦИОННОЙ СИСТЕМЫ "ФЕДЕРАЛЬНЫЙ РЕЕСТР СВЕДЕНИЙ О ДОКУМЕНТАХ ОБ ОБРАЗОВАНИИ И (ИЛИ) О КВАЛИФИКАЦИИ, ДОКУМЕНТАХ ОБ ОБУЧЕНИИ</a:t>
            </a:r>
            <a:r>
              <a:rPr lang="ru-RU" sz="17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(постановление Правительства Российской Федерации от 31.05.2021 </a:t>
            </a:r>
            <a:r>
              <a:rPr lang="en-US" sz="17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825</a:t>
            </a:r>
            <a:r>
              <a:rPr lang="ru-RU" sz="17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932633031"/>
              </p:ext>
            </p:extLst>
          </p:nvPr>
        </p:nvGraphicFramePr>
        <p:xfrm>
          <a:off x="0" y="1844824"/>
          <a:ext cx="11980279" cy="52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 bwMode="auto">
          <a:xfrm>
            <a:off x="2639616" y="3068960"/>
            <a:ext cx="2086858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Сроки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Корректность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Актуальность</a:t>
            </a:r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31785" y="5477225"/>
            <a:ext cx="2086858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rgbClr val="0070C0"/>
                </a:solidFill>
              </a:rPr>
              <a:t>Установление связи с организацией правопреемником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2503984" y="5491259"/>
            <a:ext cx="2086858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srgbClr val="0070C0"/>
                </a:solidFill>
              </a:rPr>
              <a:t>Информационная безопасность.</a:t>
            </a:r>
          </a:p>
          <a:p>
            <a:pPr lvl="0" algn="ctr"/>
            <a:r>
              <a:rPr lang="ru-RU" dirty="0">
                <a:solidFill>
                  <a:srgbClr val="0070C0"/>
                </a:solidFill>
              </a:rPr>
              <a:t>Смена ключей</a:t>
            </a:r>
          </a:p>
        </p:txBody>
      </p:sp>
      <p:sp>
        <p:nvSpPr>
          <p:cNvPr id="5" name="Стрелка вправо 4"/>
          <p:cNvSpPr/>
          <p:nvPr/>
        </p:nvSpPr>
        <p:spPr bwMode="auto">
          <a:xfrm>
            <a:off x="4799856" y="3281200"/>
            <a:ext cx="2232248" cy="484632"/>
          </a:xfrm>
          <a:prstGeom prst="rightArrow">
            <a:avLst/>
          </a:prstGeom>
          <a:solidFill>
            <a:srgbClr val="C9D7E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ПОСЛЕДСТВИЯ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4799856" y="5502850"/>
            <a:ext cx="2086858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rgbClr val="0070C0"/>
                </a:solidFill>
              </a:rPr>
              <a:t>Проверка уведомлений службы тех. поддержки в ЛК.</a:t>
            </a:r>
          </a:p>
          <a:p>
            <a:pPr lvl="0"/>
            <a:r>
              <a:rPr lang="ru-RU" dirty="0">
                <a:solidFill>
                  <a:srgbClr val="0070C0"/>
                </a:solidFill>
              </a:rPr>
              <a:t>Уведомления о возможных ошибках.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20710" y="4293096"/>
            <a:ext cx="2086858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rgbClr val="0070C0"/>
                </a:solidFill>
              </a:rPr>
              <a:t>Ответственные исполнители и ответственность Руководителей</a:t>
            </a: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4801230" y="4315355"/>
            <a:ext cx="2086858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CC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rgbClr val="0070C0"/>
                </a:solidFill>
              </a:rPr>
              <a:t>Неосведомлённость Информация на официальном сайте Рособрнадзора (</a:t>
            </a:r>
            <a:r>
              <a:rPr lang="en-US" sz="1000" dirty="0">
                <a:solidFill>
                  <a:srgbClr val="0070C0"/>
                </a:solidFill>
              </a:rPr>
              <a:t>https://obrnadzor.gov.ru</a:t>
            </a:r>
            <a:r>
              <a:rPr lang="ru-RU" sz="1000" dirty="0">
                <a:solidFill>
                  <a:srgbClr val="0070C0"/>
                </a:solidFill>
              </a:rPr>
              <a:t>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2" name="Штриховая стрелка вправо 21"/>
          <p:cNvSpPr/>
          <p:nvPr/>
        </p:nvSpPr>
        <p:spPr bwMode="auto">
          <a:xfrm rot="13550681">
            <a:off x="3835833" y="4368067"/>
            <a:ext cx="947762" cy="322959"/>
          </a:xfrm>
          <a:prstGeom prst="stripedRightArrow">
            <a:avLst>
              <a:gd name="adj1" fmla="val 33337"/>
              <a:gd name="adj2" fmla="val 111443"/>
            </a:avLst>
          </a:prstGeom>
          <a:solidFill>
            <a:srgbClr val="C9D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триховая стрелка вправо 22"/>
          <p:cNvSpPr/>
          <p:nvPr/>
        </p:nvSpPr>
        <p:spPr bwMode="auto">
          <a:xfrm rot="19099058">
            <a:off x="2375862" y="4369845"/>
            <a:ext cx="1003467" cy="322959"/>
          </a:xfrm>
          <a:prstGeom prst="stripedRightArrow">
            <a:avLst>
              <a:gd name="adj1" fmla="val 33337"/>
              <a:gd name="adj2" fmla="val 111443"/>
            </a:avLst>
          </a:prstGeom>
          <a:solidFill>
            <a:srgbClr val="C9D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триховая стрелка вправо 23"/>
          <p:cNvSpPr/>
          <p:nvPr/>
        </p:nvSpPr>
        <p:spPr bwMode="auto">
          <a:xfrm rot="16200000">
            <a:off x="3008983" y="4517648"/>
            <a:ext cx="1295344" cy="414194"/>
          </a:xfrm>
          <a:prstGeom prst="stripedRightArrow">
            <a:avLst>
              <a:gd name="adj1" fmla="val 33337"/>
              <a:gd name="adj2" fmla="val 111443"/>
            </a:avLst>
          </a:prstGeom>
          <a:solidFill>
            <a:srgbClr val="C9D7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ятно 2 16"/>
          <p:cNvSpPr/>
          <p:nvPr/>
        </p:nvSpPr>
        <p:spPr bwMode="auto">
          <a:xfrm rot="21050927">
            <a:off x="233940" y="2636912"/>
            <a:ext cx="2549692" cy="1717398"/>
          </a:xfrm>
          <a:prstGeom prst="irregularSeal2">
            <a:avLst/>
          </a:prstGeom>
          <a:solidFill>
            <a:srgbClr val="C9D7EB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FF0000"/>
                </a:solidFill>
              </a:rPr>
              <a:t>ПРИЗНАКИ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106813" y="1255549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200 миллионов документов</a:t>
            </a:r>
          </a:p>
        </p:txBody>
      </p:sp>
    </p:spTree>
    <p:extLst>
      <p:ext uri="{BB962C8B-B14F-4D97-AF65-F5344CB8AC3E}">
        <p14:creationId xmlns:p14="http://schemas.microsoft.com/office/powerpoint/2010/main" val="158733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1380212" y="121615"/>
            <a:ext cx="10657184" cy="1642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755650">
              <a:lnSpc>
                <a:spcPts val="2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2400" b="1" dirty="0" err="1">
                <a:solidFill>
                  <a:srgbClr val="7030A0"/>
                </a:solidFill>
              </a:rPr>
              <a:t>Суперсервис</a:t>
            </a:r>
            <a:r>
              <a:rPr lang="ru-RU" sz="2400" b="1" dirty="0">
                <a:solidFill>
                  <a:srgbClr val="7030A0"/>
                </a:solidFill>
              </a:rPr>
              <a:t> «Цифровые документы об образовании онлайн»</a:t>
            </a:r>
          </a:p>
          <a:p>
            <a:pPr algn="ctr" defTabSz="755650">
              <a:lnSpc>
                <a:spcPts val="2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</a:rPr>
              <a:t> </a:t>
            </a:r>
          </a:p>
          <a:p>
            <a:pPr algn="ctr" defTabSz="755650">
              <a:lnSpc>
                <a:spcPts val="2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</a:rPr>
              <a:t>Модуль «Единый реестр Цифровых документов об образовании</a:t>
            </a:r>
          </a:p>
          <a:p>
            <a:pPr algn="ctr" defTabSz="755650">
              <a:spcBef>
                <a:spcPct val="0"/>
              </a:spcBef>
              <a:spcAft>
                <a:spcPct val="35000"/>
              </a:spcAft>
            </a:pPr>
            <a:endParaRPr lang="ru-RU" sz="2400" b="1" dirty="0"/>
          </a:p>
          <a:p>
            <a:pPr algn="ctr">
              <a:lnSpc>
                <a:spcPts val="2200"/>
              </a:lnSpc>
            </a:pPr>
            <a:endParaRPr lang="en-US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248911211"/>
              </p:ext>
            </p:extLst>
          </p:nvPr>
        </p:nvGraphicFramePr>
        <p:xfrm>
          <a:off x="0" y="1844824"/>
          <a:ext cx="11980279" cy="52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3535610"/>
            <a:ext cx="648072" cy="39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7" y="3285104"/>
            <a:ext cx="894858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965" y="3459411"/>
            <a:ext cx="58390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rcRect l="3740"/>
          <a:stretch/>
        </p:blipFill>
        <p:spPr bwMode="auto">
          <a:xfrm>
            <a:off x="4397339" y="3213096"/>
            <a:ext cx="951904" cy="1080000"/>
          </a:xfrm>
          <a:prstGeom prst="flowChartAlternateProcess">
            <a:avLst/>
          </a:prstGeom>
          <a:ln w="12699">
            <a:solidFill>
              <a:schemeClr val="accent1">
                <a:lumMod val="50196"/>
              </a:schemeClr>
            </a:solidFill>
            <a:prstDash val="solid"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rcRect/>
          <a:stretch/>
        </p:blipFill>
        <p:spPr bwMode="auto">
          <a:xfrm>
            <a:off x="47328" y="4905280"/>
            <a:ext cx="2376264" cy="1247445"/>
          </a:xfrm>
          <a:prstGeom prst="flowChartTerminator">
            <a:avLst/>
          </a:prstGeom>
          <a:ln w="12699">
            <a:solidFill>
              <a:schemeClr val="accent1">
                <a:lumMod val="50196"/>
              </a:schemeClr>
            </a:solidFill>
            <a:prstDash val="solid"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3119324" y="5013176"/>
            <a:ext cx="888444" cy="1008000"/>
          </a:xfrm>
          <a:prstGeom prst="flowChartAlternateProcess">
            <a:avLst/>
          </a:prstGeom>
          <a:ln w="12699">
            <a:solidFill>
              <a:schemeClr val="accent1">
                <a:lumMod val="50196"/>
              </a:schemeClr>
            </a:solidFill>
            <a:prstDash val="solid"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5263802"/>
            <a:ext cx="648072" cy="39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5301208"/>
            <a:ext cx="648072" cy="39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4655840" y="4940525"/>
            <a:ext cx="855052" cy="1044000"/>
          </a:xfrm>
          <a:prstGeom prst="flowChartAlternateProcess">
            <a:avLst/>
          </a:prstGeom>
          <a:ln w="12699">
            <a:solidFill>
              <a:schemeClr val="accent1">
                <a:lumMod val="50196"/>
              </a:schemeClr>
            </a:solidFill>
            <a:prstDash val="solid"/>
          </a:ln>
        </p:spPr>
      </p:pic>
      <p:sp>
        <p:nvSpPr>
          <p:cNvPr id="3" name="Прямоугольник 2"/>
          <p:cNvSpPr/>
          <p:nvPr/>
        </p:nvSpPr>
        <p:spPr bwMode="auto">
          <a:xfrm>
            <a:off x="5699348" y="3212976"/>
            <a:ext cx="6048672" cy="11520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u="sng" dirty="0">
                <a:solidFill>
                  <a:schemeClr val="tx1"/>
                </a:solidFill>
              </a:rPr>
              <a:t>Ошибки при внесении:</a:t>
            </a:r>
            <a:r>
              <a:rPr lang="ru-RU" b="1" dirty="0">
                <a:solidFill>
                  <a:schemeClr val="tx1"/>
                </a:solidFill>
              </a:rPr>
              <a:t> возможность ретроспективных проверок ограничена.</a:t>
            </a:r>
          </a:p>
          <a:p>
            <a:pPr lvl="0"/>
            <a:r>
              <a:rPr lang="ru-RU" b="1" u="sng" dirty="0">
                <a:solidFill>
                  <a:schemeClr val="tx1"/>
                </a:solidFill>
              </a:rPr>
              <a:t>Неполнота сведений:</a:t>
            </a:r>
            <a:r>
              <a:rPr lang="ru-RU" b="1" dirty="0">
                <a:solidFill>
                  <a:schemeClr val="tx1"/>
                </a:solidFill>
              </a:rPr>
              <a:t> вносятся только сведения из документа об образовании, сведения из приложения (оценки, дополнительная информация) не вносится</a:t>
            </a:r>
          </a:p>
          <a:p>
            <a:pPr lvl="0"/>
            <a:r>
              <a:rPr lang="ru-RU" b="1" u="sng" dirty="0">
                <a:solidFill>
                  <a:schemeClr val="tx1"/>
                </a:solidFill>
              </a:rPr>
              <a:t>При потере</a:t>
            </a:r>
            <a:r>
              <a:rPr lang="ru-RU" b="1" dirty="0">
                <a:solidFill>
                  <a:schemeClr val="tx1"/>
                </a:solidFill>
              </a:rPr>
              <a:t> бумажного документа необходимо выдать полный дубликат путём восстановления сведений из баз данных образовательных организаций.</a:t>
            </a:r>
            <a:endParaRPr lang="ru-RU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rcRect/>
          <a:stretch/>
        </p:blipFill>
        <p:spPr bwMode="auto">
          <a:xfrm>
            <a:off x="47329" y="3193262"/>
            <a:ext cx="2232247" cy="1171842"/>
          </a:xfrm>
          <a:prstGeom prst="flowChartTerminator">
            <a:avLst/>
          </a:prstGeom>
          <a:ln w="12699">
            <a:solidFill>
              <a:schemeClr val="accent1">
                <a:lumMod val="50196"/>
              </a:schemeClr>
            </a:solidFill>
            <a:prstDash val="solid"/>
          </a:ln>
        </p:spPr>
      </p:pic>
      <p:sp>
        <p:nvSpPr>
          <p:cNvPr id="17" name="Прямоугольник 16"/>
          <p:cNvSpPr/>
          <p:nvPr/>
        </p:nvSpPr>
        <p:spPr bwMode="auto">
          <a:xfrm>
            <a:off x="5699348" y="4545124"/>
            <a:ext cx="6048672" cy="15121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u="sng" dirty="0">
              <a:solidFill>
                <a:schemeClr val="tx1"/>
              </a:solidFill>
            </a:endParaRPr>
          </a:p>
          <a:p>
            <a:r>
              <a:rPr lang="ru-RU" b="1" u="sng" dirty="0">
                <a:solidFill>
                  <a:schemeClr val="tx1"/>
                </a:solidFill>
              </a:rPr>
              <a:t>Первичность и достоверность</a:t>
            </a:r>
            <a:r>
              <a:rPr lang="ru-RU" b="1" dirty="0">
                <a:solidFill>
                  <a:schemeClr val="tx1"/>
                </a:solidFill>
              </a:rPr>
              <a:t> данных: первоисточником служит реестровая запись - её видит на экране/на распечатке человек и сразу перепроверяет данные, ошибки внесения данных сразу будут исправлены.</a:t>
            </a:r>
          </a:p>
          <a:p>
            <a:r>
              <a:rPr lang="ru-RU" b="1" u="sng" dirty="0">
                <a:solidFill>
                  <a:schemeClr val="tx1"/>
                </a:solidFill>
              </a:rPr>
              <a:t>Полнота сведений</a:t>
            </a:r>
            <a:r>
              <a:rPr lang="ru-RU" b="1" dirty="0">
                <a:solidFill>
                  <a:schemeClr val="tx1"/>
                </a:solidFill>
              </a:rPr>
              <a:t>: вносятся все сведения, входящие в состав документа об образовании</a:t>
            </a:r>
          </a:p>
          <a:p>
            <a:r>
              <a:rPr lang="ru-RU" b="1" u="sng" dirty="0">
                <a:solidFill>
                  <a:schemeClr val="tx1"/>
                </a:solidFill>
              </a:rPr>
              <a:t>Единый реестр </a:t>
            </a:r>
            <a:r>
              <a:rPr lang="ru-RU" b="1" dirty="0">
                <a:solidFill>
                  <a:schemeClr val="tx1"/>
                </a:solidFill>
              </a:rPr>
              <a:t>обеспечивает надежное (отказоустойчивое) хранение данных. В случае потери бумажного экземпляра данные будут повторно выведены на печать, например, в МФЦ.</a:t>
            </a:r>
          </a:p>
          <a:p>
            <a:pPr lvl="0"/>
            <a:endParaRPr lang="ru-RU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1344" y="1052736"/>
            <a:ext cx="8723684" cy="8342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   ПРОВОДИТСЯ С 2021 ПО 2024 ГОД</a:t>
            </a:r>
            <a:endPara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defTabSz="7556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0" i="1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77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695400" y="116632"/>
            <a:ext cx="1149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 автоматизации контрольной (надзорной) деятельности за образовательными организациями (ИС АКНД ОО)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019" y="1988839"/>
            <a:ext cx="5763434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5">
            <a:extLst>
              <a:ext uri="{FF2B5EF4-FFF2-40B4-BE49-F238E27FC236}">
                <a16:creationId xmlns="" xmlns:a16="http://schemas.microsoft.com/office/drawing/2014/main" id="{12B1865B-AD6D-4E66-8F84-23371DBFC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929606"/>
            <a:ext cx="59806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3413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341313" indent="115888" algn="l" defTabSz="3413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684213" indent="230188" algn="l" defTabSz="3413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027113" indent="344488" algn="l" defTabSz="3413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370013" indent="458788" algn="l" defTabSz="3413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just"/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Основное назначение Системы – это информационно-методическое обеспечения контрольной (надзорной) деятельности Рособрнадзора, инструменты ИС АКНД ОО обеспечивают:</a:t>
            </a:r>
          </a:p>
          <a:p>
            <a:r>
              <a:rPr lang="ru-RU" altLang="ru-RU" sz="1200" dirty="0"/>
              <a:t> 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="" xmlns:a16="http://schemas.microsoft.com/office/drawing/2014/main" id="{C0CD7701-3DB9-471C-A954-E724B08DACD4}"/>
              </a:ext>
            </a:extLst>
          </p:cNvPr>
          <p:cNvGraphicFramePr/>
          <p:nvPr>
            <p:extLst/>
          </p:nvPr>
        </p:nvGraphicFramePr>
        <p:xfrm>
          <a:off x="618764" y="2679335"/>
          <a:ext cx="5400600" cy="2316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9ED9ABC-D636-43D0-AFFD-83E89D2F48D7}"/>
              </a:ext>
            </a:extLst>
          </p:cNvPr>
          <p:cNvSpPr txBox="1"/>
          <p:nvPr/>
        </p:nvSpPr>
        <p:spPr bwMode="auto">
          <a:xfrm>
            <a:off x="-168696" y="1281827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 АКНД ОО создана и введена в эксплуатацию в 201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году</a:t>
            </a:r>
          </a:p>
        </p:txBody>
      </p:sp>
      <p:sp>
        <p:nvSpPr>
          <p:cNvPr id="10" name="TextBox 25">
            <a:extLst>
              <a:ext uri="{FF2B5EF4-FFF2-40B4-BE49-F238E27FC236}">
                <a16:creationId xmlns="" xmlns:a16="http://schemas.microsoft.com/office/drawing/2014/main" id="{32AC4428-318B-4826-B6F4-096B1DB31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776" y="2123559"/>
            <a:ext cx="5553872" cy="41857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3413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341313" indent="115888" algn="l" defTabSz="3413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684213" indent="230188" algn="l" defTabSz="3413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027113" indent="344488" algn="l" defTabSz="3413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370013" indent="458788" algn="l" defTabSz="3413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just">
              <a:defRPr/>
            </a:pPr>
            <a:r>
              <a:rPr lang="ru-RU" altLang="ru-RU" sz="1400" dirty="0"/>
              <a:t>В 2017 году введен Личный кабинет образовательной организации, обеспечивающий доступ образовательной организации к</a:t>
            </a:r>
            <a:br>
              <a:rPr lang="ru-RU" altLang="ru-RU" sz="1400" dirty="0"/>
            </a:br>
            <a:r>
              <a:rPr lang="ru-RU" altLang="ru-RU" sz="1400" dirty="0"/>
              <a:t>сведениям о: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altLang="ru-RU" sz="1400" dirty="0"/>
              <a:t>контрольных (надзорных) мероприятиях, проводимых Рособрнадзором в отношении образовательной организации;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altLang="ru-RU" sz="1400" dirty="0"/>
              <a:t>предостережениях, </a:t>
            </a:r>
            <a:r>
              <a:rPr lang="ru-RU" altLang="ru-RU" sz="1400" dirty="0" smtClean="0"/>
              <a:t>объявленных </a:t>
            </a:r>
            <a:r>
              <a:rPr lang="ru-RU" altLang="ru-RU" sz="1400" dirty="0"/>
              <a:t>образовательной организации;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altLang="ru-RU" sz="1400" dirty="0"/>
              <a:t>НПА, содержащих обязательные требования, проверяемые Рособрнадзором;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altLang="ru-RU" sz="1400" dirty="0"/>
              <a:t>штрафах, </a:t>
            </a:r>
            <a:r>
              <a:rPr lang="ru-RU" altLang="ru-RU" sz="1400" dirty="0" smtClean="0"/>
              <a:t>назначенных </a:t>
            </a:r>
            <a:r>
              <a:rPr lang="ru-RU" altLang="ru-RU" sz="1400" dirty="0"/>
              <a:t>образовательной организации за нарушения обязательных требований;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altLang="ru-RU" sz="1400" dirty="0"/>
              <a:t>публикациях Рособрнадзора и результатах мониторинга сайта.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ru-RU" altLang="ru-RU" sz="1400" dirty="0"/>
          </a:p>
          <a:p>
            <a:pPr algn="just">
              <a:defRPr/>
            </a:pPr>
            <a:r>
              <a:rPr lang="ru-RU" altLang="ru-RU" sz="1400" dirty="0"/>
              <a:t>Личный кабинет образовательной организации предоставляет возможности: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altLang="ru-RU" sz="1400" dirty="0"/>
              <a:t>обратной связи с сотрудниками Рособрнадзора;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altLang="ru-RU" sz="1400" dirty="0"/>
              <a:t>проведения анкетирования и самообследования;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altLang="ru-RU" sz="1400" dirty="0"/>
              <a:t>доступа к платформе проведения дистанционных контрольных (надзорных) мероприятий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ru-RU" altLang="ru-RU" sz="1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427E66D-0B98-457B-BDEA-EDDA5E20799A}"/>
              </a:ext>
            </a:extLst>
          </p:cNvPr>
          <p:cNvPicPr/>
          <p:nvPr/>
        </p:nvPicPr>
        <p:blipFill rotWithShape="1">
          <a:blip r:embed="rId8"/>
          <a:srcRect b="6699"/>
          <a:stretch/>
        </p:blipFill>
        <p:spPr>
          <a:xfrm>
            <a:off x="3174880" y="5039196"/>
            <a:ext cx="2803073" cy="1595673"/>
          </a:xfrm>
          <a:prstGeom prst="rect">
            <a:avLst/>
          </a:prstGeom>
          <a:effectLst>
            <a:outerShdw blurRad="88900" dist="889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6C6B3E6-5F46-49CC-9E31-1D0A248614DF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58448" y="5054874"/>
            <a:ext cx="2803074" cy="1596113"/>
          </a:xfrm>
          <a:prstGeom prst="rect">
            <a:avLst/>
          </a:prstGeom>
          <a:effectLst>
            <a:outerShdw blurRad="88900" dist="889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9ACD6D6-F0D1-472A-8FC4-FB312CEED9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448" y="5011543"/>
            <a:ext cx="2803073" cy="16509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190E618-FAD5-47B9-95C2-A4DAF377E0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4879" y="5000009"/>
            <a:ext cx="2803073" cy="16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61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563724" y="298286"/>
            <a:ext cx="1149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 АИС «Мониторинг»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C3D5397F-4608-425A-9EF7-722AE5493935}"/>
              </a:ext>
            </a:extLst>
          </p:cNvPr>
          <p:cNvGrpSpPr/>
          <p:nvPr/>
        </p:nvGrpSpPr>
        <p:grpSpPr>
          <a:xfrm>
            <a:off x="507970" y="3368143"/>
            <a:ext cx="5189052" cy="2790637"/>
            <a:chOff x="479376" y="3212976"/>
            <a:chExt cx="4812162" cy="2587948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9E2DA75F-4FD8-4C73-997C-BFC9D6453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376" y="3212976"/>
              <a:ext cx="4812162" cy="2587948"/>
            </a:xfrm>
            <a:prstGeom prst="rect">
              <a:avLst/>
            </a:prstGeom>
            <a:ln w="28575">
              <a:solidFill>
                <a:schemeClr val="tx2"/>
              </a:solidFill>
            </a:ln>
          </p:spPr>
        </p:pic>
        <p:cxnSp>
          <p:nvCxnSpPr>
            <p:cNvPr id="6" name="Прямая со стрелкой 5">
              <a:extLst>
                <a:ext uri="{FF2B5EF4-FFF2-40B4-BE49-F238E27FC236}">
                  <a16:creationId xmlns="" xmlns:a16="http://schemas.microsoft.com/office/drawing/2014/main" id="{91B95601-40DF-4AE4-B6DB-FABE93FFC0C2}"/>
                </a:ext>
              </a:extLst>
            </p:cNvPr>
            <p:cNvCxnSpPr>
              <a:cxnSpLocks/>
              <a:stCxn id="4" idx="1"/>
            </p:cNvCxnSpPr>
            <p:nvPr/>
          </p:nvCxnSpPr>
          <p:spPr bwMode="auto">
            <a:xfrm flipH="1" flipV="1">
              <a:off x="1127448" y="4365105"/>
              <a:ext cx="648072" cy="25241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395A8F2B-07F3-48E6-87A1-E540D4AEB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5520" y="4365104"/>
              <a:ext cx="1247775" cy="504825"/>
            </a:xfrm>
            <a:prstGeom prst="rect">
              <a:avLst/>
            </a:prstGeom>
            <a:ln w="28575">
              <a:solidFill>
                <a:schemeClr val="tx2"/>
              </a:solidFill>
            </a:ln>
          </p:spPr>
        </p:pic>
      </p:grp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38C9DCE-200A-473F-9440-B1D1C3D643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043"/>
          <a:stretch/>
        </p:blipFill>
        <p:spPr>
          <a:xfrm>
            <a:off x="507969" y="5410148"/>
            <a:ext cx="5189051" cy="124063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23F24257-F2BE-48CE-A23F-D27024A11FC4}"/>
              </a:ext>
            </a:extLst>
          </p:cNvPr>
          <p:cNvGrpSpPr/>
          <p:nvPr/>
        </p:nvGrpSpPr>
        <p:grpSpPr>
          <a:xfrm>
            <a:off x="6312024" y="3368862"/>
            <a:ext cx="4812162" cy="2435884"/>
            <a:chOff x="6266960" y="1895902"/>
            <a:chExt cx="5112568" cy="2587948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A891E204-B7FD-47AE-86AA-C7173477A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936"/>
            <a:stretch/>
          </p:blipFill>
          <p:spPr>
            <a:xfrm>
              <a:off x="6266960" y="1895902"/>
              <a:ext cx="5112568" cy="2587948"/>
            </a:xfrm>
            <a:prstGeom prst="rect">
              <a:avLst/>
            </a:prstGeom>
            <a:ln w="28575">
              <a:solidFill>
                <a:schemeClr val="tx2"/>
              </a:solidFill>
            </a:ln>
          </p:spPr>
        </p:pic>
        <p:cxnSp>
          <p:nvCxnSpPr>
            <p:cNvPr id="14" name="Прямая со стрелкой 13">
              <a:extLst>
                <a:ext uri="{FF2B5EF4-FFF2-40B4-BE49-F238E27FC236}">
                  <a16:creationId xmlns="" xmlns:a16="http://schemas.microsoft.com/office/drawing/2014/main" id="{3083377B-B169-4759-8E4E-60DDE33DA9E8}"/>
                </a:ext>
              </a:extLst>
            </p:cNvPr>
            <p:cNvCxnSpPr>
              <a:cxnSpLocks/>
              <a:stCxn id="12" idx="3"/>
            </p:cNvCxnSpPr>
            <p:nvPr/>
          </p:nvCxnSpPr>
          <p:spPr bwMode="auto">
            <a:xfrm>
              <a:off x="10548720" y="2623424"/>
              <a:ext cx="398760" cy="313903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EEF515A2-6CEA-4767-9881-E00C5D77B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7280" y="2374913"/>
              <a:ext cx="1401440" cy="497022"/>
            </a:xfrm>
            <a:prstGeom prst="rect">
              <a:avLst/>
            </a:prstGeom>
            <a:ln w="28575">
              <a:solidFill>
                <a:schemeClr val="tx2"/>
              </a:solidFill>
            </a:ln>
          </p:spPr>
        </p:pic>
      </p:grp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9B6D840-FAAD-4887-9FFC-19C0399E35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458"/>
          <a:stretch/>
        </p:blipFill>
        <p:spPr>
          <a:xfrm>
            <a:off x="6312024" y="4960965"/>
            <a:ext cx="4812162" cy="168477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4AE7A5B9-1BD4-464D-AB21-148A9225353C}"/>
              </a:ext>
            </a:extLst>
          </p:cNvPr>
          <p:cNvSpPr/>
          <p:nvPr/>
        </p:nvSpPr>
        <p:spPr>
          <a:xfrm>
            <a:off x="199248" y="1270819"/>
            <a:ext cx="3805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обеспечивает: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82498EBE-EE96-4E88-AAC1-0A2CBC1F04CB}"/>
              </a:ext>
            </a:extLst>
          </p:cNvPr>
          <p:cNvSpPr/>
          <p:nvPr/>
        </p:nvSpPr>
        <p:spPr bwMode="auto">
          <a:xfrm>
            <a:off x="269522" y="1967227"/>
            <a:ext cx="11652956" cy="12406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1"/>
                </a:solidFill>
              </a:rPr>
              <a:t>Доступ в Личные кабинеты образовательных организаций;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1"/>
                </a:solidFill>
              </a:rPr>
              <a:t>Автоматизированную проверку сайта образовательной организации на наличие информации, подлежащей обязательному размещению на сайте;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1"/>
                </a:solidFill>
              </a:rPr>
              <a:t>Самостоятельную генерацию страниц специального раздела представителями образовательных организаций;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1"/>
                </a:solidFill>
              </a:rPr>
              <a:t>Самоконтроль образовательными организациями выполнения требований законодательства в части требований к специальному разделу сайта;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1"/>
                </a:solidFill>
              </a:rPr>
              <a:t>Ознакомление с действующим нормативно-правовом обеспечении в сфере мониторинга системы образования и его изменениях в Личных кабинетах образовательных организаций.</a:t>
            </a:r>
          </a:p>
        </p:txBody>
      </p:sp>
    </p:spTree>
    <p:extLst>
      <p:ext uri="{BB962C8B-B14F-4D97-AF65-F5344CB8AC3E}">
        <p14:creationId xmlns:p14="http://schemas.microsoft.com/office/powerpoint/2010/main" val="2987812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623392" y="87761"/>
            <a:ext cx="1149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по заполнению заявки на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предоставление/восстановление доступа к АИС «Мониторинг»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0EAF2A8-EFC6-431A-8B58-8A5E5E962897}"/>
              </a:ext>
            </a:extLst>
          </p:cNvPr>
          <p:cNvSpPr txBox="1"/>
          <p:nvPr/>
        </p:nvSpPr>
        <p:spPr bwMode="auto">
          <a:xfrm>
            <a:off x="623392" y="2204864"/>
            <a:ext cx="10153128" cy="3960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"/>
            </a:defPPr>
            <a:lvl1pPr lvl="0">
              <a:defRPr b="1" u="sng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u="none" dirty="0">
                <a:solidFill>
                  <a:schemeClr val="tx1"/>
                </a:solidFill>
              </a:rPr>
              <a:t>Для получения доступа в АИС «Мониторинг» необходимо направить официальный запрос на бланке образовательной организации (филиала) за подписью руководителя организации в виде сканированного письма в Рособрнадзор, в Управление надзора и контроля за организациями, осуществляющими образовательную деятельность. Адрес электронной почты Управления </a:t>
            </a:r>
            <a:r>
              <a:rPr lang="ru-RU" sz="1600" u="none" dirty="0">
                <a:solidFill>
                  <a:schemeClr val="tx1"/>
                </a:solidFill>
                <a:hlinkClick r:id="rId2"/>
              </a:rPr>
              <a:t>dep07@obrnadzor.gov.ru</a:t>
            </a:r>
            <a:r>
              <a:rPr lang="ru-RU" sz="1600" u="none" dirty="0">
                <a:solidFill>
                  <a:schemeClr val="tx1"/>
                </a:solidFill>
              </a:rPr>
              <a:t>.</a:t>
            </a:r>
          </a:p>
          <a:p>
            <a:r>
              <a:rPr lang="ru-RU" sz="1600" u="none" dirty="0">
                <a:solidFill>
                  <a:schemeClr val="tx1"/>
                </a:solidFill>
              </a:rPr>
              <a:t>При наличии филиалов доступ получает каждый филиал отдельно, письмо необходимо направлять от каждого филиала.</a:t>
            </a:r>
            <a:endParaRPr lang="ru-RU" sz="1600" b="0" u="none" dirty="0">
              <a:solidFill>
                <a:schemeClr val="tx1"/>
              </a:solidFill>
            </a:endParaRPr>
          </a:p>
          <a:p>
            <a:endParaRPr lang="ru-RU" sz="1600" u="none" dirty="0">
              <a:solidFill>
                <a:schemeClr val="tx1"/>
              </a:solidFill>
            </a:endParaRPr>
          </a:p>
          <a:p>
            <a:r>
              <a:rPr lang="ru-RU" sz="1600" u="none" dirty="0">
                <a:solidFill>
                  <a:schemeClr val="tx1"/>
                </a:solidFill>
              </a:rPr>
              <a:t>В письме должны быть указаны следующие сведения: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u="none" dirty="0">
                <a:solidFill>
                  <a:schemeClr val="tx1"/>
                </a:solidFill>
              </a:rPr>
              <a:t>Наименование образовательной организации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u="none" dirty="0">
                <a:solidFill>
                  <a:schemeClr val="tx1"/>
                </a:solidFill>
              </a:rPr>
              <a:t>Адрес сайта образовательной организации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u="none" dirty="0">
                <a:solidFill>
                  <a:schemeClr val="tx1"/>
                </a:solidFill>
              </a:rPr>
              <a:t>ФИО руководителя образовательной организации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u="none" dirty="0">
                <a:solidFill>
                  <a:schemeClr val="tx1"/>
                </a:solidFill>
              </a:rPr>
              <a:t>ФИО ответственного лица за вход в систему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u="none" dirty="0">
                <a:solidFill>
                  <a:schemeClr val="tx1"/>
                </a:solidFill>
              </a:rPr>
              <a:t>E-</a:t>
            </a:r>
            <a:r>
              <a:rPr lang="ru-RU" sz="1600" u="none" dirty="0" err="1">
                <a:solidFill>
                  <a:schemeClr val="tx1"/>
                </a:solidFill>
              </a:rPr>
              <a:t>mail</a:t>
            </a:r>
            <a:r>
              <a:rPr lang="ru-RU" sz="1600" u="none" dirty="0">
                <a:solidFill>
                  <a:schemeClr val="tx1"/>
                </a:solidFill>
              </a:rPr>
              <a:t> ответственного лица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u="none" dirty="0">
                <a:solidFill>
                  <a:schemeClr val="tx1"/>
                </a:solidFill>
              </a:rPr>
              <a:t>Контактный номер телефона ответственного лица</a:t>
            </a:r>
          </a:p>
        </p:txBody>
      </p:sp>
    </p:spTree>
    <p:extLst>
      <p:ext uri="{BB962C8B-B14F-4D97-AF65-F5344CB8AC3E}">
        <p14:creationId xmlns:p14="http://schemas.microsoft.com/office/powerpoint/2010/main" val="1757941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2279576" y="3501007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2284856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Theme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РОН 2022">
      <a:majorFont>
        <a:latin typeface="Myriad Pro"/>
        <a:ea typeface="Arial"/>
        <a:cs typeface="Arial"/>
      </a:majorFont>
      <a:minorFont>
        <a:latin typeface="Myriad Pro"/>
        <a:ea typeface="Arial"/>
        <a:cs typeface="Arial"/>
      </a:minorFont>
    </a:fontScheme>
    <a:fmtScheme name="Theme2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3">
  <a:themeElements>
    <a:clrScheme name="Theme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Аспект">
      <a:fillStyleLst>
        <a:solidFill>
          <a:schemeClr val="phClr"/>
        </a:solidFill>
        <a:gradFill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C9D7EB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5875">
          <a:solidFill>
            <a:srgbClr val="EE7B9F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5185</TotalTime>
  <Words>672</Words>
  <Application>Microsoft Office PowerPoint</Application>
  <DocSecurity>0</DocSecurity>
  <PresentationFormat>Произвольный</PresentationFormat>
  <Paragraphs>92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Calibri</vt:lpstr>
      <vt:lpstr>Wingdings</vt:lpstr>
      <vt:lpstr>Times New Roman</vt:lpstr>
      <vt:lpstr>MS PGothic</vt:lpstr>
      <vt:lpstr>Myriad Pro</vt:lpstr>
      <vt:lpstr>Theme2</vt:lpstr>
      <vt:lpstr>Theme3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Ляпкин Андрей Михайлович</dc:creator>
  <cp:lastModifiedBy>Правкина Ирина Анатольевна</cp:lastModifiedBy>
  <cp:revision>4</cp:revision>
  <cp:lastPrinted>2023-10-23T07:26:34Z</cp:lastPrinted>
  <dcterms:created xsi:type="dcterms:W3CDTF">2022-05-06T17:35:50Z</dcterms:created>
  <dcterms:modified xsi:type="dcterms:W3CDTF">2023-11-03T08:12:10Z</dcterms:modified>
  <dc:identifier/>
  <dc:language/>
  <cp:version/>
</cp:coreProperties>
</file>