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Lst>
  <p:notesMasterIdLst>
    <p:notesMasterId r:id="rId31"/>
  </p:notesMasterIdLst>
  <p:sldIdLst>
    <p:sldId id="264" r:id="rId2"/>
    <p:sldId id="316" r:id="rId3"/>
    <p:sldId id="288" r:id="rId4"/>
    <p:sldId id="310" r:id="rId5"/>
    <p:sldId id="271" r:id="rId6"/>
    <p:sldId id="301" r:id="rId7"/>
    <p:sldId id="285" r:id="rId8"/>
    <p:sldId id="311" r:id="rId9"/>
    <p:sldId id="304" r:id="rId10"/>
    <p:sldId id="273" r:id="rId11"/>
    <p:sldId id="305" r:id="rId12"/>
    <p:sldId id="312" r:id="rId13"/>
    <p:sldId id="313" r:id="rId14"/>
    <p:sldId id="315" r:id="rId15"/>
    <p:sldId id="302" r:id="rId16"/>
    <p:sldId id="272" r:id="rId17"/>
    <p:sldId id="303" r:id="rId18"/>
    <p:sldId id="274" r:id="rId19"/>
    <p:sldId id="306" r:id="rId20"/>
    <p:sldId id="308" r:id="rId21"/>
    <p:sldId id="309" r:id="rId22"/>
    <p:sldId id="298" r:id="rId23"/>
    <p:sldId id="275" r:id="rId24"/>
    <p:sldId id="265" r:id="rId25"/>
    <p:sldId id="278" r:id="rId26"/>
    <p:sldId id="284" r:id="rId27"/>
    <p:sldId id="314" r:id="rId28"/>
    <p:sldId id="277" r:id="rId29"/>
    <p:sldId id="283" r:id="rId3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guide id="3" orient="horz" pos="323" userDrawn="1">
          <p15:clr>
            <a:srgbClr val="A4A3A4"/>
          </p15:clr>
        </p15:guide>
        <p15:guide id="4" orient="horz" pos="3997" userDrawn="1">
          <p15:clr>
            <a:srgbClr val="A4A3A4"/>
          </p15:clr>
        </p15:guide>
        <p15:guide id="5" pos="415" userDrawn="1">
          <p15:clr>
            <a:srgbClr val="A4A3A4"/>
          </p15:clr>
        </p15:guide>
        <p15:guide id="6" pos="7265" userDrawn="1">
          <p15:clr>
            <a:srgbClr val="A4A3A4"/>
          </p15:clr>
        </p15:guide>
        <p15:guide id="8" pos="4044" userDrawn="1">
          <p15:clr>
            <a:srgbClr val="A4A3A4"/>
          </p15:clr>
        </p15:guide>
        <p15:guide id="9" orient="horz" pos="890" userDrawn="1">
          <p15:clr>
            <a:srgbClr val="A4A3A4"/>
          </p15:clr>
        </p15:guide>
        <p15:guide id="10" pos="733" userDrawn="1">
          <p15:clr>
            <a:srgbClr val="A4A3A4"/>
          </p15:clr>
        </p15:guide>
        <p15:guide id="11" pos="506" userDrawn="1">
          <p15:clr>
            <a:srgbClr val="A4A3A4"/>
          </p15:clr>
        </p15:guide>
        <p15:guide id="12" pos="526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3524"/>
    <a:srgbClr val="FFC2BC"/>
    <a:srgbClr val="951742"/>
    <a:srgbClr val="CAC8C8"/>
    <a:srgbClr val="4C4C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03" autoAdjust="0"/>
    <p:restoredTop sz="94660"/>
  </p:normalViewPr>
  <p:slideViewPr>
    <p:cSldViewPr snapToGrid="0" showGuides="1">
      <p:cViewPr>
        <p:scale>
          <a:sx n="125" d="100"/>
          <a:sy n="125" d="100"/>
        </p:scale>
        <p:origin x="-114" y="-24"/>
      </p:cViewPr>
      <p:guideLst>
        <p:guide orient="horz" pos="2160"/>
        <p:guide orient="horz" pos="323"/>
        <p:guide orient="horz" pos="3997"/>
        <p:guide orient="horz" pos="890"/>
        <p:guide pos="3840"/>
        <p:guide pos="415"/>
        <p:guide pos="7265"/>
        <p:guide pos="4044"/>
        <p:guide pos="733"/>
        <p:guide pos="506"/>
        <p:guide pos="526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Лист1!$B$1</c:f>
              <c:strCache>
                <c:ptCount val="1"/>
                <c:pt idx="0">
                  <c:v>Ряд 1</c:v>
                </c:pt>
              </c:strCache>
            </c:strRef>
          </c:tx>
          <c:spPr>
            <a:solidFill>
              <a:srgbClr val="EE3524"/>
            </a:solidFill>
            <a:ln>
              <a:noFill/>
            </a:ln>
            <a:effectLst>
              <a:outerShdw blurRad="50800" dist="38100" dir="2700000" algn="t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useo Sans Cyrl 700" panose="02000000000000000000" pitchFamily="50" charset="-52"/>
                    <a:ea typeface="+mn-ea"/>
                    <a:cs typeface="+mn-cs"/>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Лист1!$A$2:$A$10</c:f>
              <c:strCache>
                <c:ptCount val="4"/>
                <c:pt idx="0">
                  <c:v>Категория 1</c:v>
                </c:pt>
                <c:pt idx="1">
                  <c:v>Категория 2</c:v>
                </c:pt>
                <c:pt idx="2">
                  <c:v>Категория 3</c:v>
                </c:pt>
                <c:pt idx="3">
                  <c:v>Категория 4</c:v>
                </c:pt>
              </c:strCache>
            </c:strRef>
          </c:cat>
          <c:val>
            <c:numRef>
              <c:f>Лист1!$B$2:$B$10</c:f>
              <c:numCache>
                <c:formatCode>General</c:formatCode>
                <c:ptCount val="9"/>
                <c:pt idx="0">
                  <c:v>18.899999999999999</c:v>
                </c:pt>
                <c:pt idx="1">
                  <c:v>14.7</c:v>
                </c:pt>
                <c:pt idx="2">
                  <c:v>14.7</c:v>
                </c:pt>
                <c:pt idx="3">
                  <c:v>11.6</c:v>
                </c:pt>
                <c:pt idx="4">
                  <c:v>10.5</c:v>
                </c:pt>
                <c:pt idx="5">
                  <c:v>9.5</c:v>
                </c:pt>
                <c:pt idx="6">
                  <c:v>8.4</c:v>
                </c:pt>
                <c:pt idx="7">
                  <c:v>7.4</c:v>
                </c:pt>
                <c:pt idx="8">
                  <c:v>4.2</c:v>
                </c:pt>
              </c:numCache>
            </c:numRef>
          </c:val>
          <c:extLst xmlns:c16r2="http://schemas.microsoft.com/office/drawing/2015/06/chart">
            <c:ext xmlns:c16="http://schemas.microsoft.com/office/drawing/2014/chart" uri="{C3380CC4-5D6E-409C-BE32-E72D297353CC}">
              <c16:uniqueId val="{00000000-D7E2-444E-A7B3-7678B400AA48}"/>
            </c:ext>
          </c:extLst>
        </c:ser>
        <c:dLbls>
          <c:dLblPos val="outEnd"/>
          <c:showLegendKey val="0"/>
          <c:showVal val="1"/>
          <c:showCatName val="0"/>
          <c:showSerName val="0"/>
          <c:showPercent val="0"/>
          <c:showBubbleSize val="0"/>
        </c:dLbls>
        <c:gapWidth val="182"/>
        <c:axId val="108772864"/>
        <c:axId val="75945024"/>
      </c:barChart>
      <c:catAx>
        <c:axId val="108772864"/>
        <c:scaling>
          <c:orientation val="maxMin"/>
        </c:scaling>
        <c:delete val="1"/>
        <c:axPos val="l"/>
        <c:numFmt formatCode="General" sourceLinked="1"/>
        <c:majorTickMark val="none"/>
        <c:minorTickMark val="none"/>
        <c:tickLblPos val="nextTo"/>
        <c:crossAx val="75945024"/>
        <c:crosses val="autoZero"/>
        <c:auto val="1"/>
        <c:lblAlgn val="ctr"/>
        <c:lblOffset val="100"/>
        <c:noMultiLvlLbl val="0"/>
      </c:catAx>
      <c:valAx>
        <c:axId val="75945024"/>
        <c:scaling>
          <c:orientation val="minMax"/>
        </c:scaling>
        <c:delete val="1"/>
        <c:axPos val="t"/>
        <c:numFmt formatCode="General" sourceLinked="1"/>
        <c:majorTickMark val="none"/>
        <c:minorTickMark val="none"/>
        <c:tickLblPos val="nextTo"/>
        <c:crossAx val="10877286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84B572-1010-0C4A-A0BA-FFC8493A3E7F}" type="datetimeFigureOut">
              <a:rPr lang="ru-RU" smtClean="0"/>
              <a:t>09.06.2023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F07D33-195E-5E49-A3D3-EC2F2BD271B8}" type="slidenum">
              <a:rPr lang="ru-RU" smtClean="0"/>
              <a:t>‹#›</a:t>
            </a:fld>
            <a:endParaRPr lang="ru-RU"/>
          </a:p>
        </p:txBody>
      </p:sp>
    </p:spTree>
    <p:extLst>
      <p:ext uri="{BB962C8B-B14F-4D97-AF65-F5344CB8AC3E}">
        <p14:creationId xmlns:p14="http://schemas.microsoft.com/office/powerpoint/2010/main" val="2591481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endParaRPr lang="ru-RU" dirty="0"/>
          </a:p>
        </p:txBody>
      </p:sp>
      <p:sp>
        <p:nvSpPr>
          <p:cNvPr id="4" name="Номер слайда 3"/>
          <p:cNvSpPr>
            <a:spLocks noGrp="1"/>
          </p:cNvSpPr>
          <p:nvPr>
            <p:ph type="sldNum" sz="quarter" idx="5"/>
          </p:nvPr>
        </p:nvSpPr>
        <p:spPr/>
        <p:txBody>
          <a:bodyPr/>
          <a:lstStyle/>
          <a:p>
            <a:fld id="{0BF07D33-195E-5E49-A3D3-EC2F2BD271B8}" type="slidenum">
              <a:rPr lang="ru-RU" smtClean="0"/>
              <a:t>1</a:t>
            </a:fld>
            <a:endParaRPr lang="ru-RU"/>
          </a:p>
        </p:txBody>
      </p:sp>
    </p:spTree>
    <p:extLst>
      <p:ext uri="{BB962C8B-B14F-4D97-AF65-F5344CB8AC3E}">
        <p14:creationId xmlns:p14="http://schemas.microsoft.com/office/powerpoint/2010/main" val="1874476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endParaRPr lang="ru-RU" dirty="0"/>
          </a:p>
        </p:txBody>
      </p:sp>
      <p:sp>
        <p:nvSpPr>
          <p:cNvPr id="4" name="Номер слайда 3"/>
          <p:cNvSpPr>
            <a:spLocks noGrp="1"/>
          </p:cNvSpPr>
          <p:nvPr>
            <p:ph type="sldNum" sz="quarter" idx="5"/>
          </p:nvPr>
        </p:nvSpPr>
        <p:spPr/>
        <p:txBody>
          <a:bodyPr/>
          <a:lstStyle/>
          <a:p>
            <a:fld id="{0BF07D33-195E-5E49-A3D3-EC2F2BD271B8}" type="slidenum">
              <a:rPr lang="ru-RU" smtClean="0"/>
              <a:t>14</a:t>
            </a:fld>
            <a:endParaRPr lang="ru-RU"/>
          </a:p>
        </p:txBody>
      </p:sp>
    </p:spTree>
    <p:extLst>
      <p:ext uri="{BB962C8B-B14F-4D97-AF65-F5344CB8AC3E}">
        <p14:creationId xmlns:p14="http://schemas.microsoft.com/office/powerpoint/2010/main" val="2483864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F07D33-195E-5E49-A3D3-EC2F2BD271B8}" type="slidenum">
              <a:rPr lang="ru-RU" smtClean="0"/>
              <a:t>15</a:t>
            </a:fld>
            <a:endParaRPr lang="ru-RU"/>
          </a:p>
        </p:txBody>
      </p:sp>
    </p:spTree>
    <p:extLst>
      <p:ext uri="{BB962C8B-B14F-4D97-AF65-F5344CB8AC3E}">
        <p14:creationId xmlns:p14="http://schemas.microsoft.com/office/powerpoint/2010/main" val="3698606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endParaRPr lang="ru-RU" dirty="0"/>
          </a:p>
        </p:txBody>
      </p:sp>
      <p:sp>
        <p:nvSpPr>
          <p:cNvPr id="4" name="Номер слайда 3"/>
          <p:cNvSpPr>
            <a:spLocks noGrp="1"/>
          </p:cNvSpPr>
          <p:nvPr>
            <p:ph type="sldNum" sz="quarter" idx="5"/>
          </p:nvPr>
        </p:nvSpPr>
        <p:spPr/>
        <p:txBody>
          <a:bodyPr/>
          <a:lstStyle/>
          <a:p>
            <a:fld id="{0BF07D33-195E-5E49-A3D3-EC2F2BD271B8}" type="slidenum">
              <a:rPr lang="ru-RU" smtClean="0"/>
              <a:t>16</a:t>
            </a:fld>
            <a:endParaRPr lang="ru-RU"/>
          </a:p>
        </p:txBody>
      </p:sp>
    </p:spTree>
    <p:extLst>
      <p:ext uri="{BB962C8B-B14F-4D97-AF65-F5344CB8AC3E}">
        <p14:creationId xmlns:p14="http://schemas.microsoft.com/office/powerpoint/2010/main" val="935561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endParaRPr lang="ru-RU" dirty="0"/>
          </a:p>
        </p:txBody>
      </p:sp>
      <p:sp>
        <p:nvSpPr>
          <p:cNvPr id="4" name="Номер слайда 3"/>
          <p:cNvSpPr>
            <a:spLocks noGrp="1"/>
          </p:cNvSpPr>
          <p:nvPr>
            <p:ph type="sldNum" sz="quarter" idx="5"/>
          </p:nvPr>
        </p:nvSpPr>
        <p:spPr/>
        <p:txBody>
          <a:bodyPr/>
          <a:lstStyle/>
          <a:p>
            <a:fld id="{0BF07D33-195E-5E49-A3D3-EC2F2BD271B8}" type="slidenum">
              <a:rPr lang="ru-RU" smtClean="0"/>
              <a:t>18</a:t>
            </a:fld>
            <a:endParaRPr lang="ru-RU"/>
          </a:p>
        </p:txBody>
      </p:sp>
    </p:spTree>
    <p:extLst>
      <p:ext uri="{BB962C8B-B14F-4D97-AF65-F5344CB8AC3E}">
        <p14:creationId xmlns:p14="http://schemas.microsoft.com/office/powerpoint/2010/main" val="3060186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endParaRPr lang="ru-RU" dirty="0"/>
          </a:p>
        </p:txBody>
      </p:sp>
      <p:sp>
        <p:nvSpPr>
          <p:cNvPr id="4" name="Номер слайда 3"/>
          <p:cNvSpPr>
            <a:spLocks noGrp="1"/>
          </p:cNvSpPr>
          <p:nvPr>
            <p:ph type="sldNum" sz="quarter" idx="5"/>
          </p:nvPr>
        </p:nvSpPr>
        <p:spPr/>
        <p:txBody>
          <a:bodyPr/>
          <a:lstStyle/>
          <a:p>
            <a:fld id="{0BF07D33-195E-5E49-A3D3-EC2F2BD271B8}" type="slidenum">
              <a:rPr lang="ru-RU" smtClean="0"/>
              <a:t>20</a:t>
            </a:fld>
            <a:endParaRPr lang="ru-RU"/>
          </a:p>
        </p:txBody>
      </p:sp>
    </p:spTree>
    <p:extLst>
      <p:ext uri="{BB962C8B-B14F-4D97-AF65-F5344CB8AC3E}">
        <p14:creationId xmlns:p14="http://schemas.microsoft.com/office/powerpoint/2010/main" val="24655876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F07D33-195E-5E49-A3D3-EC2F2BD271B8}" type="slidenum">
              <a:rPr lang="ru-RU" smtClean="0"/>
              <a:t>24</a:t>
            </a:fld>
            <a:endParaRPr lang="ru-RU"/>
          </a:p>
        </p:txBody>
      </p:sp>
    </p:spTree>
    <p:extLst>
      <p:ext uri="{BB962C8B-B14F-4D97-AF65-F5344CB8AC3E}">
        <p14:creationId xmlns:p14="http://schemas.microsoft.com/office/powerpoint/2010/main" val="18952231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F07D33-195E-5E49-A3D3-EC2F2BD271B8}" type="slidenum">
              <a:rPr lang="ru-RU" smtClean="0"/>
              <a:t>25</a:t>
            </a:fld>
            <a:endParaRPr lang="ru-RU"/>
          </a:p>
        </p:txBody>
      </p:sp>
    </p:spTree>
    <p:extLst>
      <p:ext uri="{BB962C8B-B14F-4D97-AF65-F5344CB8AC3E}">
        <p14:creationId xmlns:p14="http://schemas.microsoft.com/office/powerpoint/2010/main" val="413626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F07D33-195E-5E49-A3D3-EC2F2BD271B8}" type="slidenum">
              <a:rPr lang="ru-RU" smtClean="0"/>
              <a:t>27</a:t>
            </a:fld>
            <a:endParaRPr lang="ru-RU"/>
          </a:p>
        </p:txBody>
      </p:sp>
    </p:spTree>
    <p:extLst>
      <p:ext uri="{BB962C8B-B14F-4D97-AF65-F5344CB8AC3E}">
        <p14:creationId xmlns:p14="http://schemas.microsoft.com/office/powerpoint/2010/main" val="2613366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endParaRPr lang="ru-RU" dirty="0"/>
          </a:p>
        </p:txBody>
      </p:sp>
      <p:sp>
        <p:nvSpPr>
          <p:cNvPr id="4" name="Номер слайда 3"/>
          <p:cNvSpPr>
            <a:spLocks noGrp="1"/>
          </p:cNvSpPr>
          <p:nvPr>
            <p:ph type="sldNum" sz="quarter" idx="5"/>
          </p:nvPr>
        </p:nvSpPr>
        <p:spPr/>
        <p:txBody>
          <a:bodyPr/>
          <a:lstStyle/>
          <a:p>
            <a:fld id="{0BF07D33-195E-5E49-A3D3-EC2F2BD271B8}" type="slidenum">
              <a:rPr lang="ru-RU" smtClean="0"/>
              <a:t>2</a:t>
            </a:fld>
            <a:endParaRPr lang="ru-RU"/>
          </a:p>
        </p:txBody>
      </p:sp>
    </p:spTree>
    <p:extLst>
      <p:ext uri="{BB962C8B-B14F-4D97-AF65-F5344CB8AC3E}">
        <p14:creationId xmlns:p14="http://schemas.microsoft.com/office/powerpoint/2010/main" val="2401167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endParaRPr lang="ru-RU" dirty="0"/>
          </a:p>
        </p:txBody>
      </p:sp>
      <p:sp>
        <p:nvSpPr>
          <p:cNvPr id="4" name="Номер слайда 3"/>
          <p:cNvSpPr>
            <a:spLocks noGrp="1"/>
          </p:cNvSpPr>
          <p:nvPr>
            <p:ph type="sldNum" sz="quarter" idx="5"/>
          </p:nvPr>
        </p:nvSpPr>
        <p:spPr/>
        <p:txBody>
          <a:bodyPr/>
          <a:lstStyle/>
          <a:p>
            <a:fld id="{0BF07D33-195E-5E49-A3D3-EC2F2BD271B8}" type="slidenum">
              <a:rPr lang="ru-RU" smtClean="0"/>
              <a:t>3</a:t>
            </a:fld>
            <a:endParaRPr lang="ru-RU"/>
          </a:p>
        </p:txBody>
      </p:sp>
    </p:spTree>
    <p:extLst>
      <p:ext uri="{BB962C8B-B14F-4D97-AF65-F5344CB8AC3E}">
        <p14:creationId xmlns:p14="http://schemas.microsoft.com/office/powerpoint/2010/main" val="3988128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endParaRPr lang="ru-RU" dirty="0"/>
          </a:p>
        </p:txBody>
      </p:sp>
      <p:sp>
        <p:nvSpPr>
          <p:cNvPr id="4" name="Номер слайда 3"/>
          <p:cNvSpPr>
            <a:spLocks noGrp="1"/>
          </p:cNvSpPr>
          <p:nvPr>
            <p:ph type="sldNum" sz="quarter" idx="5"/>
          </p:nvPr>
        </p:nvSpPr>
        <p:spPr/>
        <p:txBody>
          <a:bodyPr/>
          <a:lstStyle/>
          <a:p>
            <a:fld id="{0BF07D33-195E-5E49-A3D3-EC2F2BD271B8}" type="slidenum">
              <a:rPr lang="ru-RU" smtClean="0"/>
              <a:t>5</a:t>
            </a:fld>
            <a:endParaRPr lang="ru-RU"/>
          </a:p>
        </p:txBody>
      </p:sp>
    </p:spTree>
    <p:extLst>
      <p:ext uri="{BB962C8B-B14F-4D97-AF65-F5344CB8AC3E}">
        <p14:creationId xmlns:p14="http://schemas.microsoft.com/office/powerpoint/2010/main" val="1670566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endParaRPr lang="ru-RU" dirty="0"/>
          </a:p>
        </p:txBody>
      </p:sp>
      <p:sp>
        <p:nvSpPr>
          <p:cNvPr id="4" name="Номер слайда 3"/>
          <p:cNvSpPr>
            <a:spLocks noGrp="1"/>
          </p:cNvSpPr>
          <p:nvPr>
            <p:ph type="sldNum" sz="quarter" idx="5"/>
          </p:nvPr>
        </p:nvSpPr>
        <p:spPr/>
        <p:txBody>
          <a:bodyPr/>
          <a:lstStyle/>
          <a:p>
            <a:fld id="{0BF07D33-195E-5E49-A3D3-EC2F2BD271B8}" type="slidenum">
              <a:rPr lang="ru-RU" smtClean="0"/>
              <a:t>8</a:t>
            </a:fld>
            <a:endParaRPr lang="ru-RU"/>
          </a:p>
        </p:txBody>
      </p:sp>
    </p:spTree>
    <p:extLst>
      <p:ext uri="{BB962C8B-B14F-4D97-AF65-F5344CB8AC3E}">
        <p14:creationId xmlns:p14="http://schemas.microsoft.com/office/powerpoint/2010/main" val="1651145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F07D33-195E-5E49-A3D3-EC2F2BD271B8}" type="slidenum">
              <a:rPr lang="ru-RU" smtClean="0"/>
              <a:t>10</a:t>
            </a:fld>
            <a:endParaRPr lang="ru-RU"/>
          </a:p>
        </p:txBody>
      </p:sp>
    </p:spTree>
    <p:extLst>
      <p:ext uri="{BB962C8B-B14F-4D97-AF65-F5344CB8AC3E}">
        <p14:creationId xmlns:p14="http://schemas.microsoft.com/office/powerpoint/2010/main" val="1562287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F07D33-195E-5E49-A3D3-EC2F2BD271B8}" type="slidenum">
              <a:rPr lang="ru-RU" smtClean="0"/>
              <a:t>11</a:t>
            </a:fld>
            <a:endParaRPr lang="ru-RU"/>
          </a:p>
        </p:txBody>
      </p:sp>
    </p:spTree>
    <p:extLst>
      <p:ext uri="{BB962C8B-B14F-4D97-AF65-F5344CB8AC3E}">
        <p14:creationId xmlns:p14="http://schemas.microsoft.com/office/powerpoint/2010/main" val="1436793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F07D33-195E-5E49-A3D3-EC2F2BD271B8}" type="slidenum">
              <a:rPr lang="ru-RU" smtClean="0"/>
              <a:t>12</a:t>
            </a:fld>
            <a:endParaRPr lang="ru-RU"/>
          </a:p>
        </p:txBody>
      </p:sp>
    </p:spTree>
    <p:extLst>
      <p:ext uri="{BB962C8B-B14F-4D97-AF65-F5344CB8AC3E}">
        <p14:creationId xmlns:p14="http://schemas.microsoft.com/office/powerpoint/2010/main" val="3118478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F07D33-195E-5E49-A3D3-EC2F2BD271B8}" type="slidenum">
              <a:rPr lang="ru-RU" smtClean="0"/>
              <a:t>13</a:t>
            </a:fld>
            <a:endParaRPr lang="ru-RU"/>
          </a:p>
        </p:txBody>
      </p:sp>
    </p:spTree>
    <p:extLst>
      <p:ext uri="{BB962C8B-B14F-4D97-AF65-F5344CB8AC3E}">
        <p14:creationId xmlns:p14="http://schemas.microsoft.com/office/powerpoint/2010/main" val="3899035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C200BDC-0CA5-AD2E-FA26-F38240CB3713}"/>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xmlns="" id="{3A052738-8875-FBF3-4453-5B625BFEFE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xmlns="" id="{C5D8B3D7-9224-D7D3-A2AB-9132C03034C5}"/>
              </a:ext>
            </a:extLst>
          </p:cNvPr>
          <p:cNvSpPr>
            <a:spLocks noGrp="1"/>
          </p:cNvSpPr>
          <p:nvPr>
            <p:ph type="dt" sz="half" idx="10"/>
          </p:nvPr>
        </p:nvSpPr>
        <p:spPr/>
        <p:txBody>
          <a:bodyPr/>
          <a:lstStyle/>
          <a:p>
            <a:fld id="{B117F104-D84B-5243-B79C-EC167BB272E0}" type="datetime1">
              <a:rPr lang="ru-RU" smtClean="0"/>
              <a:t>09.06.2023</a:t>
            </a:fld>
            <a:endParaRPr lang="ru-RU"/>
          </a:p>
        </p:txBody>
      </p:sp>
      <p:sp>
        <p:nvSpPr>
          <p:cNvPr id="5" name="Нижний колонтитул 4">
            <a:extLst>
              <a:ext uri="{FF2B5EF4-FFF2-40B4-BE49-F238E27FC236}">
                <a16:creationId xmlns:a16="http://schemas.microsoft.com/office/drawing/2014/main" xmlns="" id="{816E0CC9-6EBD-BDE0-613B-48D5D7DD3A3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1E4C32A4-3EB5-8275-4275-46D825EBF43F}"/>
              </a:ext>
            </a:extLst>
          </p:cNvPr>
          <p:cNvSpPr>
            <a:spLocks noGrp="1"/>
          </p:cNvSpPr>
          <p:nvPr>
            <p:ph type="sldNum" sz="quarter" idx="12"/>
          </p:nvPr>
        </p:nvSpPr>
        <p:spPr/>
        <p:txBody>
          <a:bodyPr/>
          <a:lstStyle/>
          <a:p>
            <a:fld id="{6E2A07DF-9D6C-49A2-A2EB-407E1B93CB59}" type="slidenum">
              <a:rPr lang="ru-RU" smtClean="0"/>
              <a:t>‹#›</a:t>
            </a:fld>
            <a:endParaRPr lang="ru-RU"/>
          </a:p>
        </p:txBody>
      </p:sp>
    </p:spTree>
    <p:extLst>
      <p:ext uri="{BB962C8B-B14F-4D97-AF65-F5344CB8AC3E}">
        <p14:creationId xmlns:p14="http://schemas.microsoft.com/office/powerpoint/2010/main" val="3696603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D24A312-936A-0601-0BDD-EF05649998C0}"/>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xmlns="" id="{CE8720D7-1225-D190-B0B2-D870A2732DC8}"/>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A2F6D223-5223-C310-6D14-F9B040EC468C}"/>
              </a:ext>
            </a:extLst>
          </p:cNvPr>
          <p:cNvSpPr>
            <a:spLocks noGrp="1"/>
          </p:cNvSpPr>
          <p:nvPr>
            <p:ph type="dt" sz="half" idx="10"/>
          </p:nvPr>
        </p:nvSpPr>
        <p:spPr/>
        <p:txBody>
          <a:bodyPr/>
          <a:lstStyle/>
          <a:p>
            <a:fld id="{78421893-13F4-B146-A8B5-C8D5BFD8A74C}" type="datetime1">
              <a:rPr lang="ru-RU" smtClean="0"/>
              <a:t>09.06.2023</a:t>
            </a:fld>
            <a:endParaRPr lang="ru-RU"/>
          </a:p>
        </p:txBody>
      </p:sp>
      <p:sp>
        <p:nvSpPr>
          <p:cNvPr id="5" name="Нижний колонтитул 4">
            <a:extLst>
              <a:ext uri="{FF2B5EF4-FFF2-40B4-BE49-F238E27FC236}">
                <a16:creationId xmlns:a16="http://schemas.microsoft.com/office/drawing/2014/main" xmlns="" id="{429C6452-BA0D-17C5-9F0B-5C713C8D362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1653134A-5D94-EB05-3092-7BA195A289A7}"/>
              </a:ext>
            </a:extLst>
          </p:cNvPr>
          <p:cNvSpPr>
            <a:spLocks noGrp="1"/>
          </p:cNvSpPr>
          <p:nvPr>
            <p:ph type="sldNum" sz="quarter" idx="12"/>
          </p:nvPr>
        </p:nvSpPr>
        <p:spPr/>
        <p:txBody>
          <a:bodyPr/>
          <a:lstStyle/>
          <a:p>
            <a:fld id="{6E2A07DF-9D6C-49A2-A2EB-407E1B93CB59}" type="slidenum">
              <a:rPr lang="ru-RU" smtClean="0"/>
              <a:t>‹#›</a:t>
            </a:fld>
            <a:endParaRPr lang="ru-RU"/>
          </a:p>
        </p:txBody>
      </p:sp>
    </p:spTree>
    <p:extLst>
      <p:ext uri="{BB962C8B-B14F-4D97-AF65-F5344CB8AC3E}">
        <p14:creationId xmlns:p14="http://schemas.microsoft.com/office/powerpoint/2010/main" val="1030706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xmlns="" id="{23BB4064-BA3F-D845-1A4C-E87D9862FB00}"/>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xmlns="" id="{5B7FEF59-5B31-3DFC-BAF9-26E9AFA210C1}"/>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4D7BB605-E62D-563E-6B79-658E679B2722}"/>
              </a:ext>
            </a:extLst>
          </p:cNvPr>
          <p:cNvSpPr>
            <a:spLocks noGrp="1"/>
          </p:cNvSpPr>
          <p:nvPr>
            <p:ph type="dt" sz="half" idx="10"/>
          </p:nvPr>
        </p:nvSpPr>
        <p:spPr/>
        <p:txBody>
          <a:bodyPr/>
          <a:lstStyle/>
          <a:p>
            <a:fld id="{76988D9E-A912-BD4C-A05C-BFA27B9499FA}" type="datetime1">
              <a:rPr lang="ru-RU" smtClean="0"/>
              <a:t>09.06.2023</a:t>
            </a:fld>
            <a:endParaRPr lang="ru-RU"/>
          </a:p>
        </p:txBody>
      </p:sp>
      <p:sp>
        <p:nvSpPr>
          <p:cNvPr id="5" name="Нижний колонтитул 4">
            <a:extLst>
              <a:ext uri="{FF2B5EF4-FFF2-40B4-BE49-F238E27FC236}">
                <a16:creationId xmlns:a16="http://schemas.microsoft.com/office/drawing/2014/main" xmlns="" id="{F260B56D-454F-B8DF-82A0-1CD5D819FAB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E1FC2555-B3DD-38A7-0000-2C60A537077D}"/>
              </a:ext>
            </a:extLst>
          </p:cNvPr>
          <p:cNvSpPr>
            <a:spLocks noGrp="1"/>
          </p:cNvSpPr>
          <p:nvPr>
            <p:ph type="sldNum" sz="quarter" idx="12"/>
          </p:nvPr>
        </p:nvSpPr>
        <p:spPr/>
        <p:txBody>
          <a:bodyPr/>
          <a:lstStyle/>
          <a:p>
            <a:fld id="{6E2A07DF-9D6C-49A2-A2EB-407E1B93CB59}" type="slidenum">
              <a:rPr lang="ru-RU" smtClean="0"/>
              <a:t>‹#›</a:t>
            </a:fld>
            <a:endParaRPr lang="ru-RU"/>
          </a:p>
        </p:txBody>
      </p:sp>
    </p:spTree>
    <p:extLst>
      <p:ext uri="{BB962C8B-B14F-4D97-AF65-F5344CB8AC3E}">
        <p14:creationId xmlns:p14="http://schemas.microsoft.com/office/powerpoint/2010/main" val="3430636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BD512E8-15B7-69F5-64F6-62C664E22552}"/>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95A96057-C36A-21A8-B900-65C501724358}"/>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8FB738B0-EE95-EDFE-E000-BFCB5A3671AA}"/>
              </a:ext>
            </a:extLst>
          </p:cNvPr>
          <p:cNvSpPr>
            <a:spLocks noGrp="1"/>
          </p:cNvSpPr>
          <p:nvPr>
            <p:ph type="dt" sz="half" idx="10"/>
          </p:nvPr>
        </p:nvSpPr>
        <p:spPr/>
        <p:txBody>
          <a:bodyPr/>
          <a:lstStyle/>
          <a:p>
            <a:fld id="{B5184AE5-5EFA-4A49-9C18-8E90E4A850CB}" type="datetime1">
              <a:rPr lang="ru-RU" smtClean="0"/>
              <a:t>09.06.2023</a:t>
            </a:fld>
            <a:endParaRPr lang="ru-RU"/>
          </a:p>
        </p:txBody>
      </p:sp>
      <p:sp>
        <p:nvSpPr>
          <p:cNvPr id="5" name="Нижний колонтитул 4">
            <a:extLst>
              <a:ext uri="{FF2B5EF4-FFF2-40B4-BE49-F238E27FC236}">
                <a16:creationId xmlns:a16="http://schemas.microsoft.com/office/drawing/2014/main" xmlns="" id="{BC50097A-14DB-4BDE-8BF1-CC7C2287A9C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61BF8B13-404E-12B1-EE53-847BE925C8FB}"/>
              </a:ext>
            </a:extLst>
          </p:cNvPr>
          <p:cNvSpPr>
            <a:spLocks noGrp="1"/>
          </p:cNvSpPr>
          <p:nvPr>
            <p:ph type="sldNum" sz="quarter" idx="12"/>
          </p:nvPr>
        </p:nvSpPr>
        <p:spPr/>
        <p:txBody>
          <a:bodyPr/>
          <a:lstStyle/>
          <a:p>
            <a:fld id="{6E2A07DF-9D6C-49A2-A2EB-407E1B93CB59}" type="slidenum">
              <a:rPr lang="ru-RU" smtClean="0"/>
              <a:t>‹#›</a:t>
            </a:fld>
            <a:endParaRPr lang="ru-RU"/>
          </a:p>
        </p:txBody>
      </p:sp>
    </p:spTree>
    <p:extLst>
      <p:ext uri="{BB962C8B-B14F-4D97-AF65-F5344CB8AC3E}">
        <p14:creationId xmlns:p14="http://schemas.microsoft.com/office/powerpoint/2010/main" val="2210198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6F9974B-49B4-7944-099E-3E795AE224E3}"/>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xmlns="" id="{DEBA6186-C867-8FBB-F0C7-0DD9423B5B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xmlns="" id="{C62D9DC8-0A5A-3B5C-7916-530782418F0B}"/>
              </a:ext>
            </a:extLst>
          </p:cNvPr>
          <p:cNvSpPr>
            <a:spLocks noGrp="1"/>
          </p:cNvSpPr>
          <p:nvPr>
            <p:ph type="dt" sz="half" idx="10"/>
          </p:nvPr>
        </p:nvSpPr>
        <p:spPr/>
        <p:txBody>
          <a:bodyPr/>
          <a:lstStyle/>
          <a:p>
            <a:fld id="{FFC78501-E36E-5147-91D7-01AB70AE7352}" type="datetime1">
              <a:rPr lang="ru-RU" smtClean="0"/>
              <a:t>09.06.2023</a:t>
            </a:fld>
            <a:endParaRPr lang="ru-RU"/>
          </a:p>
        </p:txBody>
      </p:sp>
      <p:sp>
        <p:nvSpPr>
          <p:cNvPr id="5" name="Нижний колонтитул 4">
            <a:extLst>
              <a:ext uri="{FF2B5EF4-FFF2-40B4-BE49-F238E27FC236}">
                <a16:creationId xmlns:a16="http://schemas.microsoft.com/office/drawing/2014/main" xmlns="" id="{5EECCDBF-BCBB-659C-9761-250659C141A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8F9B52D2-019E-2182-09B8-D2780B378A12}"/>
              </a:ext>
            </a:extLst>
          </p:cNvPr>
          <p:cNvSpPr>
            <a:spLocks noGrp="1"/>
          </p:cNvSpPr>
          <p:nvPr>
            <p:ph type="sldNum" sz="quarter" idx="12"/>
          </p:nvPr>
        </p:nvSpPr>
        <p:spPr/>
        <p:txBody>
          <a:bodyPr/>
          <a:lstStyle/>
          <a:p>
            <a:fld id="{6E2A07DF-9D6C-49A2-A2EB-407E1B93CB59}" type="slidenum">
              <a:rPr lang="ru-RU" smtClean="0"/>
              <a:t>‹#›</a:t>
            </a:fld>
            <a:endParaRPr lang="ru-RU"/>
          </a:p>
        </p:txBody>
      </p:sp>
    </p:spTree>
    <p:extLst>
      <p:ext uri="{BB962C8B-B14F-4D97-AF65-F5344CB8AC3E}">
        <p14:creationId xmlns:p14="http://schemas.microsoft.com/office/powerpoint/2010/main" val="1144542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25615A4-84A0-EFB0-881E-EF0379501263}"/>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0A48E685-F12E-38F6-806A-B2E1DE549505}"/>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xmlns="" id="{71F8BD75-F6FE-A888-DEA1-D0EAAB35FE40}"/>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xmlns="" id="{A3C60CB2-BBBE-AF20-695F-894A362D9848}"/>
              </a:ext>
            </a:extLst>
          </p:cNvPr>
          <p:cNvSpPr>
            <a:spLocks noGrp="1"/>
          </p:cNvSpPr>
          <p:nvPr>
            <p:ph type="dt" sz="half" idx="10"/>
          </p:nvPr>
        </p:nvSpPr>
        <p:spPr/>
        <p:txBody>
          <a:bodyPr/>
          <a:lstStyle/>
          <a:p>
            <a:fld id="{35E3CC0C-A3D5-C345-A400-6E9ED4E781AE}" type="datetime1">
              <a:rPr lang="ru-RU" smtClean="0"/>
              <a:t>09.06.2023</a:t>
            </a:fld>
            <a:endParaRPr lang="ru-RU"/>
          </a:p>
        </p:txBody>
      </p:sp>
      <p:sp>
        <p:nvSpPr>
          <p:cNvPr id="6" name="Нижний колонтитул 5">
            <a:extLst>
              <a:ext uri="{FF2B5EF4-FFF2-40B4-BE49-F238E27FC236}">
                <a16:creationId xmlns:a16="http://schemas.microsoft.com/office/drawing/2014/main" xmlns="" id="{3EF84558-10F5-8351-4B58-447B73F90585}"/>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30E9F465-A7A9-1C75-5992-5E885073A0FF}"/>
              </a:ext>
            </a:extLst>
          </p:cNvPr>
          <p:cNvSpPr>
            <a:spLocks noGrp="1"/>
          </p:cNvSpPr>
          <p:nvPr>
            <p:ph type="sldNum" sz="quarter" idx="12"/>
          </p:nvPr>
        </p:nvSpPr>
        <p:spPr/>
        <p:txBody>
          <a:bodyPr/>
          <a:lstStyle/>
          <a:p>
            <a:fld id="{6E2A07DF-9D6C-49A2-A2EB-407E1B93CB59}" type="slidenum">
              <a:rPr lang="ru-RU" smtClean="0"/>
              <a:t>‹#›</a:t>
            </a:fld>
            <a:endParaRPr lang="ru-RU"/>
          </a:p>
        </p:txBody>
      </p:sp>
    </p:spTree>
    <p:extLst>
      <p:ext uri="{BB962C8B-B14F-4D97-AF65-F5344CB8AC3E}">
        <p14:creationId xmlns:p14="http://schemas.microsoft.com/office/powerpoint/2010/main" val="1375234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56FBD12-A369-D6BE-6666-0E26654C0A46}"/>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xmlns="" id="{2AD90785-5E23-4067-85D3-BEBF5F33B8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xmlns="" id="{876056E9-842D-EE02-E655-0FDD5D2A4F29}"/>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xmlns="" id="{4816E5FF-C8F4-C27C-8437-3541AA464B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xmlns="" id="{209B80D5-A852-F80E-570F-73F1941DBAE4}"/>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xmlns="" id="{DF036C7F-05B7-B36F-21D3-9F7CAA5F6887}"/>
              </a:ext>
            </a:extLst>
          </p:cNvPr>
          <p:cNvSpPr>
            <a:spLocks noGrp="1"/>
          </p:cNvSpPr>
          <p:nvPr>
            <p:ph type="dt" sz="half" idx="10"/>
          </p:nvPr>
        </p:nvSpPr>
        <p:spPr/>
        <p:txBody>
          <a:bodyPr/>
          <a:lstStyle/>
          <a:p>
            <a:fld id="{6BE0A253-505D-BE46-B8B1-2F4249C6A775}" type="datetime1">
              <a:rPr lang="ru-RU" smtClean="0"/>
              <a:t>09.06.2023</a:t>
            </a:fld>
            <a:endParaRPr lang="ru-RU"/>
          </a:p>
        </p:txBody>
      </p:sp>
      <p:sp>
        <p:nvSpPr>
          <p:cNvPr id="8" name="Нижний колонтитул 7">
            <a:extLst>
              <a:ext uri="{FF2B5EF4-FFF2-40B4-BE49-F238E27FC236}">
                <a16:creationId xmlns:a16="http://schemas.microsoft.com/office/drawing/2014/main" xmlns="" id="{7F72DEBE-01D7-0DB4-E7CA-B11C9FB2DD31}"/>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xmlns="" id="{FBFA3F67-4DBD-B07C-802A-AED4A15BB12F}"/>
              </a:ext>
            </a:extLst>
          </p:cNvPr>
          <p:cNvSpPr>
            <a:spLocks noGrp="1"/>
          </p:cNvSpPr>
          <p:nvPr>
            <p:ph type="sldNum" sz="quarter" idx="12"/>
          </p:nvPr>
        </p:nvSpPr>
        <p:spPr/>
        <p:txBody>
          <a:bodyPr/>
          <a:lstStyle/>
          <a:p>
            <a:fld id="{6E2A07DF-9D6C-49A2-A2EB-407E1B93CB59}" type="slidenum">
              <a:rPr lang="ru-RU" smtClean="0"/>
              <a:t>‹#›</a:t>
            </a:fld>
            <a:endParaRPr lang="ru-RU"/>
          </a:p>
        </p:txBody>
      </p:sp>
    </p:spTree>
    <p:extLst>
      <p:ext uri="{BB962C8B-B14F-4D97-AF65-F5344CB8AC3E}">
        <p14:creationId xmlns:p14="http://schemas.microsoft.com/office/powerpoint/2010/main" val="461722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8BF517E-016C-E26C-DEC4-511452961068}"/>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xmlns="" id="{D60A2BE5-1C78-AD4E-A667-AE949067F0D1}"/>
              </a:ext>
            </a:extLst>
          </p:cNvPr>
          <p:cNvSpPr>
            <a:spLocks noGrp="1"/>
          </p:cNvSpPr>
          <p:nvPr>
            <p:ph type="dt" sz="half" idx="10"/>
          </p:nvPr>
        </p:nvSpPr>
        <p:spPr/>
        <p:txBody>
          <a:bodyPr/>
          <a:lstStyle/>
          <a:p>
            <a:fld id="{9BFE5250-EC60-2241-9DD4-BBAAC7A99EAB}" type="datetime1">
              <a:rPr lang="ru-RU" smtClean="0"/>
              <a:t>09.06.2023</a:t>
            </a:fld>
            <a:endParaRPr lang="ru-RU"/>
          </a:p>
        </p:txBody>
      </p:sp>
      <p:sp>
        <p:nvSpPr>
          <p:cNvPr id="4" name="Нижний колонтитул 3">
            <a:extLst>
              <a:ext uri="{FF2B5EF4-FFF2-40B4-BE49-F238E27FC236}">
                <a16:creationId xmlns:a16="http://schemas.microsoft.com/office/drawing/2014/main" xmlns="" id="{0A51C269-4452-46A2-30C5-05EDE43ECFFE}"/>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xmlns="" id="{251457DD-D3CB-EE53-C7C1-E72CD6359B25}"/>
              </a:ext>
            </a:extLst>
          </p:cNvPr>
          <p:cNvSpPr>
            <a:spLocks noGrp="1"/>
          </p:cNvSpPr>
          <p:nvPr>
            <p:ph type="sldNum" sz="quarter" idx="12"/>
          </p:nvPr>
        </p:nvSpPr>
        <p:spPr/>
        <p:txBody>
          <a:bodyPr/>
          <a:lstStyle/>
          <a:p>
            <a:fld id="{6E2A07DF-9D6C-49A2-A2EB-407E1B93CB59}" type="slidenum">
              <a:rPr lang="ru-RU" smtClean="0"/>
              <a:t>‹#›</a:t>
            </a:fld>
            <a:endParaRPr lang="ru-RU"/>
          </a:p>
        </p:txBody>
      </p:sp>
    </p:spTree>
    <p:extLst>
      <p:ext uri="{BB962C8B-B14F-4D97-AF65-F5344CB8AC3E}">
        <p14:creationId xmlns:p14="http://schemas.microsoft.com/office/powerpoint/2010/main" val="4234306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 id="{0EF9C6E5-0643-8F60-08E1-351FFC153B4C}"/>
              </a:ext>
            </a:extLst>
          </p:cNvPr>
          <p:cNvSpPr>
            <a:spLocks noGrp="1"/>
          </p:cNvSpPr>
          <p:nvPr>
            <p:ph type="dt" sz="half" idx="10"/>
          </p:nvPr>
        </p:nvSpPr>
        <p:spPr/>
        <p:txBody>
          <a:bodyPr/>
          <a:lstStyle/>
          <a:p>
            <a:fld id="{0DFC1931-9E09-6548-B38A-BAF363F8ED3F}" type="datetime1">
              <a:rPr lang="ru-RU" smtClean="0"/>
              <a:t>09.06.2023</a:t>
            </a:fld>
            <a:endParaRPr lang="ru-RU"/>
          </a:p>
        </p:txBody>
      </p:sp>
      <p:sp>
        <p:nvSpPr>
          <p:cNvPr id="3" name="Нижний колонтитул 2">
            <a:extLst>
              <a:ext uri="{FF2B5EF4-FFF2-40B4-BE49-F238E27FC236}">
                <a16:creationId xmlns:a16="http://schemas.microsoft.com/office/drawing/2014/main" xmlns="" id="{7F2AD022-58D1-5915-FF6E-CF58DBC7F68E}"/>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xmlns="" id="{833E5CE9-C4DB-0BF0-91EF-4742B8457F0D}"/>
              </a:ext>
            </a:extLst>
          </p:cNvPr>
          <p:cNvSpPr>
            <a:spLocks noGrp="1"/>
          </p:cNvSpPr>
          <p:nvPr>
            <p:ph type="sldNum" sz="quarter" idx="12"/>
          </p:nvPr>
        </p:nvSpPr>
        <p:spPr/>
        <p:txBody>
          <a:bodyPr/>
          <a:lstStyle/>
          <a:p>
            <a:fld id="{6E2A07DF-9D6C-49A2-A2EB-407E1B93CB59}" type="slidenum">
              <a:rPr lang="ru-RU" smtClean="0"/>
              <a:t>‹#›</a:t>
            </a:fld>
            <a:endParaRPr lang="ru-RU"/>
          </a:p>
        </p:txBody>
      </p:sp>
    </p:spTree>
    <p:extLst>
      <p:ext uri="{BB962C8B-B14F-4D97-AF65-F5344CB8AC3E}">
        <p14:creationId xmlns:p14="http://schemas.microsoft.com/office/powerpoint/2010/main" val="2043793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B020270-85B7-6315-CB22-EFD542573504}"/>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xmlns="" id="{08940F9A-4AA1-E08B-2FA5-3E381FF485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xmlns="" id="{731CBA52-558A-0082-2812-C402C6DB40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6B9F2036-1789-A3A6-1769-78545976040E}"/>
              </a:ext>
            </a:extLst>
          </p:cNvPr>
          <p:cNvSpPr>
            <a:spLocks noGrp="1"/>
          </p:cNvSpPr>
          <p:nvPr>
            <p:ph type="dt" sz="half" idx="10"/>
          </p:nvPr>
        </p:nvSpPr>
        <p:spPr/>
        <p:txBody>
          <a:bodyPr/>
          <a:lstStyle/>
          <a:p>
            <a:fld id="{CB7475E8-3C06-9842-99C5-E4064720037F}" type="datetime1">
              <a:rPr lang="ru-RU" smtClean="0"/>
              <a:t>09.06.2023</a:t>
            </a:fld>
            <a:endParaRPr lang="ru-RU"/>
          </a:p>
        </p:txBody>
      </p:sp>
      <p:sp>
        <p:nvSpPr>
          <p:cNvPr id="6" name="Нижний колонтитул 5">
            <a:extLst>
              <a:ext uri="{FF2B5EF4-FFF2-40B4-BE49-F238E27FC236}">
                <a16:creationId xmlns:a16="http://schemas.microsoft.com/office/drawing/2014/main" xmlns="" id="{5013471A-68A5-D9ED-F63A-B6405D149F45}"/>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7BE377C9-7EEF-3AC7-306C-81856186D276}"/>
              </a:ext>
            </a:extLst>
          </p:cNvPr>
          <p:cNvSpPr>
            <a:spLocks noGrp="1"/>
          </p:cNvSpPr>
          <p:nvPr>
            <p:ph type="sldNum" sz="quarter" idx="12"/>
          </p:nvPr>
        </p:nvSpPr>
        <p:spPr/>
        <p:txBody>
          <a:bodyPr/>
          <a:lstStyle/>
          <a:p>
            <a:fld id="{6E2A07DF-9D6C-49A2-A2EB-407E1B93CB59}" type="slidenum">
              <a:rPr lang="ru-RU" smtClean="0"/>
              <a:t>‹#›</a:t>
            </a:fld>
            <a:endParaRPr lang="ru-RU"/>
          </a:p>
        </p:txBody>
      </p:sp>
    </p:spTree>
    <p:extLst>
      <p:ext uri="{BB962C8B-B14F-4D97-AF65-F5344CB8AC3E}">
        <p14:creationId xmlns:p14="http://schemas.microsoft.com/office/powerpoint/2010/main" val="1998061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E2BD9C2-1F34-4DE9-F0FD-679B218DE774}"/>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xmlns="" id="{03068FCF-B0E0-2903-3685-B5B9B9BDE7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xmlns="" id="{51EBCF58-0D92-4476-35C2-9C720C932B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2B459A4B-D411-A392-E08B-63FD143AC0CD}"/>
              </a:ext>
            </a:extLst>
          </p:cNvPr>
          <p:cNvSpPr>
            <a:spLocks noGrp="1"/>
          </p:cNvSpPr>
          <p:nvPr>
            <p:ph type="dt" sz="half" idx="10"/>
          </p:nvPr>
        </p:nvSpPr>
        <p:spPr/>
        <p:txBody>
          <a:bodyPr/>
          <a:lstStyle/>
          <a:p>
            <a:fld id="{75421D56-642C-5E42-A974-84E35CE1DA2B}" type="datetime1">
              <a:rPr lang="ru-RU" smtClean="0"/>
              <a:t>09.06.2023</a:t>
            </a:fld>
            <a:endParaRPr lang="ru-RU"/>
          </a:p>
        </p:txBody>
      </p:sp>
      <p:sp>
        <p:nvSpPr>
          <p:cNvPr id="6" name="Нижний колонтитул 5">
            <a:extLst>
              <a:ext uri="{FF2B5EF4-FFF2-40B4-BE49-F238E27FC236}">
                <a16:creationId xmlns:a16="http://schemas.microsoft.com/office/drawing/2014/main" xmlns="" id="{545A9373-97A4-C7C0-197C-8D62649FC451}"/>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4BD0AFF3-15BF-05BF-6CC7-6FABDF2915D9}"/>
              </a:ext>
            </a:extLst>
          </p:cNvPr>
          <p:cNvSpPr>
            <a:spLocks noGrp="1"/>
          </p:cNvSpPr>
          <p:nvPr>
            <p:ph type="sldNum" sz="quarter" idx="12"/>
          </p:nvPr>
        </p:nvSpPr>
        <p:spPr/>
        <p:txBody>
          <a:bodyPr/>
          <a:lstStyle/>
          <a:p>
            <a:fld id="{6E2A07DF-9D6C-49A2-A2EB-407E1B93CB59}" type="slidenum">
              <a:rPr lang="ru-RU" smtClean="0"/>
              <a:t>‹#›</a:t>
            </a:fld>
            <a:endParaRPr lang="ru-RU"/>
          </a:p>
        </p:txBody>
      </p:sp>
    </p:spTree>
    <p:extLst>
      <p:ext uri="{BB962C8B-B14F-4D97-AF65-F5344CB8AC3E}">
        <p14:creationId xmlns:p14="http://schemas.microsoft.com/office/powerpoint/2010/main" val="2398856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A3D1B37-3C01-25B3-1B14-3C78D96FCF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xmlns="" id="{7750DB05-2523-E9C5-126F-F7312192CA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41DD720B-5930-7AE1-03C2-D320011189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77D52-65EC-3E48-8B0D-0BB4360F3938}" type="datetime1">
              <a:rPr lang="ru-RU" smtClean="0"/>
              <a:t>09.06.2023</a:t>
            </a:fld>
            <a:endParaRPr lang="ru-RU"/>
          </a:p>
        </p:txBody>
      </p:sp>
      <p:sp>
        <p:nvSpPr>
          <p:cNvPr id="5" name="Нижний колонтитул 4">
            <a:extLst>
              <a:ext uri="{FF2B5EF4-FFF2-40B4-BE49-F238E27FC236}">
                <a16:creationId xmlns:a16="http://schemas.microsoft.com/office/drawing/2014/main" xmlns="" id="{CD721C01-03ED-FB6B-610B-A8E9F82235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xmlns="" id="{DE358483-BD82-C2C7-4FE8-72E60B4F7F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2A07DF-9D6C-49A2-A2EB-407E1B93CB59}" type="slidenum">
              <a:rPr lang="ru-RU" smtClean="0"/>
              <a:t>‹#›</a:t>
            </a:fld>
            <a:endParaRPr lang="ru-RU"/>
          </a:p>
        </p:txBody>
      </p:sp>
    </p:spTree>
    <p:extLst>
      <p:ext uri="{BB962C8B-B14F-4D97-AF65-F5344CB8AC3E}">
        <p14:creationId xmlns:p14="http://schemas.microsoft.com/office/powerpoint/2010/main" val="26101703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18.xml.rels><?xml version="1.0" encoding="UTF-8" standalone="yes"?>
<Relationships xmlns="http://schemas.openxmlformats.org/package/2006/relationships"><Relationship Id="rId3" Type="http://schemas.openxmlformats.org/officeDocument/2006/relationships/hyperlink" Target="https://kraioko.perm.ru/monitoring/" TargetMode="External"/><Relationship Id="rId7" Type="http://schemas.openxmlformats.org/officeDocument/2006/relationships/image" Target="../media/image21.png"/><Relationship Id="rId2" Type="http://schemas.openxmlformats.org/officeDocument/2006/relationships/hyperlink" Target="https://mcko.ru/pages/monitoring_and_diagnostics" TargetMode="Externa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https://rsoko.bashkortostan.ru/activity/"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jpeg"/><Relationship Id="rId7" Type="http://schemas.microsoft.com/office/2007/relationships/hdphoto" Target="../media/hdphoto1.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eg"/><Relationship Id="rId10" Type="http://schemas.openxmlformats.org/officeDocument/2006/relationships/image" Target="../media/image37.jpeg"/><Relationship Id="rId4" Type="http://schemas.openxmlformats.org/officeDocument/2006/relationships/image" Target="../media/image33.jpeg"/><Relationship Id="rId9"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скругленные углы 7">
            <a:extLst>
              <a:ext uri="{FF2B5EF4-FFF2-40B4-BE49-F238E27FC236}">
                <a16:creationId xmlns:a16="http://schemas.microsoft.com/office/drawing/2014/main" xmlns="" id="{61485418-5DBB-1204-2AAE-DFEFEA55D846}"/>
              </a:ext>
            </a:extLst>
          </p:cNvPr>
          <p:cNvSpPr/>
          <p:nvPr/>
        </p:nvSpPr>
        <p:spPr>
          <a:xfrm>
            <a:off x="658812" y="2130096"/>
            <a:ext cx="10874375" cy="2572077"/>
          </a:xfrm>
          <a:prstGeom prst="roundRect">
            <a:avLst>
              <a:gd name="adj" fmla="val 3918"/>
            </a:avLst>
          </a:prstGeom>
          <a:solidFill>
            <a:srgbClr val="EE3524"/>
          </a:solidFill>
          <a:ln>
            <a:noFill/>
          </a:ln>
          <a:effectLst>
            <a:outerShdw blurRad="50800" dist="381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Рисунок 6">
            <a:extLst>
              <a:ext uri="{FF2B5EF4-FFF2-40B4-BE49-F238E27FC236}">
                <a16:creationId xmlns:a16="http://schemas.microsoft.com/office/drawing/2014/main" xmlns="" id="{8C961F75-DBEF-941A-FF07-2D42D6AD4A4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6354392" y="1440873"/>
            <a:ext cx="5189535" cy="4916998"/>
          </a:xfrm>
          <a:prstGeom prst="rect">
            <a:avLst/>
          </a:prstGeom>
          <a:effectLst>
            <a:outerShdw blurRad="50800" dist="38100" dir="2700000" algn="tl" rotWithShape="0">
              <a:prstClr val="black">
                <a:alpha val="20000"/>
              </a:prstClr>
            </a:outerShdw>
          </a:effectLst>
        </p:spPr>
      </p:pic>
      <p:sp>
        <p:nvSpPr>
          <p:cNvPr id="4" name="TextBox 3">
            <a:extLst>
              <a:ext uri="{FF2B5EF4-FFF2-40B4-BE49-F238E27FC236}">
                <a16:creationId xmlns:a16="http://schemas.microsoft.com/office/drawing/2014/main" xmlns="" id="{A05FBDE3-10AD-B629-E66D-222E619ECD91}"/>
              </a:ext>
            </a:extLst>
          </p:cNvPr>
          <p:cNvSpPr txBox="1"/>
          <p:nvPr/>
        </p:nvSpPr>
        <p:spPr>
          <a:xfrm>
            <a:off x="887156" y="2354314"/>
            <a:ext cx="6607790" cy="1200329"/>
          </a:xfrm>
          <a:prstGeom prst="rect">
            <a:avLst/>
          </a:prstGeom>
          <a:noFill/>
        </p:spPr>
        <p:txBody>
          <a:bodyPr wrap="square">
            <a:spAutoFit/>
          </a:bodyPr>
          <a:lstStyle/>
          <a:p>
            <a:r>
              <a:rPr lang="ru-RU" sz="2400" dirty="0">
                <a:solidFill>
                  <a:schemeClr val="bg1"/>
                </a:solidFill>
                <a:latin typeface="Museo Sans Cyrl 700" panose="02000000000000000000" pitchFamily="50" charset="-52"/>
              </a:rPr>
              <a:t>ВОЗМОЖНОСТЬ ПОСТРОЕНИЯ ЦЕЛОСТНОЙ СИСТЕМЫ ОЦЕНКИ КАЧЕСТВА ОБЩЕГО ОБРАЗОВАНИЯ: </a:t>
            </a:r>
          </a:p>
        </p:txBody>
      </p:sp>
      <p:sp>
        <p:nvSpPr>
          <p:cNvPr id="5" name="TextBox 4">
            <a:extLst>
              <a:ext uri="{FF2B5EF4-FFF2-40B4-BE49-F238E27FC236}">
                <a16:creationId xmlns:a16="http://schemas.microsoft.com/office/drawing/2014/main" xmlns="" id="{EA79322D-BD8E-4F6E-5098-712FD137F70D}"/>
              </a:ext>
            </a:extLst>
          </p:cNvPr>
          <p:cNvSpPr txBox="1"/>
          <p:nvPr/>
        </p:nvSpPr>
        <p:spPr>
          <a:xfrm>
            <a:off x="892536" y="3531705"/>
            <a:ext cx="5520811" cy="923330"/>
          </a:xfrm>
          <a:prstGeom prst="rect">
            <a:avLst/>
          </a:prstGeom>
          <a:noFill/>
        </p:spPr>
        <p:txBody>
          <a:bodyPr wrap="square">
            <a:spAutoFit/>
          </a:bodyPr>
          <a:lstStyle/>
          <a:p>
            <a:r>
              <a:rPr lang="ru-RU" dirty="0">
                <a:solidFill>
                  <a:schemeClr val="bg1"/>
                </a:solidFill>
                <a:latin typeface="Museo Sans Cyrl 300" panose="02000000000000000000" pitchFamily="2" charset="-52"/>
              </a:rPr>
              <a:t>итоговая и промежуточная аттестация, проверочные работы, контроль и надзор, аккредитация</a:t>
            </a:r>
          </a:p>
        </p:txBody>
      </p:sp>
      <p:grpSp>
        <p:nvGrpSpPr>
          <p:cNvPr id="25" name="Группа 24">
            <a:extLst>
              <a:ext uri="{FF2B5EF4-FFF2-40B4-BE49-F238E27FC236}">
                <a16:creationId xmlns:a16="http://schemas.microsoft.com/office/drawing/2014/main" xmlns="" id="{1676C161-09DA-374C-26F4-7C3FC4BF7579}"/>
              </a:ext>
            </a:extLst>
          </p:cNvPr>
          <p:cNvGrpSpPr/>
          <p:nvPr/>
        </p:nvGrpSpPr>
        <p:grpSpPr>
          <a:xfrm>
            <a:off x="658813" y="4844571"/>
            <a:ext cx="1505765" cy="121607"/>
            <a:chOff x="658813" y="4844571"/>
            <a:chExt cx="1505765" cy="121607"/>
          </a:xfrm>
        </p:grpSpPr>
        <p:sp>
          <p:nvSpPr>
            <p:cNvPr id="2" name="Прямоугольник: скругленные углы 1">
              <a:extLst>
                <a:ext uri="{FF2B5EF4-FFF2-40B4-BE49-F238E27FC236}">
                  <a16:creationId xmlns:a16="http://schemas.microsoft.com/office/drawing/2014/main" xmlns="" id="{FB175F14-BA9E-DDC1-3877-0FE53067B9D6}"/>
                </a:ext>
              </a:extLst>
            </p:cNvPr>
            <p:cNvSpPr/>
            <p:nvPr/>
          </p:nvSpPr>
          <p:spPr>
            <a:xfrm>
              <a:off x="658813" y="4844571"/>
              <a:ext cx="121607"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скругленные углы 2">
              <a:extLst>
                <a:ext uri="{FF2B5EF4-FFF2-40B4-BE49-F238E27FC236}">
                  <a16:creationId xmlns:a16="http://schemas.microsoft.com/office/drawing/2014/main" xmlns="" id="{BE37101D-D0C9-78C3-2F0F-0932AB0A1D80}"/>
                </a:ext>
              </a:extLst>
            </p:cNvPr>
            <p:cNvSpPr/>
            <p:nvPr/>
          </p:nvSpPr>
          <p:spPr>
            <a:xfrm>
              <a:off x="935310" y="4844571"/>
              <a:ext cx="121607"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скругленные углы 5">
              <a:extLst>
                <a:ext uri="{FF2B5EF4-FFF2-40B4-BE49-F238E27FC236}">
                  <a16:creationId xmlns:a16="http://schemas.microsoft.com/office/drawing/2014/main" xmlns="" id="{94F31B31-3BB0-AAD4-C0B8-9A0EA1549CF8}"/>
                </a:ext>
              </a:extLst>
            </p:cNvPr>
            <p:cNvSpPr/>
            <p:nvPr/>
          </p:nvSpPr>
          <p:spPr>
            <a:xfrm>
              <a:off x="1213480" y="4844571"/>
              <a:ext cx="121607"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скругленные углы 8">
              <a:extLst>
                <a:ext uri="{FF2B5EF4-FFF2-40B4-BE49-F238E27FC236}">
                  <a16:creationId xmlns:a16="http://schemas.microsoft.com/office/drawing/2014/main" xmlns="" id="{6672E3A0-A186-8A89-95F8-8FE86938515B}"/>
                </a:ext>
              </a:extLst>
            </p:cNvPr>
            <p:cNvSpPr/>
            <p:nvPr/>
          </p:nvSpPr>
          <p:spPr>
            <a:xfrm>
              <a:off x="1489977" y="4844571"/>
              <a:ext cx="121607"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скругленные углы 9">
              <a:extLst>
                <a:ext uri="{FF2B5EF4-FFF2-40B4-BE49-F238E27FC236}">
                  <a16:creationId xmlns:a16="http://schemas.microsoft.com/office/drawing/2014/main" xmlns="" id="{5784C2B6-AB47-16D0-A922-9577B655ACC8}"/>
                </a:ext>
              </a:extLst>
            </p:cNvPr>
            <p:cNvSpPr/>
            <p:nvPr/>
          </p:nvSpPr>
          <p:spPr>
            <a:xfrm>
              <a:off x="1766474" y="4844571"/>
              <a:ext cx="121607"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скругленные углы 10">
              <a:extLst>
                <a:ext uri="{FF2B5EF4-FFF2-40B4-BE49-F238E27FC236}">
                  <a16:creationId xmlns:a16="http://schemas.microsoft.com/office/drawing/2014/main" xmlns="" id="{09BBCDAD-D2F8-4944-1E30-ECC101C745DD}"/>
                </a:ext>
              </a:extLst>
            </p:cNvPr>
            <p:cNvSpPr/>
            <p:nvPr/>
          </p:nvSpPr>
          <p:spPr>
            <a:xfrm>
              <a:off x="2042971" y="4844571"/>
              <a:ext cx="121607"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4" name="Группа 23">
            <a:extLst>
              <a:ext uri="{FF2B5EF4-FFF2-40B4-BE49-F238E27FC236}">
                <a16:creationId xmlns:a16="http://schemas.microsoft.com/office/drawing/2014/main" xmlns="" id="{1E58A282-7A1D-FDDB-C4EA-D55EB65E5D4F}"/>
              </a:ext>
            </a:extLst>
          </p:cNvPr>
          <p:cNvGrpSpPr/>
          <p:nvPr/>
        </p:nvGrpSpPr>
        <p:grpSpPr>
          <a:xfrm rot="5400000">
            <a:off x="11273331" y="1724682"/>
            <a:ext cx="398104" cy="121607"/>
            <a:chOff x="10958099" y="1319266"/>
            <a:chExt cx="398104" cy="121607"/>
          </a:xfrm>
        </p:grpSpPr>
        <p:sp>
          <p:nvSpPr>
            <p:cNvPr id="20" name="Прямоугольник: скругленные углы 19">
              <a:extLst>
                <a:ext uri="{FF2B5EF4-FFF2-40B4-BE49-F238E27FC236}">
                  <a16:creationId xmlns:a16="http://schemas.microsoft.com/office/drawing/2014/main" xmlns="" id="{77ADBB72-220C-BD07-69F6-BC427D07F921}"/>
                </a:ext>
              </a:extLst>
            </p:cNvPr>
            <p:cNvSpPr/>
            <p:nvPr/>
          </p:nvSpPr>
          <p:spPr>
            <a:xfrm>
              <a:off x="10958099" y="1319266"/>
              <a:ext cx="121607"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скругленные углы 20">
              <a:extLst>
                <a:ext uri="{FF2B5EF4-FFF2-40B4-BE49-F238E27FC236}">
                  <a16:creationId xmlns:a16="http://schemas.microsoft.com/office/drawing/2014/main" xmlns="" id="{4DB083BA-BFD4-CFE0-6044-A1561F86827E}"/>
                </a:ext>
              </a:extLst>
            </p:cNvPr>
            <p:cNvSpPr/>
            <p:nvPr/>
          </p:nvSpPr>
          <p:spPr>
            <a:xfrm>
              <a:off x="11234596" y="1319266"/>
              <a:ext cx="121607"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3" name="Номер слайда 12">
            <a:extLst>
              <a:ext uri="{FF2B5EF4-FFF2-40B4-BE49-F238E27FC236}">
                <a16:creationId xmlns:a16="http://schemas.microsoft.com/office/drawing/2014/main" xmlns="" id="{C834EC71-6E65-3840-8E18-57A88815F59A}"/>
              </a:ext>
            </a:extLst>
          </p:cNvPr>
          <p:cNvSpPr>
            <a:spLocks noGrp="1"/>
          </p:cNvSpPr>
          <p:nvPr>
            <p:ph type="sldNum" sz="quarter" idx="12"/>
          </p:nvPr>
        </p:nvSpPr>
        <p:spPr/>
        <p:txBody>
          <a:bodyPr/>
          <a:lstStyle/>
          <a:p>
            <a:fld id="{6E2A07DF-9D6C-49A2-A2EB-407E1B93CB59}" type="slidenum">
              <a:rPr lang="ru-RU" smtClean="0">
                <a:solidFill>
                  <a:schemeClr val="bg1"/>
                </a:solidFill>
              </a:rPr>
              <a:t>0</a:t>
            </a:fld>
            <a:endParaRPr lang="ru-RU" dirty="0">
              <a:solidFill>
                <a:schemeClr val="bg1"/>
              </a:solidFill>
            </a:endParaRPr>
          </a:p>
        </p:txBody>
      </p:sp>
    </p:spTree>
    <p:extLst>
      <p:ext uri="{BB962C8B-B14F-4D97-AF65-F5344CB8AC3E}">
        <p14:creationId xmlns:p14="http://schemas.microsoft.com/office/powerpoint/2010/main" val="247425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a:extLst>
              <a:ext uri="{FF2B5EF4-FFF2-40B4-BE49-F238E27FC236}">
                <a16:creationId xmlns:a16="http://schemas.microsoft.com/office/drawing/2014/main" xmlns="" id="{9DF9C1DE-8DF9-FAD9-B2D4-DA87E7DC2FE3}"/>
              </a:ext>
            </a:extLst>
          </p:cNvPr>
          <p:cNvGrpSpPr/>
          <p:nvPr/>
        </p:nvGrpSpPr>
        <p:grpSpPr>
          <a:xfrm>
            <a:off x="652770" y="513398"/>
            <a:ext cx="8171555" cy="472536"/>
            <a:chOff x="-1030592" y="999690"/>
            <a:chExt cx="8171555" cy="472536"/>
          </a:xfrm>
        </p:grpSpPr>
        <p:sp>
          <p:nvSpPr>
            <p:cNvPr id="5" name="Прямоугольник: скругленные углы 4">
              <a:extLst>
                <a:ext uri="{FF2B5EF4-FFF2-40B4-BE49-F238E27FC236}">
                  <a16:creationId xmlns:a16="http://schemas.microsoft.com/office/drawing/2014/main" xmlns="" id="{A89A530F-4421-E2E8-848F-32BC31270E7D}"/>
                </a:ext>
              </a:extLst>
            </p:cNvPr>
            <p:cNvSpPr/>
            <p:nvPr/>
          </p:nvSpPr>
          <p:spPr>
            <a:xfrm>
              <a:off x="-1030592" y="999690"/>
              <a:ext cx="8171555" cy="472536"/>
            </a:xfrm>
            <a:prstGeom prst="roundRect">
              <a:avLst>
                <a:gd name="adj" fmla="val 13475"/>
              </a:avLst>
            </a:prstGeom>
            <a:solidFill>
              <a:srgbClr val="CAC8C8"/>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p>
          </p:txBody>
        </p:sp>
        <p:sp>
          <p:nvSpPr>
            <p:cNvPr id="6" name="TextBox 5">
              <a:extLst>
                <a:ext uri="{FF2B5EF4-FFF2-40B4-BE49-F238E27FC236}">
                  <a16:creationId xmlns:a16="http://schemas.microsoft.com/office/drawing/2014/main" xmlns="" id="{F807D229-852D-A5B0-3B63-DB1B8B1E6B99}"/>
                </a:ext>
              </a:extLst>
            </p:cNvPr>
            <p:cNvSpPr txBox="1"/>
            <p:nvPr/>
          </p:nvSpPr>
          <p:spPr>
            <a:xfrm>
              <a:off x="-993091" y="1043387"/>
              <a:ext cx="7927225" cy="400110"/>
            </a:xfrm>
            <a:prstGeom prst="rect">
              <a:avLst/>
            </a:prstGeom>
            <a:noFill/>
          </p:spPr>
          <p:txBody>
            <a:bodyPr wrap="square" rtlCol="0">
              <a:spAutoFit/>
            </a:bodyPr>
            <a:lstStyle>
              <a:defPPr>
                <a:defRPr lang="ru-RU"/>
              </a:defPPr>
              <a:lvl1pPr algn="ctr">
                <a:defRPr>
                  <a:latin typeface="Museo Sans Cyrl 700" panose="02000000000000000000" pitchFamily="50" charset="-52"/>
                </a:defRPr>
              </a:lvl1pPr>
            </a:lstStyle>
            <a:p>
              <a:pPr algn="l"/>
              <a:r>
                <a:rPr lang="ru-RU" sz="2000" dirty="0"/>
                <a:t>Правовые основания процедур оценки качества образования</a:t>
              </a:r>
              <a:endParaRPr lang="en-US" sz="2000" dirty="0"/>
            </a:p>
          </p:txBody>
        </p:sp>
      </p:grpSp>
      <p:grpSp>
        <p:nvGrpSpPr>
          <p:cNvPr id="15" name="Группа 14">
            <a:extLst>
              <a:ext uri="{FF2B5EF4-FFF2-40B4-BE49-F238E27FC236}">
                <a16:creationId xmlns:a16="http://schemas.microsoft.com/office/drawing/2014/main" xmlns="" id="{86ECF56D-448F-EA51-84D8-9763E5AD1020}"/>
              </a:ext>
            </a:extLst>
          </p:cNvPr>
          <p:cNvGrpSpPr/>
          <p:nvPr/>
        </p:nvGrpSpPr>
        <p:grpSpPr>
          <a:xfrm>
            <a:off x="652770" y="1170716"/>
            <a:ext cx="6789739" cy="655129"/>
            <a:chOff x="8676531" y="859579"/>
            <a:chExt cx="2065328" cy="1869833"/>
          </a:xfrm>
        </p:grpSpPr>
        <p:sp>
          <p:nvSpPr>
            <p:cNvPr id="16" name="Прямоугольник: скругленные углы 17">
              <a:extLst>
                <a:ext uri="{FF2B5EF4-FFF2-40B4-BE49-F238E27FC236}">
                  <a16:creationId xmlns:a16="http://schemas.microsoft.com/office/drawing/2014/main" xmlns="" id="{367CB291-4789-F53E-8F7E-EF91DCAFCC82}"/>
                </a:ext>
              </a:extLst>
            </p:cNvPr>
            <p:cNvSpPr/>
            <p:nvPr/>
          </p:nvSpPr>
          <p:spPr>
            <a:xfrm>
              <a:off x="8676531" y="859579"/>
              <a:ext cx="2065328" cy="1075832"/>
            </a:xfrm>
            <a:prstGeom prst="roundRect">
              <a:avLst>
                <a:gd name="adj" fmla="val 13475"/>
              </a:avLst>
            </a:prstGeom>
            <a:solidFill>
              <a:srgbClr val="EE3524"/>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Museo Sans Cyrl 700" panose="02000000000000000000" pitchFamily="50" charset="-52"/>
              </a:endParaRPr>
            </a:p>
          </p:txBody>
        </p:sp>
        <p:sp>
          <p:nvSpPr>
            <p:cNvPr id="17" name="TextBox 16">
              <a:extLst>
                <a:ext uri="{FF2B5EF4-FFF2-40B4-BE49-F238E27FC236}">
                  <a16:creationId xmlns:a16="http://schemas.microsoft.com/office/drawing/2014/main" xmlns="" id="{F4DD94B6-F14A-61B4-AE92-C01080226C3C}"/>
                </a:ext>
              </a:extLst>
            </p:cNvPr>
            <p:cNvSpPr txBox="1"/>
            <p:nvPr/>
          </p:nvSpPr>
          <p:spPr>
            <a:xfrm>
              <a:off x="8721283" y="884690"/>
              <a:ext cx="1938362" cy="1844722"/>
            </a:xfrm>
            <a:prstGeom prst="rect">
              <a:avLst/>
            </a:prstGeom>
            <a:noFill/>
          </p:spPr>
          <p:txBody>
            <a:bodyPr wrap="square" rtlCol="0">
              <a:spAutoFit/>
            </a:bodyPr>
            <a:lstStyle/>
            <a:p>
              <a:r>
                <a:rPr lang="ru-RU" dirty="0">
                  <a:solidFill>
                    <a:schemeClr val="bg1"/>
                  </a:solidFill>
                  <a:latin typeface="Museo Sans Cyrl 700" panose="02000000000000000000" pitchFamily="50" charset="-52"/>
                  <a:cs typeface="Segoe UI Light" panose="020B0502040204020203" pitchFamily="34" charset="0"/>
                </a:rPr>
                <a:t>НОКО </a:t>
              </a:r>
              <a:r>
                <a:rPr lang="ru-RU" dirty="0">
                  <a:solidFill>
                    <a:schemeClr val="bg1"/>
                  </a:solidFill>
                  <a:latin typeface="Museo Sans Cyrl 300" panose="02000000000000000000" pitchFamily="2" charset="-52"/>
                </a:rPr>
                <a:t>(качество подготовки + качество условий)</a:t>
              </a:r>
            </a:p>
            <a:p>
              <a:r>
                <a:rPr lang="ru-RU" dirty="0">
                  <a:solidFill>
                    <a:schemeClr val="bg1"/>
                  </a:solidFill>
                  <a:latin typeface="Museo Sans Cyrl 700" panose="02000000000000000000" pitchFamily="50" charset="-52"/>
                  <a:cs typeface="Segoe UI Light" panose="020B0502040204020203" pitchFamily="34" charset="0"/>
                </a:rPr>
                <a:t> </a:t>
              </a:r>
              <a:endParaRPr lang="ru-RU" b="1" dirty="0">
                <a:solidFill>
                  <a:schemeClr val="bg1"/>
                </a:solidFill>
                <a:latin typeface="Museo Sans Cyrl 700" panose="02000000000000000000" pitchFamily="50" charset="-52"/>
              </a:endParaRPr>
            </a:p>
          </p:txBody>
        </p:sp>
      </p:grpSp>
      <p:grpSp>
        <p:nvGrpSpPr>
          <p:cNvPr id="33" name="Группа 32">
            <a:extLst>
              <a:ext uri="{FF2B5EF4-FFF2-40B4-BE49-F238E27FC236}">
                <a16:creationId xmlns:a16="http://schemas.microsoft.com/office/drawing/2014/main" xmlns="" id="{27BFF10D-3547-0F64-E022-2C9CDB8FFD97}"/>
              </a:ext>
            </a:extLst>
          </p:cNvPr>
          <p:cNvGrpSpPr/>
          <p:nvPr/>
        </p:nvGrpSpPr>
        <p:grpSpPr>
          <a:xfrm>
            <a:off x="601060" y="1807688"/>
            <a:ext cx="10989880" cy="1293651"/>
            <a:chOff x="669108" y="1690909"/>
            <a:chExt cx="10284771" cy="973612"/>
          </a:xfrm>
        </p:grpSpPr>
        <p:grpSp>
          <p:nvGrpSpPr>
            <p:cNvPr id="18" name="Группа 17">
              <a:extLst>
                <a:ext uri="{FF2B5EF4-FFF2-40B4-BE49-F238E27FC236}">
                  <a16:creationId xmlns:a16="http://schemas.microsoft.com/office/drawing/2014/main" xmlns="" id="{FF5795B3-A0DF-2542-58E7-E8227F185C9B}"/>
                </a:ext>
              </a:extLst>
            </p:cNvPr>
            <p:cNvGrpSpPr/>
            <p:nvPr/>
          </p:nvGrpSpPr>
          <p:grpSpPr>
            <a:xfrm>
              <a:off x="669108" y="1690909"/>
              <a:ext cx="10284771" cy="973612"/>
              <a:chOff x="678531" y="2032206"/>
              <a:chExt cx="6968742" cy="1177198"/>
            </a:xfrm>
          </p:grpSpPr>
          <p:sp>
            <p:nvSpPr>
              <p:cNvPr id="19" name="Прямоугольник: скругленные углы 18">
                <a:extLst>
                  <a:ext uri="{FF2B5EF4-FFF2-40B4-BE49-F238E27FC236}">
                    <a16:creationId xmlns:a16="http://schemas.microsoft.com/office/drawing/2014/main" xmlns="" id="{6FF65FB8-8D0C-8D3D-9571-9CF08872C637}"/>
                  </a:ext>
                </a:extLst>
              </p:cNvPr>
              <p:cNvSpPr/>
              <p:nvPr/>
            </p:nvSpPr>
            <p:spPr>
              <a:xfrm>
                <a:off x="678531" y="2032206"/>
                <a:ext cx="6968742" cy="1177198"/>
              </a:xfrm>
              <a:prstGeom prst="roundRect">
                <a:avLst>
                  <a:gd name="adj" fmla="val 13475"/>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0" name="TextBox 19">
                <a:extLst>
                  <a:ext uri="{FF2B5EF4-FFF2-40B4-BE49-F238E27FC236}">
                    <a16:creationId xmlns:a16="http://schemas.microsoft.com/office/drawing/2014/main" xmlns="" id="{11174856-0B25-771A-F20F-7F5148CF2900}"/>
                  </a:ext>
                </a:extLst>
              </p:cNvPr>
              <p:cNvSpPr txBox="1"/>
              <p:nvPr/>
            </p:nvSpPr>
            <p:spPr>
              <a:xfrm>
                <a:off x="949743" y="2073552"/>
                <a:ext cx="6594266" cy="707054"/>
              </a:xfrm>
              <a:prstGeom prst="rect">
                <a:avLst/>
              </a:prstGeom>
              <a:noFill/>
            </p:spPr>
            <p:txBody>
              <a:bodyPr wrap="square" rtlCol="0">
                <a:spAutoFit/>
              </a:bodyPr>
              <a:lstStyle/>
              <a:p>
                <a:r>
                  <a:rPr lang="ru-RU" sz="1600" dirty="0">
                    <a:latin typeface="Museo Sans Cyrl 700" panose="02000000000000000000" pitchFamily="50" charset="-52"/>
                  </a:rPr>
                  <a:t>Статьи 95 – 95.2 Федерального закона от 29.12.2012 г. N 273-ФЗ</a:t>
                </a:r>
                <a:br>
                  <a:rPr lang="ru-RU" sz="1600" dirty="0">
                    <a:latin typeface="Museo Sans Cyrl 700" panose="02000000000000000000" pitchFamily="50" charset="-52"/>
                  </a:rPr>
                </a:br>
                <a:r>
                  <a:rPr lang="ru-RU" sz="1600" dirty="0">
                    <a:latin typeface="Museo Sans Cyrl 300" panose="02000000000000000000" pitchFamily="2" charset="-52"/>
                  </a:rPr>
                  <a:t>«Об образовании в Российской Федерации</a:t>
                </a:r>
                <a:r>
                  <a:rPr lang="ru-RU" sz="1600" dirty="0" smtClean="0">
                    <a:latin typeface="Museo Sans Cyrl 300" panose="02000000000000000000" pitchFamily="2" charset="-52"/>
                  </a:rPr>
                  <a:t>»</a:t>
                </a:r>
                <a:endParaRPr lang="ru-RU" sz="1600" dirty="0">
                  <a:latin typeface="Museo Sans Cyrl 300" panose="02000000000000000000" pitchFamily="2" charset="-52"/>
                </a:endParaRPr>
              </a:p>
            </p:txBody>
          </p:sp>
        </p:grpSp>
        <p:sp>
          <p:nvSpPr>
            <p:cNvPr id="7" name="Прямоугольник: скругленные углы 6">
              <a:extLst>
                <a:ext uri="{FF2B5EF4-FFF2-40B4-BE49-F238E27FC236}">
                  <a16:creationId xmlns:a16="http://schemas.microsoft.com/office/drawing/2014/main" xmlns="" id="{3BBF2832-4F8D-F838-B07F-EEC9B3C45A8C}"/>
                </a:ext>
              </a:extLst>
            </p:cNvPr>
            <p:cNvSpPr/>
            <p:nvPr/>
          </p:nvSpPr>
          <p:spPr>
            <a:xfrm>
              <a:off x="816048" y="1832698"/>
              <a:ext cx="121607"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0" name="Группа 29">
            <a:extLst>
              <a:ext uri="{FF2B5EF4-FFF2-40B4-BE49-F238E27FC236}">
                <a16:creationId xmlns:a16="http://schemas.microsoft.com/office/drawing/2014/main" xmlns="" id="{12F1EB69-534E-EF32-832C-DBC706CB6313}"/>
              </a:ext>
            </a:extLst>
          </p:cNvPr>
          <p:cNvGrpSpPr/>
          <p:nvPr/>
        </p:nvGrpSpPr>
        <p:grpSpPr>
          <a:xfrm>
            <a:off x="604081" y="3503731"/>
            <a:ext cx="10983838" cy="1638741"/>
            <a:chOff x="678530" y="2582330"/>
            <a:chExt cx="10343256" cy="1638741"/>
          </a:xfrm>
        </p:grpSpPr>
        <p:sp>
          <p:nvSpPr>
            <p:cNvPr id="12" name="Прямоугольник: скругленные углы 11">
              <a:extLst>
                <a:ext uri="{FF2B5EF4-FFF2-40B4-BE49-F238E27FC236}">
                  <a16:creationId xmlns:a16="http://schemas.microsoft.com/office/drawing/2014/main" xmlns="" id="{B70CDD4D-2D79-B127-51A0-567C6F86434C}"/>
                </a:ext>
              </a:extLst>
            </p:cNvPr>
            <p:cNvSpPr/>
            <p:nvPr/>
          </p:nvSpPr>
          <p:spPr>
            <a:xfrm>
              <a:off x="678530" y="2582330"/>
              <a:ext cx="10343256" cy="1638741"/>
            </a:xfrm>
            <a:prstGeom prst="roundRect">
              <a:avLst>
                <a:gd name="adj" fmla="val 6832"/>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TextBox 2">
              <a:extLst>
                <a:ext uri="{FF2B5EF4-FFF2-40B4-BE49-F238E27FC236}">
                  <a16:creationId xmlns:a16="http://schemas.microsoft.com/office/drawing/2014/main" xmlns="" id="{AF03991B-6551-4EB9-7F83-C6AC4136C31C}"/>
                </a:ext>
              </a:extLst>
            </p:cNvPr>
            <p:cNvSpPr txBox="1"/>
            <p:nvPr/>
          </p:nvSpPr>
          <p:spPr>
            <a:xfrm>
              <a:off x="1068162" y="2595435"/>
              <a:ext cx="9684204" cy="1600438"/>
            </a:xfrm>
            <a:prstGeom prst="rect">
              <a:avLst/>
            </a:prstGeom>
            <a:noFill/>
          </p:spPr>
          <p:txBody>
            <a:bodyPr wrap="square">
              <a:spAutoFit/>
            </a:bodyPr>
            <a:lstStyle/>
            <a:p>
              <a:pPr algn="just"/>
              <a:r>
                <a:rPr lang="ru-RU" sz="1600" dirty="0">
                  <a:latin typeface="Museo Sans Cyrl 700" panose="02000000000000000000" pitchFamily="50" charset="-52"/>
                </a:rPr>
                <a:t>Приказ Министерства просвещения РФ от 13 марта 2019 г. № 114 </a:t>
              </a:r>
              <a:r>
                <a:rPr lang="ru-RU" sz="1600" dirty="0">
                  <a:latin typeface="Museo Sans Cyrl 300" panose="02000000000000000000" pitchFamily="2" charset="-52"/>
                </a:rPr>
                <a:t>«Об утверждении показателей, характеризующих общие критерии оценки качества условий осуществления образовательной деятельности организациями, осуществляющими образовательную деятельность по основным общеобразовательным программам, образовательным программам среднего профессионального образования, основным программам профессионального обучения, дополнительным общеобразовательным программам</a:t>
              </a:r>
              <a:r>
                <a:rPr lang="ru-RU" sz="1600" dirty="0">
                  <a:solidFill>
                    <a:srgbClr val="4D4D4D"/>
                  </a:solidFill>
                  <a:latin typeface="Museo Sans Cyrl 300" panose="02000000000000000000" pitchFamily="2" charset="-52"/>
                  <a:cs typeface="Times New Roman" panose="02020603050405020304" pitchFamily="18" charset="0"/>
                </a:rPr>
                <a:t>»</a:t>
              </a:r>
              <a:endParaRPr lang="ru-RU" i="0" dirty="0">
                <a:solidFill>
                  <a:srgbClr val="4D4D4D"/>
                </a:solidFill>
                <a:effectLst/>
                <a:latin typeface="Museo Sans Cyrl 300" panose="02000000000000000000" pitchFamily="2" charset="-52"/>
                <a:cs typeface="Times New Roman" panose="02020603050405020304" pitchFamily="18" charset="0"/>
              </a:endParaRPr>
            </a:p>
          </p:txBody>
        </p:sp>
        <p:sp>
          <p:nvSpPr>
            <p:cNvPr id="8" name="Прямоугольник: скругленные углы 7">
              <a:extLst>
                <a:ext uri="{FF2B5EF4-FFF2-40B4-BE49-F238E27FC236}">
                  <a16:creationId xmlns:a16="http://schemas.microsoft.com/office/drawing/2014/main" xmlns="" id="{7A63C7F0-FE70-AEFB-A61B-F83313D7D97F}"/>
                </a:ext>
              </a:extLst>
            </p:cNvPr>
            <p:cNvSpPr/>
            <p:nvPr/>
          </p:nvSpPr>
          <p:spPr>
            <a:xfrm>
              <a:off x="816048" y="2708470"/>
              <a:ext cx="121607"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4" name="Группа 23">
            <a:extLst>
              <a:ext uri="{FF2B5EF4-FFF2-40B4-BE49-F238E27FC236}">
                <a16:creationId xmlns:a16="http://schemas.microsoft.com/office/drawing/2014/main" xmlns="" id="{D4718D09-CC2F-4613-494E-4624AA439D88}"/>
              </a:ext>
            </a:extLst>
          </p:cNvPr>
          <p:cNvGrpSpPr/>
          <p:nvPr/>
        </p:nvGrpSpPr>
        <p:grpSpPr>
          <a:xfrm>
            <a:off x="652770" y="5465441"/>
            <a:ext cx="10973990" cy="372749"/>
            <a:chOff x="659971" y="5966089"/>
            <a:chExt cx="10305755" cy="372749"/>
          </a:xfrm>
        </p:grpSpPr>
        <p:grpSp>
          <p:nvGrpSpPr>
            <p:cNvPr id="10" name="Группа 9">
              <a:extLst>
                <a:ext uri="{FF2B5EF4-FFF2-40B4-BE49-F238E27FC236}">
                  <a16:creationId xmlns:a16="http://schemas.microsoft.com/office/drawing/2014/main" xmlns="" id="{937AF5C2-8730-F5CA-C4BE-BAF31AB93060}"/>
                </a:ext>
              </a:extLst>
            </p:cNvPr>
            <p:cNvGrpSpPr/>
            <p:nvPr/>
          </p:nvGrpSpPr>
          <p:grpSpPr>
            <a:xfrm>
              <a:off x="659971" y="5966089"/>
              <a:ext cx="10305755" cy="372749"/>
              <a:chOff x="684267" y="2032206"/>
              <a:chExt cx="6982960" cy="450692"/>
            </a:xfrm>
          </p:grpSpPr>
          <p:sp>
            <p:nvSpPr>
              <p:cNvPr id="13" name="Прямоугольник: скругленные углы 12">
                <a:extLst>
                  <a:ext uri="{FF2B5EF4-FFF2-40B4-BE49-F238E27FC236}">
                    <a16:creationId xmlns:a16="http://schemas.microsoft.com/office/drawing/2014/main" xmlns="" id="{D764438B-8052-94CD-C7AF-E9FCA229B319}"/>
                  </a:ext>
                </a:extLst>
              </p:cNvPr>
              <p:cNvSpPr/>
              <p:nvPr/>
            </p:nvSpPr>
            <p:spPr>
              <a:xfrm>
                <a:off x="684267" y="2032206"/>
                <a:ext cx="6982960" cy="450692"/>
              </a:xfrm>
              <a:prstGeom prst="roundRect">
                <a:avLst>
                  <a:gd name="adj" fmla="val 13475"/>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2" name="TextBox 21">
                <a:extLst>
                  <a:ext uri="{FF2B5EF4-FFF2-40B4-BE49-F238E27FC236}">
                    <a16:creationId xmlns:a16="http://schemas.microsoft.com/office/drawing/2014/main" xmlns="" id="{F6C9BEC1-69D8-72AE-FE43-6902D1E19AEC}"/>
                  </a:ext>
                </a:extLst>
              </p:cNvPr>
              <p:cNvSpPr txBox="1"/>
              <p:nvPr/>
            </p:nvSpPr>
            <p:spPr>
              <a:xfrm>
                <a:off x="961217" y="2042839"/>
                <a:ext cx="6594266" cy="409347"/>
              </a:xfrm>
              <a:prstGeom prst="rect">
                <a:avLst/>
              </a:prstGeom>
              <a:noFill/>
            </p:spPr>
            <p:txBody>
              <a:bodyPr wrap="square" rtlCol="0">
                <a:spAutoFit/>
              </a:bodyPr>
              <a:lstStyle/>
              <a:p>
                <a:r>
                  <a:rPr lang="ru-RU" sz="1600" dirty="0">
                    <a:latin typeface="Museo Sans Cyrl 300" panose="02000000000000000000" pitchFamily="2" charset="-52"/>
                  </a:rPr>
                  <a:t>Другие законодательные акты</a:t>
                </a:r>
              </a:p>
            </p:txBody>
          </p:sp>
        </p:grpSp>
        <p:sp>
          <p:nvSpPr>
            <p:cNvPr id="23" name="Прямоугольник: скругленные углы 22">
              <a:extLst>
                <a:ext uri="{FF2B5EF4-FFF2-40B4-BE49-F238E27FC236}">
                  <a16:creationId xmlns:a16="http://schemas.microsoft.com/office/drawing/2014/main" xmlns="" id="{E7BFC594-3B4A-DCE6-8B51-8F251E67A667}"/>
                </a:ext>
              </a:extLst>
            </p:cNvPr>
            <p:cNvSpPr/>
            <p:nvPr/>
          </p:nvSpPr>
          <p:spPr>
            <a:xfrm>
              <a:off x="816048" y="6091659"/>
              <a:ext cx="121607"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sp>
        <p:nvSpPr>
          <p:cNvPr id="11" name="Номер слайда 10">
            <a:extLst>
              <a:ext uri="{FF2B5EF4-FFF2-40B4-BE49-F238E27FC236}">
                <a16:creationId xmlns:a16="http://schemas.microsoft.com/office/drawing/2014/main" xmlns="" id="{4BB8AAB8-5E74-7F4B-B78C-D557A97C5BD9}"/>
              </a:ext>
            </a:extLst>
          </p:cNvPr>
          <p:cNvSpPr>
            <a:spLocks noGrp="1"/>
          </p:cNvSpPr>
          <p:nvPr>
            <p:ph type="sldNum" sz="quarter" idx="12"/>
          </p:nvPr>
        </p:nvSpPr>
        <p:spPr/>
        <p:txBody>
          <a:bodyPr/>
          <a:lstStyle/>
          <a:p>
            <a:fld id="{6E2A07DF-9D6C-49A2-A2EB-407E1B93CB59}" type="slidenum">
              <a:rPr lang="ru-RU" smtClean="0"/>
              <a:t>9</a:t>
            </a:fld>
            <a:endParaRPr lang="ru-RU"/>
          </a:p>
        </p:txBody>
      </p:sp>
    </p:spTree>
    <p:extLst>
      <p:ext uri="{BB962C8B-B14F-4D97-AF65-F5344CB8AC3E}">
        <p14:creationId xmlns:p14="http://schemas.microsoft.com/office/powerpoint/2010/main" val="16451933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a:extLst>
              <a:ext uri="{FF2B5EF4-FFF2-40B4-BE49-F238E27FC236}">
                <a16:creationId xmlns:a16="http://schemas.microsoft.com/office/drawing/2014/main" xmlns="" id="{9DF9C1DE-8DF9-FAD9-B2D4-DA87E7DC2FE3}"/>
              </a:ext>
            </a:extLst>
          </p:cNvPr>
          <p:cNvGrpSpPr/>
          <p:nvPr/>
        </p:nvGrpSpPr>
        <p:grpSpPr>
          <a:xfrm>
            <a:off x="652770" y="345758"/>
            <a:ext cx="8171555" cy="472536"/>
            <a:chOff x="-1030592" y="999690"/>
            <a:chExt cx="8171555" cy="472536"/>
          </a:xfrm>
        </p:grpSpPr>
        <p:sp>
          <p:nvSpPr>
            <p:cNvPr id="5" name="Прямоугольник: скругленные углы 4">
              <a:extLst>
                <a:ext uri="{FF2B5EF4-FFF2-40B4-BE49-F238E27FC236}">
                  <a16:creationId xmlns:a16="http://schemas.microsoft.com/office/drawing/2014/main" xmlns="" id="{A89A530F-4421-E2E8-848F-32BC31270E7D}"/>
                </a:ext>
              </a:extLst>
            </p:cNvPr>
            <p:cNvSpPr/>
            <p:nvPr/>
          </p:nvSpPr>
          <p:spPr>
            <a:xfrm>
              <a:off x="-1030592" y="999690"/>
              <a:ext cx="8171555" cy="472536"/>
            </a:xfrm>
            <a:prstGeom prst="roundRect">
              <a:avLst>
                <a:gd name="adj" fmla="val 13475"/>
              </a:avLst>
            </a:prstGeom>
            <a:solidFill>
              <a:srgbClr val="CAC8C8"/>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p>
          </p:txBody>
        </p:sp>
        <p:sp>
          <p:nvSpPr>
            <p:cNvPr id="6" name="TextBox 5">
              <a:extLst>
                <a:ext uri="{FF2B5EF4-FFF2-40B4-BE49-F238E27FC236}">
                  <a16:creationId xmlns:a16="http://schemas.microsoft.com/office/drawing/2014/main" xmlns="" id="{F807D229-852D-A5B0-3B63-DB1B8B1E6B99}"/>
                </a:ext>
              </a:extLst>
            </p:cNvPr>
            <p:cNvSpPr txBox="1"/>
            <p:nvPr/>
          </p:nvSpPr>
          <p:spPr>
            <a:xfrm>
              <a:off x="-993091" y="1043387"/>
              <a:ext cx="7927225" cy="400110"/>
            </a:xfrm>
            <a:prstGeom prst="rect">
              <a:avLst/>
            </a:prstGeom>
            <a:noFill/>
          </p:spPr>
          <p:txBody>
            <a:bodyPr wrap="square" rtlCol="0">
              <a:spAutoFit/>
            </a:bodyPr>
            <a:lstStyle>
              <a:defPPr>
                <a:defRPr lang="ru-RU"/>
              </a:defPPr>
              <a:lvl1pPr algn="ctr">
                <a:defRPr>
                  <a:latin typeface="Museo Sans Cyrl 700" panose="02000000000000000000" pitchFamily="50" charset="-52"/>
                </a:defRPr>
              </a:lvl1pPr>
            </a:lstStyle>
            <a:p>
              <a:pPr algn="l"/>
              <a:r>
                <a:rPr lang="ru-RU" sz="2000" dirty="0"/>
                <a:t>Правовые основания процедур оценки качества образования</a:t>
              </a:r>
              <a:endParaRPr lang="en-US" sz="2000" dirty="0"/>
            </a:p>
          </p:txBody>
        </p:sp>
      </p:grpSp>
      <p:grpSp>
        <p:nvGrpSpPr>
          <p:cNvPr id="15" name="Группа 14">
            <a:extLst>
              <a:ext uri="{FF2B5EF4-FFF2-40B4-BE49-F238E27FC236}">
                <a16:creationId xmlns:a16="http://schemas.microsoft.com/office/drawing/2014/main" xmlns="" id="{86ECF56D-448F-EA51-84D8-9763E5AD1020}"/>
              </a:ext>
            </a:extLst>
          </p:cNvPr>
          <p:cNvGrpSpPr/>
          <p:nvPr/>
        </p:nvGrpSpPr>
        <p:grpSpPr>
          <a:xfrm>
            <a:off x="652770" y="1003076"/>
            <a:ext cx="6789739" cy="655129"/>
            <a:chOff x="8676531" y="859579"/>
            <a:chExt cx="2065328" cy="1869833"/>
          </a:xfrm>
        </p:grpSpPr>
        <p:sp>
          <p:nvSpPr>
            <p:cNvPr id="16" name="Прямоугольник: скругленные углы 17">
              <a:extLst>
                <a:ext uri="{FF2B5EF4-FFF2-40B4-BE49-F238E27FC236}">
                  <a16:creationId xmlns:a16="http://schemas.microsoft.com/office/drawing/2014/main" xmlns="" id="{367CB291-4789-F53E-8F7E-EF91DCAFCC82}"/>
                </a:ext>
              </a:extLst>
            </p:cNvPr>
            <p:cNvSpPr/>
            <p:nvPr/>
          </p:nvSpPr>
          <p:spPr>
            <a:xfrm>
              <a:off x="8676531" y="859579"/>
              <a:ext cx="2065328" cy="1075832"/>
            </a:xfrm>
            <a:prstGeom prst="roundRect">
              <a:avLst>
                <a:gd name="adj" fmla="val 13475"/>
              </a:avLst>
            </a:prstGeom>
            <a:solidFill>
              <a:srgbClr val="EE3524"/>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Museo Sans Cyrl 700" panose="02000000000000000000" pitchFamily="50" charset="-52"/>
              </a:endParaRPr>
            </a:p>
          </p:txBody>
        </p:sp>
        <p:sp>
          <p:nvSpPr>
            <p:cNvPr id="17" name="TextBox 16">
              <a:extLst>
                <a:ext uri="{FF2B5EF4-FFF2-40B4-BE49-F238E27FC236}">
                  <a16:creationId xmlns:a16="http://schemas.microsoft.com/office/drawing/2014/main" xmlns="" id="{F4DD94B6-F14A-61B4-AE92-C01080226C3C}"/>
                </a:ext>
              </a:extLst>
            </p:cNvPr>
            <p:cNvSpPr txBox="1"/>
            <p:nvPr/>
          </p:nvSpPr>
          <p:spPr>
            <a:xfrm>
              <a:off x="8721283" y="884690"/>
              <a:ext cx="1938362" cy="1844722"/>
            </a:xfrm>
            <a:prstGeom prst="rect">
              <a:avLst/>
            </a:prstGeom>
            <a:noFill/>
          </p:spPr>
          <p:txBody>
            <a:bodyPr wrap="square" rtlCol="0">
              <a:spAutoFit/>
            </a:bodyPr>
            <a:lstStyle/>
            <a:p>
              <a:r>
                <a:rPr lang="ru-RU" dirty="0">
                  <a:solidFill>
                    <a:schemeClr val="bg1"/>
                  </a:solidFill>
                  <a:latin typeface="Museo Sans Cyrl 700" panose="02000000000000000000" pitchFamily="50" charset="-52"/>
                  <a:cs typeface="Segoe UI Light" panose="020B0502040204020203" pitchFamily="34" charset="0"/>
                </a:rPr>
                <a:t>НОКО </a:t>
              </a:r>
              <a:r>
                <a:rPr lang="ru-RU" dirty="0">
                  <a:solidFill>
                    <a:schemeClr val="bg1"/>
                  </a:solidFill>
                  <a:latin typeface="Museo Sans Cyrl 300" panose="02000000000000000000" pitchFamily="2" charset="-52"/>
                </a:rPr>
                <a:t>(качество подготовки + качество условий)</a:t>
              </a:r>
            </a:p>
            <a:p>
              <a:r>
                <a:rPr lang="ru-RU" dirty="0">
                  <a:solidFill>
                    <a:schemeClr val="bg1"/>
                  </a:solidFill>
                  <a:latin typeface="Museo Sans Cyrl 700" panose="02000000000000000000" pitchFamily="50" charset="-52"/>
                  <a:cs typeface="Segoe UI Light" panose="020B0502040204020203" pitchFamily="34" charset="0"/>
                </a:rPr>
                <a:t> </a:t>
              </a:r>
              <a:endParaRPr lang="ru-RU" b="1" dirty="0">
                <a:solidFill>
                  <a:schemeClr val="bg1"/>
                </a:solidFill>
                <a:latin typeface="Museo Sans Cyrl 700" panose="02000000000000000000" pitchFamily="50" charset="-52"/>
              </a:endParaRPr>
            </a:p>
          </p:txBody>
        </p:sp>
      </p:grpSp>
      <p:sp>
        <p:nvSpPr>
          <p:cNvPr id="11" name="Номер слайда 10">
            <a:extLst>
              <a:ext uri="{FF2B5EF4-FFF2-40B4-BE49-F238E27FC236}">
                <a16:creationId xmlns:a16="http://schemas.microsoft.com/office/drawing/2014/main" xmlns="" id="{4BB8AAB8-5E74-7F4B-B78C-D557A97C5BD9}"/>
              </a:ext>
            </a:extLst>
          </p:cNvPr>
          <p:cNvSpPr>
            <a:spLocks noGrp="1"/>
          </p:cNvSpPr>
          <p:nvPr>
            <p:ph type="sldNum" sz="quarter" idx="12"/>
          </p:nvPr>
        </p:nvSpPr>
        <p:spPr/>
        <p:txBody>
          <a:bodyPr/>
          <a:lstStyle/>
          <a:p>
            <a:fld id="{6E2A07DF-9D6C-49A2-A2EB-407E1B93CB59}" type="slidenum">
              <a:rPr lang="ru-RU" smtClean="0"/>
              <a:t>10</a:t>
            </a:fld>
            <a:endParaRPr lang="ru-RU"/>
          </a:p>
        </p:txBody>
      </p:sp>
      <p:grpSp>
        <p:nvGrpSpPr>
          <p:cNvPr id="9" name="Группа 8">
            <a:extLst>
              <a:ext uri="{FF2B5EF4-FFF2-40B4-BE49-F238E27FC236}">
                <a16:creationId xmlns:a16="http://schemas.microsoft.com/office/drawing/2014/main" xmlns="" id="{1F9145C7-6D05-F1CE-78C9-4C4F410D8181}"/>
              </a:ext>
            </a:extLst>
          </p:cNvPr>
          <p:cNvGrpSpPr/>
          <p:nvPr/>
        </p:nvGrpSpPr>
        <p:grpSpPr>
          <a:xfrm>
            <a:off x="163805" y="2077192"/>
            <a:ext cx="8200733" cy="4959939"/>
            <a:chOff x="-758224" y="1991467"/>
            <a:chExt cx="8200733" cy="4959939"/>
          </a:xfrm>
        </p:grpSpPr>
        <p:pic>
          <p:nvPicPr>
            <p:cNvPr id="2" name="Рисунок 1" descr="Изображение выглядит как текст, монитор, телевидение, снимок экрана&#10;&#10;Автоматически созданное описание">
              <a:extLst>
                <a:ext uri="{FF2B5EF4-FFF2-40B4-BE49-F238E27FC236}">
                  <a16:creationId xmlns:a16="http://schemas.microsoft.com/office/drawing/2014/main" xmlns="" id="{3D2E193F-EB10-30D0-D602-9903DBCEC90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8224" y="1991467"/>
              <a:ext cx="8200733" cy="4959939"/>
            </a:xfrm>
            <a:prstGeom prst="rect">
              <a:avLst/>
            </a:prstGeom>
          </p:spPr>
        </p:pic>
        <p:pic>
          <p:nvPicPr>
            <p:cNvPr id="7" name="Рисунок 6">
              <a:extLst>
                <a:ext uri="{FF2B5EF4-FFF2-40B4-BE49-F238E27FC236}">
                  <a16:creationId xmlns:a16="http://schemas.microsoft.com/office/drawing/2014/main" xmlns="" id="{A6CFD7C6-1A35-05E7-423F-B789245095CD}"/>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534068" y="2235024"/>
              <a:ext cx="5541151" cy="2969084"/>
            </a:xfrm>
            <a:prstGeom prst="rect">
              <a:avLst/>
            </a:prstGeom>
            <a:noFill/>
            <a:ln>
              <a:noFill/>
            </a:ln>
          </p:spPr>
        </p:pic>
        <p:pic>
          <p:nvPicPr>
            <p:cNvPr id="3" name="Рисунок 2" descr="Изображение выглядит как текст&#10;&#10;Автоматически созданное описание">
              <a:extLst>
                <a:ext uri="{FF2B5EF4-FFF2-40B4-BE49-F238E27FC236}">
                  <a16:creationId xmlns:a16="http://schemas.microsoft.com/office/drawing/2014/main" xmlns="" id="{2AD7278E-0B46-4886-97B0-C0479F88893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a:off x="534068" y="3184923"/>
              <a:ext cx="5541151" cy="2549127"/>
            </a:xfrm>
            <a:prstGeom prst="rect">
              <a:avLst/>
            </a:prstGeom>
            <a:noFill/>
            <a:ln>
              <a:noFill/>
            </a:ln>
          </p:spPr>
        </p:pic>
      </p:grpSp>
      <p:pic>
        <p:nvPicPr>
          <p:cNvPr id="8" name="Рисунок 7" descr="Изображение выглядит как текст&#10;&#10;Автоматически созданное описание">
            <a:extLst>
              <a:ext uri="{FF2B5EF4-FFF2-40B4-BE49-F238E27FC236}">
                <a16:creationId xmlns:a16="http://schemas.microsoft.com/office/drawing/2014/main" xmlns="" id="{E9DF9CA2-4870-CE9C-6AAC-80CCA125AB2E}"/>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8933665" y="1233614"/>
            <a:ext cx="2434258" cy="4098426"/>
          </a:xfrm>
          <a:prstGeom prst="rect">
            <a:avLst/>
          </a:prstGeom>
          <a:noFill/>
          <a:ln>
            <a:noFill/>
          </a:ln>
        </p:spPr>
      </p:pic>
      <p:pic>
        <p:nvPicPr>
          <p:cNvPr id="10" name="Picture 3">
            <a:extLst>
              <a:ext uri="{FF2B5EF4-FFF2-40B4-BE49-F238E27FC236}">
                <a16:creationId xmlns:a16="http://schemas.microsoft.com/office/drawing/2014/main" xmlns="" id="{A13762AB-D2CC-760C-3FB6-29F0411442D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734063" y="818294"/>
            <a:ext cx="2743200" cy="5601464"/>
          </a:xfrm>
          <a:prstGeom prst="rect">
            <a:avLst/>
          </a:prstGeom>
        </p:spPr>
      </p:pic>
    </p:spTree>
    <p:extLst>
      <p:ext uri="{BB962C8B-B14F-4D97-AF65-F5344CB8AC3E}">
        <p14:creationId xmlns:p14="http://schemas.microsoft.com/office/powerpoint/2010/main" val="276067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a:extLst>
              <a:ext uri="{FF2B5EF4-FFF2-40B4-BE49-F238E27FC236}">
                <a16:creationId xmlns:a16="http://schemas.microsoft.com/office/drawing/2014/main" xmlns="" id="{9DF9C1DE-8DF9-FAD9-B2D4-DA87E7DC2FE3}"/>
              </a:ext>
            </a:extLst>
          </p:cNvPr>
          <p:cNvGrpSpPr/>
          <p:nvPr/>
        </p:nvGrpSpPr>
        <p:grpSpPr>
          <a:xfrm>
            <a:off x="652770" y="345758"/>
            <a:ext cx="8171555" cy="472536"/>
            <a:chOff x="-1030592" y="999690"/>
            <a:chExt cx="8171555" cy="472536"/>
          </a:xfrm>
        </p:grpSpPr>
        <p:sp>
          <p:nvSpPr>
            <p:cNvPr id="5" name="Прямоугольник: скругленные углы 4">
              <a:extLst>
                <a:ext uri="{FF2B5EF4-FFF2-40B4-BE49-F238E27FC236}">
                  <a16:creationId xmlns:a16="http://schemas.microsoft.com/office/drawing/2014/main" xmlns="" id="{A89A530F-4421-E2E8-848F-32BC31270E7D}"/>
                </a:ext>
              </a:extLst>
            </p:cNvPr>
            <p:cNvSpPr/>
            <p:nvPr/>
          </p:nvSpPr>
          <p:spPr>
            <a:xfrm>
              <a:off x="-1030592" y="999690"/>
              <a:ext cx="8171555" cy="472536"/>
            </a:xfrm>
            <a:prstGeom prst="roundRect">
              <a:avLst>
                <a:gd name="adj" fmla="val 13475"/>
              </a:avLst>
            </a:prstGeom>
            <a:solidFill>
              <a:srgbClr val="CAC8C8"/>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p>
          </p:txBody>
        </p:sp>
        <p:sp>
          <p:nvSpPr>
            <p:cNvPr id="6" name="TextBox 5">
              <a:extLst>
                <a:ext uri="{FF2B5EF4-FFF2-40B4-BE49-F238E27FC236}">
                  <a16:creationId xmlns:a16="http://schemas.microsoft.com/office/drawing/2014/main" xmlns="" id="{F807D229-852D-A5B0-3B63-DB1B8B1E6B99}"/>
                </a:ext>
              </a:extLst>
            </p:cNvPr>
            <p:cNvSpPr txBox="1"/>
            <p:nvPr/>
          </p:nvSpPr>
          <p:spPr>
            <a:xfrm>
              <a:off x="-993091" y="1043387"/>
              <a:ext cx="7927225" cy="400110"/>
            </a:xfrm>
            <a:prstGeom prst="rect">
              <a:avLst/>
            </a:prstGeom>
            <a:noFill/>
          </p:spPr>
          <p:txBody>
            <a:bodyPr wrap="square" rtlCol="0">
              <a:spAutoFit/>
            </a:bodyPr>
            <a:lstStyle>
              <a:defPPr>
                <a:defRPr lang="ru-RU"/>
              </a:defPPr>
              <a:lvl1pPr algn="ctr">
                <a:defRPr>
                  <a:latin typeface="Museo Sans Cyrl 700" panose="02000000000000000000" pitchFamily="50" charset="-52"/>
                </a:defRPr>
              </a:lvl1pPr>
            </a:lstStyle>
            <a:p>
              <a:pPr algn="l"/>
              <a:r>
                <a:rPr lang="ru-RU" sz="2000" dirty="0"/>
                <a:t>Правовые основания процедур оценки качества образования</a:t>
              </a:r>
              <a:endParaRPr lang="en-US" sz="2000" dirty="0"/>
            </a:p>
          </p:txBody>
        </p:sp>
      </p:grpSp>
      <p:grpSp>
        <p:nvGrpSpPr>
          <p:cNvPr id="15" name="Группа 14">
            <a:extLst>
              <a:ext uri="{FF2B5EF4-FFF2-40B4-BE49-F238E27FC236}">
                <a16:creationId xmlns:a16="http://schemas.microsoft.com/office/drawing/2014/main" xmlns="" id="{86ECF56D-448F-EA51-84D8-9763E5AD1020}"/>
              </a:ext>
            </a:extLst>
          </p:cNvPr>
          <p:cNvGrpSpPr/>
          <p:nvPr/>
        </p:nvGrpSpPr>
        <p:grpSpPr>
          <a:xfrm>
            <a:off x="652770" y="1003076"/>
            <a:ext cx="6789739" cy="655129"/>
            <a:chOff x="8676531" y="859579"/>
            <a:chExt cx="2065328" cy="1869833"/>
          </a:xfrm>
        </p:grpSpPr>
        <p:sp>
          <p:nvSpPr>
            <p:cNvPr id="16" name="Прямоугольник: скругленные углы 17">
              <a:extLst>
                <a:ext uri="{FF2B5EF4-FFF2-40B4-BE49-F238E27FC236}">
                  <a16:creationId xmlns:a16="http://schemas.microsoft.com/office/drawing/2014/main" xmlns="" id="{367CB291-4789-F53E-8F7E-EF91DCAFCC82}"/>
                </a:ext>
              </a:extLst>
            </p:cNvPr>
            <p:cNvSpPr/>
            <p:nvPr/>
          </p:nvSpPr>
          <p:spPr>
            <a:xfrm>
              <a:off x="8676531" y="859579"/>
              <a:ext cx="2065328" cy="1075832"/>
            </a:xfrm>
            <a:prstGeom prst="roundRect">
              <a:avLst>
                <a:gd name="adj" fmla="val 13475"/>
              </a:avLst>
            </a:prstGeom>
            <a:solidFill>
              <a:srgbClr val="EE3524"/>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Museo Sans Cyrl 700" panose="02000000000000000000" pitchFamily="50" charset="-52"/>
              </a:endParaRPr>
            </a:p>
          </p:txBody>
        </p:sp>
        <p:sp>
          <p:nvSpPr>
            <p:cNvPr id="17" name="TextBox 16">
              <a:extLst>
                <a:ext uri="{FF2B5EF4-FFF2-40B4-BE49-F238E27FC236}">
                  <a16:creationId xmlns:a16="http://schemas.microsoft.com/office/drawing/2014/main" xmlns="" id="{F4DD94B6-F14A-61B4-AE92-C01080226C3C}"/>
                </a:ext>
              </a:extLst>
            </p:cNvPr>
            <p:cNvSpPr txBox="1"/>
            <p:nvPr/>
          </p:nvSpPr>
          <p:spPr>
            <a:xfrm>
              <a:off x="8721283" y="884690"/>
              <a:ext cx="1938362" cy="1844722"/>
            </a:xfrm>
            <a:prstGeom prst="rect">
              <a:avLst/>
            </a:prstGeom>
            <a:noFill/>
          </p:spPr>
          <p:txBody>
            <a:bodyPr wrap="square" rtlCol="0">
              <a:spAutoFit/>
            </a:bodyPr>
            <a:lstStyle/>
            <a:p>
              <a:r>
                <a:rPr lang="ru-RU" dirty="0">
                  <a:solidFill>
                    <a:schemeClr val="bg1"/>
                  </a:solidFill>
                  <a:latin typeface="Museo Sans Cyrl 700" panose="02000000000000000000" pitchFamily="50" charset="-52"/>
                  <a:cs typeface="Segoe UI Light" panose="020B0502040204020203" pitchFamily="34" charset="0"/>
                </a:rPr>
                <a:t>НОКО </a:t>
              </a:r>
              <a:r>
                <a:rPr lang="ru-RU" dirty="0">
                  <a:solidFill>
                    <a:schemeClr val="bg1"/>
                  </a:solidFill>
                  <a:latin typeface="Museo Sans Cyrl 300" panose="02000000000000000000" pitchFamily="2" charset="-52"/>
                </a:rPr>
                <a:t>(качество подготовки + качество условий)</a:t>
              </a:r>
            </a:p>
            <a:p>
              <a:r>
                <a:rPr lang="ru-RU" dirty="0">
                  <a:solidFill>
                    <a:schemeClr val="bg1"/>
                  </a:solidFill>
                  <a:latin typeface="Museo Sans Cyrl 700" panose="02000000000000000000" pitchFamily="50" charset="-52"/>
                  <a:cs typeface="Segoe UI Light" panose="020B0502040204020203" pitchFamily="34" charset="0"/>
                </a:rPr>
                <a:t> </a:t>
              </a:r>
              <a:endParaRPr lang="ru-RU" b="1" dirty="0">
                <a:solidFill>
                  <a:schemeClr val="bg1"/>
                </a:solidFill>
                <a:latin typeface="Museo Sans Cyrl 700" panose="02000000000000000000" pitchFamily="50" charset="-52"/>
              </a:endParaRPr>
            </a:p>
          </p:txBody>
        </p:sp>
      </p:grpSp>
      <p:sp>
        <p:nvSpPr>
          <p:cNvPr id="11" name="Номер слайда 10">
            <a:extLst>
              <a:ext uri="{FF2B5EF4-FFF2-40B4-BE49-F238E27FC236}">
                <a16:creationId xmlns:a16="http://schemas.microsoft.com/office/drawing/2014/main" xmlns="" id="{4BB8AAB8-5E74-7F4B-B78C-D557A97C5BD9}"/>
              </a:ext>
            </a:extLst>
          </p:cNvPr>
          <p:cNvSpPr>
            <a:spLocks noGrp="1"/>
          </p:cNvSpPr>
          <p:nvPr>
            <p:ph type="sldNum" sz="quarter" idx="12"/>
          </p:nvPr>
        </p:nvSpPr>
        <p:spPr/>
        <p:txBody>
          <a:bodyPr/>
          <a:lstStyle/>
          <a:p>
            <a:fld id="{6E2A07DF-9D6C-49A2-A2EB-407E1B93CB59}" type="slidenum">
              <a:rPr lang="ru-RU" smtClean="0"/>
              <a:t>11</a:t>
            </a:fld>
            <a:endParaRPr lang="ru-RU"/>
          </a:p>
        </p:txBody>
      </p:sp>
      <p:pic>
        <p:nvPicPr>
          <p:cNvPr id="13" name="Рисунок 12">
            <a:extLst>
              <a:ext uri="{FF2B5EF4-FFF2-40B4-BE49-F238E27FC236}">
                <a16:creationId xmlns:a16="http://schemas.microsoft.com/office/drawing/2014/main" xmlns="" id="{A325EB8D-406E-5907-E54F-B851A8B8CE1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9767" y="1797628"/>
            <a:ext cx="7262742" cy="4230596"/>
          </a:xfrm>
          <a:prstGeom prst="rect">
            <a:avLst/>
          </a:prstGeom>
        </p:spPr>
      </p:pic>
      <p:pic>
        <p:nvPicPr>
          <p:cNvPr id="18" name="Рисунок 17">
            <a:extLst>
              <a:ext uri="{FF2B5EF4-FFF2-40B4-BE49-F238E27FC236}">
                <a16:creationId xmlns:a16="http://schemas.microsoft.com/office/drawing/2014/main" xmlns="" id="{4A0D4677-320F-7213-9D16-814766D0B9D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885768" y="924400"/>
            <a:ext cx="3653462" cy="5614512"/>
          </a:xfrm>
          <a:prstGeom prst="rect">
            <a:avLst/>
          </a:prstGeom>
        </p:spPr>
      </p:pic>
    </p:spTree>
    <p:extLst>
      <p:ext uri="{BB962C8B-B14F-4D97-AF65-F5344CB8AC3E}">
        <p14:creationId xmlns:p14="http://schemas.microsoft.com/office/powerpoint/2010/main" val="3742629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a:extLst>
              <a:ext uri="{FF2B5EF4-FFF2-40B4-BE49-F238E27FC236}">
                <a16:creationId xmlns:a16="http://schemas.microsoft.com/office/drawing/2014/main" xmlns="" id="{9DF9C1DE-8DF9-FAD9-B2D4-DA87E7DC2FE3}"/>
              </a:ext>
            </a:extLst>
          </p:cNvPr>
          <p:cNvGrpSpPr/>
          <p:nvPr/>
        </p:nvGrpSpPr>
        <p:grpSpPr>
          <a:xfrm>
            <a:off x="652770" y="345758"/>
            <a:ext cx="8171555" cy="472536"/>
            <a:chOff x="-1030592" y="999690"/>
            <a:chExt cx="8171555" cy="472536"/>
          </a:xfrm>
        </p:grpSpPr>
        <p:sp>
          <p:nvSpPr>
            <p:cNvPr id="5" name="Прямоугольник: скругленные углы 4">
              <a:extLst>
                <a:ext uri="{FF2B5EF4-FFF2-40B4-BE49-F238E27FC236}">
                  <a16:creationId xmlns:a16="http://schemas.microsoft.com/office/drawing/2014/main" xmlns="" id="{A89A530F-4421-E2E8-848F-32BC31270E7D}"/>
                </a:ext>
              </a:extLst>
            </p:cNvPr>
            <p:cNvSpPr/>
            <p:nvPr/>
          </p:nvSpPr>
          <p:spPr>
            <a:xfrm>
              <a:off x="-1030592" y="999690"/>
              <a:ext cx="8171555" cy="472536"/>
            </a:xfrm>
            <a:prstGeom prst="roundRect">
              <a:avLst>
                <a:gd name="adj" fmla="val 13475"/>
              </a:avLst>
            </a:prstGeom>
            <a:solidFill>
              <a:srgbClr val="CAC8C8"/>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p>
          </p:txBody>
        </p:sp>
        <p:sp>
          <p:nvSpPr>
            <p:cNvPr id="6" name="TextBox 5">
              <a:extLst>
                <a:ext uri="{FF2B5EF4-FFF2-40B4-BE49-F238E27FC236}">
                  <a16:creationId xmlns:a16="http://schemas.microsoft.com/office/drawing/2014/main" xmlns="" id="{F807D229-852D-A5B0-3B63-DB1B8B1E6B99}"/>
                </a:ext>
              </a:extLst>
            </p:cNvPr>
            <p:cNvSpPr txBox="1"/>
            <p:nvPr/>
          </p:nvSpPr>
          <p:spPr>
            <a:xfrm>
              <a:off x="-993091" y="1043387"/>
              <a:ext cx="7927225" cy="400110"/>
            </a:xfrm>
            <a:prstGeom prst="rect">
              <a:avLst/>
            </a:prstGeom>
            <a:noFill/>
          </p:spPr>
          <p:txBody>
            <a:bodyPr wrap="square" rtlCol="0">
              <a:spAutoFit/>
            </a:bodyPr>
            <a:lstStyle>
              <a:defPPr>
                <a:defRPr lang="ru-RU"/>
              </a:defPPr>
              <a:lvl1pPr algn="ctr">
                <a:defRPr>
                  <a:latin typeface="Museo Sans Cyrl 700" panose="02000000000000000000" pitchFamily="50" charset="-52"/>
                </a:defRPr>
              </a:lvl1pPr>
            </a:lstStyle>
            <a:p>
              <a:pPr algn="l"/>
              <a:r>
                <a:rPr lang="ru-RU" sz="2000" dirty="0"/>
                <a:t>Правовые основания процедур оценки качества образования</a:t>
              </a:r>
              <a:endParaRPr lang="en-US" sz="2000" dirty="0"/>
            </a:p>
          </p:txBody>
        </p:sp>
      </p:grpSp>
      <p:grpSp>
        <p:nvGrpSpPr>
          <p:cNvPr id="15" name="Группа 14">
            <a:extLst>
              <a:ext uri="{FF2B5EF4-FFF2-40B4-BE49-F238E27FC236}">
                <a16:creationId xmlns:a16="http://schemas.microsoft.com/office/drawing/2014/main" xmlns="" id="{86ECF56D-448F-EA51-84D8-9763E5AD1020}"/>
              </a:ext>
            </a:extLst>
          </p:cNvPr>
          <p:cNvGrpSpPr/>
          <p:nvPr/>
        </p:nvGrpSpPr>
        <p:grpSpPr>
          <a:xfrm>
            <a:off x="652770" y="1003076"/>
            <a:ext cx="6789739" cy="655129"/>
            <a:chOff x="8676531" y="859579"/>
            <a:chExt cx="2065328" cy="1869833"/>
          </a:xfrm>
        </p:grpSpPr>
        <p:sp>
          <p:nvSpPr>
            <p:cNvPr id="16" name="Прямоугольник: скругленные углы 17">
              <a:extLst>
                <a:ext uri="{FF2B5EF4-FFF2-40B4-BE49-F238E27FC236}">
                  <a16:creationId xmlns:a16="http://schemas.microsoft.com/office/drawing/2014/main" xmlns="" id="{367CB291-4789-F53E-8F7E-EF91DCAFCC82}"/>
                </a:ext>
              </a:extLst>
            </p:cNvPr>
            <p:cNvSpPr/>
            <p:nvPr/>
          </p:nvSpPr>
          <p:spPr>
            <a:xfrm>
              <a:off x="8676531" y="859579"/>
              <a:ext cx="2065328" cy="1075832"/>
            </a:xfrm>
            <a:prstGeom prst="roundRect">
              <a:avLst>
                <a:gd name="adj" fmla="val 13475"/>
              </a:avLst>
            </a:prstGeom>
            <a:solidFill>
              <a:srgbClr val="EE3524"/>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Museo Sans Cyrl 700" panose="02000000000000000000" pitchFamily="50" charset="-52"/>
              </a:endParaRPr>
            </a:p>
          </p:txBody>
        </p:sp>
        <p:sp>
          <p:nvSpPr>
            <p:cNvPr id="17" name="TextBox 16">
              <a:extLst>
                <a:ext uri="{FF2B5EF4-FFF2-40B4-BE49-F238E27FC236}">
                  <a16:creationId xmlns:a16="http://schemas.microsoft.com/office/drawing/2014/main" xmlns="" id="{F4DD94B6-F14A-61B4-AE92-C01080226C3C}"/>
                </a:ext>
              </a:extLst>
            </p:cNvPr>
            <p:cNvSpPr txBox="1"/>
            <p:nvPr/>
          </p:nvSpPr>
          <p:spPr>
            <a:xfrm>
              <a:off x="8721283" y="884690"/>
              <a:ext cx="1938362" cy="1844722"/>
            </a:xfrm>
            <a:prstGeom prst="rect">
              <a:avLst/>
            </a:prstGeom>
            <a:noFill/>
          </p:spPr>
          <p:txBody>
            <a:bodyPr wrap="square" rtlCol="0">
              <a:spAutoFit/>
            </a:bodyPr>
            <a:lstStyle/>
            <a:p>
              <a:r>
                <a:rPr lang="ru-RU" dirty="0">
                  <a:solidFill>
                    <a:schemeClr val="bg1"/>
                  </a:solidFill>
                  <a:latin typeface="Museo Sans Cyrl 700" panose="02000000000000000000" pitchFamily="50" charset="-52"/>
                  <a:cs typeface="Segoe UI Light" panose="020B0502040204020203" pitchFamily="34" charset="0"/>
                </a:rPr>
                <a:t>НОКО </a:t>
              </a:r>
              <a:r>
                <a:rPr lang="ru-RU" dirty="0">
                  <a:solidFill>
                    <a:schemeClr val="bg1"/>
                  </a:solidFill>
                  <a:latin typeface="Museo Sans Cyrl 300" panose="02000000000000000000" pitchFamily="2" charset="-52"/>
                </a:rPr>
                <a:t>(качество подготовки + качество условий)</a:t>
              </a:r>
            </a:p>
            <a:p>
              <a:r>
                <a:rPr lang="ru-RU" dirty="0">
                  <a:solidFill>
                    <a:schemeClr val="bg1"/>
                  </a:solidFill>
                  <a:latin typeface="Museo Sans Cyrl 700" panose="02000000000000000000" pitchFamily="50" charset="-52"/>
                  <a:cs typeface="Segoe UI Light" panose="020B0502040204020203" pitchFamily="34" charset="0"/>
                </a:rPr>
                <a:t> </a:t>
              </a:r>
              <a:endParaRPr lang="ru-RU" b="1" dirty="0">
                <a:solidFill>
                  <a:schemeClr val="bg1"/>
                </a:solidFill>
                <a:latin typeface="Museo Sans Cyrl 700" panose="02000000000000000000" pitchFamily="50" charset="-52"/>
              </a:endParaRPr>
            </a:p>
          </p:txBody>
        </p:sp>
      </p:grpSp>
      <p:sp>
        <p:nvSpPr>
          <p:cNvPr id="11" name="Номер слайда 10">
            <a:extLst>
              <a:ext uri="{FF2B5EF4-FFF2-40B4-BE49-F238E27FC236}">
                <a16:creationId xmlns:a16="http://schemas.microsoft.com/office/drawing/2014/main" xmlns="" id="{4BB8AAB8-5E74-7F4B-B78C-D557A97C5BD9}"/>
              </a:ext>
            </a:extLst>
          </p:cNvPr>
          <p:cNvSpPr>
            <a:spLocks noGrp="1"/>
          </p:cNvSpPr>
          <p:nvPr>
            <p:ph type="sldNum" sz="quarter" idx="12"/>
          </p:nvPr>
        </p:nvSpPr>
        <p:spPr/>
        <p:txBody>
          <a:bodyPr/>
          <a:lstStyle/>
          <a:p>
            <a:fld id="{6E2A07DF-9D6C-49A2-A2EB-407E1B93CB59}" type="slidenum">
              <a:rPr lang="ru-RU" smtClean="0"/>
              <a:t>12</a:t>
            </a:fld>
            <a:endParaRPr lang="ru-RU"/>
          </a:p>
        </p:txBody>
      </p:sp>
      <p:pic>
        <p:nvPicPr>
          <p:cNvPr id="8" name="Рисунок 7">
            <a:extLst>
              <a:ext uri="{FF2B5EF4-FFF2-40B4-BE49-F238E27FC236}">
                <a16:creationId xmlns:a16="http://schemas.microsoft.com/office/drawing/2014/main" xmlns="" id="{94282778-51D3-AE47-8B4D-8A6CFAADAE9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72199" y="1558881"/>
            <a:ext cx="8975536" cy="5260095"/>
          </a:xfrm>
          <a:prstGeom prst="rect">
            <a:avLst/>
          </a:prstGeom>
        </p:spPr>
      </p:pic>
      <p:pic>
        <p:nvPicPr>
          <p:cNvPr id="10" name="Рисунок 9">
            <a:extLst>
              <a:ext uri="{FF2B5EF4-FFF2-40B4-BE49-F238E27FC236}">
                <a16:creationId xmlns:a16="http://schemas.microsoft.com/office/drawing/2014/main" xmlns="" id="{DD522B26-F3E7-9E7A-0C20-043DFDC63B2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154391" y="2479"/>
            <a:ext cx="2855960" cy="1417422"/>
          </a:xfrm>
          <a:prstGeom prst="rect">
            <a:avLst/>
          </a:prstGeom>
        </p:spPr>
      </p:pic>
    </p:spTree>
    <p:extLst>
      <p:ext uri="{BB962C8B-B14F-4D97-AF65-F5344CB8AC3E}">
        <p14:creationId xmlns:p14="http://schemas.microsoft.com/office/powerpoint/2010/main" val="2519217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a:extLst>
              <a:ext uri="{FF2B5EF4-FFF2-40B4-BE49-F238E27FC236}">
                <a16:creationId xmlns:a16="http://schemas.microsoft.com/office/drawing/2014/main" xmlns="" id="{9DF9C1DE-8DF9-FAD9-B2D4-DA87E7DC2FE3}"/>
              </a:ext>
            </a:extLst>
          </p:cNvPr>
          <p:cNvGrpSpPr/>
          <p:nvPr/>
        </p:nvGrpSpPr>
        <p:grpSpPr>
          <a:xfrm>
            <a:off x="652770" y="345758"/>
            <a:ext cx="8171555" cy="472536"/>
            <a:chOff x="-1030592" y="999690"/>
            <a:chExt cx="8171555" cy="472536"/>
          </a:xfrm>
        </p:grpSpPr>
        <p:sp>
          <p:nvSpPr>
            <p:cNvPr id="5" name="Прямоугольник: скругленные углы 4">
              <a:extLst>
                <a:ext uri="{FF2B5EF4-FFF2-40B4-BE49-F238E27FC236}">
                  <a16:creationId xmlns:a16="http://schemas.microsoft.com/office/drawing/2014/main" xmlns="" id="{A89A530F-4421-E2E8-848F-32BC31270E7D}"/>
                </a:ext>
              </a:extLst>
            </p:cNvPr>
            <p:cNvSpPr/>
            <p:nvPr/>
          </p:nvSpPr>
          <p:spPr>
            <a:xfrm>
              <a:off x="-1030592" y="999690"/>
              <a:ext cx="8171555" cy="472536"/>
            </a:xfrm>
            <a:prstGeom prst="roundRect">
              <a:avLst>
                <a:gd name="adj" fmla="val 13475"/>
              </a:avLst>
            </a:prstGeom>
            <a:solidFill>
              <a:srgbClr val="CAC8C8"/>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p>
          </p:txBody>
        </p:sp>
        <p:sp>
          <p:nvSpPr>
            <p:cNvPr id="6" name="TextBox 5">
              <a:extLst>
                <a:ext uri="{FF2B5EF4-FFF2-40B4-BE49-F238E27FC236}">
                  <a16:creationId xmlns:a16="http://schemas.microsoft.com/office/drawing/2014/main" xmlns="" id="{F807D229-852D-A5B0-3B63-DB1B8B1E6B99}"/>
                </a:ext>
              </a:extLst>
            </p:cNvPr>
            <p:cNvSpPr txBox="1"/>
            <p:nvPr/>
          </p:nvSpPr>
          <p:spPr>
            <a:xfrm>
              <a:off x="-993091" y="1043387"/>
              <a:ext cx="7927225" cy="400110"/>
            </a:xfrm>
            <a:prstGeom prst="rect">
              <a:avLst/>
            </a:prstGeom>
            <a:noFill/>
          </p:spPr>
          <p:txBody>
            <a:bodyPr wrap="square" rtlCol="0">
              <a:spAutoFit/>
            </a:bodyPr>
            <a:lstStyle>
              <a:defPPr>
                <a:defRPr lang="ru-RU"/>
              </a:defPPr>
              <a:lvl1pPr algn="ctr">
                <a:defRPr>
                  <a:latin typeface="Museo Sans Cyrl 700" panose="02000000000000000000" pitchFamily="50" charset="-52"/>
                </a:defRPr>
              </a:lvl1pPr>
            </a:lstStyle>
            <a:p>
              <a:pPr algn="l"/>
              <a:r>
                <a:rPr lang="ru-RU" sz="2000" dirty="0"/>
                <a:t>Правовые основания процедур оценки качества образования</a:t>
              </a:r>
              <a:endParaRPr lang="en-US" sz="2000" dirty="0"/>
            </a:p>
          </p:txBody>
        </p:sp>
      </p:grpSp>
      <p:grpSp>
        <p:nvGrpSpPr>
          <p:cNvPr id="15" name="Группа 14">
            <a:extLst>
              <a:ext uri="{FF2B5EF4-FFF2-40B4-BE49-F238E27FC236}">
                <a16:creationId xmlns:a16="http://schemas.microsoft.com/office/drawing/2014/main" xmlns="" id="{86ECF56D-448F-EA51-84D8-9763E5AD1020}"/>
              </a:ext>
            </a:extLst>
          </p:cNvPr>
          <p:cNvGrpSpPr/>
          <p:nvPr/>
        </p:nvGrpSpPr>
        <p:grpSpPr>
          <a:xfrm>
            <a:off x="652770" y="1003076"/>
            <a:ext cx="6789739" cy="655129"/>
            <a:chOff x="8676531" y="859579"/>
            <a:chExt cx="2065328" cy="1869833"/>
          </a:xfrm>
        </p:grpSpPr>
        <p:sp>
          <p:nvSpPr>
            <p:cNvPr id="16" name="Прямоугольник: скругленные углы 17">
              <a:extLst>
                <a:ext uri="{FF2B5EF4-FFF2-40B4-BE49-F238E27FC236}">
                  <a16:creationId xmlns:a16="http://schemas.microsoft.com/office/drawing/2014/main" xmlns="" id="{367CB291-4789-F53E-8F7E-EF91DCAFCC82}"/>
                </a:ext>
              </a:extLst>
            </p:cNvPr>
            <p:cNvSpPr/>
            <p:nvPr/>
          </p:nvSpPr>
          <p:spPr>
            <a:xfrm>
              <a:off x="8676531" y="859579"/>
              <a:ext cx="2065328" cy="1075832"/>
            </a:xfrm>
            <a:prstGeom prst="roundRect">
              <a:avLst>
                <a:gd name="adj" fmla="val 13475"/>
              </a:avLst>
            </a:prstGeom>
            <a:solidFill>
              <a:srgbClr val="EE3524"/>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Museo Sans Cyrl 700" panose="02000000000000000000" pitchFamily="50" charset="-52"/>
              </a:endParaRPr>
            </a:p>
          </p:txBody>
        </p:sp>
        <p:sp>
          <p:nvSpPr>
            <p:cNvPr id="17" name="TextBox 16">
              <a:extLst>
                <a:ext uri="{FF2B5EF4-FFF2-40B4-BE49-F238E27FC236}">
                  <a16:creationId xmlns:a16="http://schemas.microsoft.com/office/drawing/2014/main" xmlns="" id="{F4DD94B6-F14A-61B4-AE92-C01080226C3C}"/>
                </a:ext>
              </a:extLst>
            </p:cNvPr>
            <p:cNvSpPr txBox="1"/>
            <p:nvPr/>
          </p:nvSpPr>
          <p:spPr>
            <a:xfrm>
              <a:off x="8721283" y="884690"/>
              <a:ext cx="1938362" cy="1844722"/>
            </a:xfrm>
            <a:prstGeom prst="rect">
              <a:avLst/>
            </a:prstGeom>
            <a:noFill/>
          </p:spPr>
          <p:txBody>
            <a:bodyPr wrap="square" rtlCol="0">
              <a:spAutoFit/>
            </a:bodyPr>
            <a:lstStyle/>
            <a:p>
              <a:r>
                <a:rPr lang="ru-RU" dirty="0">
                  <a:solidFill>
                    <a:schemeClr val="bg1"/>
                  </a:solidFill>
                  <a:latin typeface="Museo Sans Cyrl 700" panose="02000000000000000000" pitchFamily="50" charset="-52"/>
                  <a:cs typeface="Segoe UI Light" panose="020B0502040204020203" pitchFamily="34" charset="0"/>
                </a:rPr>
                <a:t>НОКО </a:t>
              </a:r>
              <a:r>
                <a:rPr lang="ru-RU" dirty="0">
                  <a:solidFill>
                    <a:schemeClr val="bg1"/>
                  </a:solidFill>
                  <a:latin typeface="Museo Sans Cyrl 300" panose="02000000000000000000" pitchFamily="2" charset="-52"/>
                </a:rPr>
                <a:t>(качество подготовки + качество условий)</a:t>
              </a:r>
            </a:p>
            <a:p>
              <a:r>
                <a:rPr lang="ru-RU" dirty="0">
                  <a:solidFill>
                    <a:schemeClr val="bg1"/>
                  </a:solidFill>
                  <a:latin typeface="Museo Sans Cyrl 700" panose="02000000000000000000" pitchFamily="50" charset="-52"/>
                  <a:cs typeface="Segoe UI Light" panose="020B0502040204020203" pitchFamily="34" charset="0"/>
                </a:rPr>
                <a:t> </a:t>
              </a:r>
              <a:endParaRPr lang="ru-RU" b="1" dirty="0">
                <a:solidFill>
                  <a:schemeClr val="bg1"/>
                </a:solidFill>
                <a:latin typeface="Museo Sans Cyrl 700" panose="02000000000000000000" pitchFamily="50" charset="-52"/>
              </a:endParaRPr>
            </a:p>
          </p:txBody>
        </p:sp>
      </p:grpSp>
      <p:sp>
        <p:nvSpPr>
          <p:cNvPr id="11" name="Номер слайда 10">
            <a:extLst>
              <a:ext uri="{FF2B5EF4-FFF2-40B4-BE49-F238E27FC236}">
                <a16:creationId xmlns:a16="http://schemas.microsoft.com/office/drawing/2014/main" xmlns="" id="{4BB8AAB8-5E74-7F4B-B78C-D557A97C5BD9}"/>
              </a:ext>
            </a:extLst>
          </p:cNvPr>
          <p:cNvSpPr>
            <a:spLocks noGrp="1"/>
          </p:cNvSpPr>
          <p:nvPr>
            <p:ph type="sldNum" sz="quarter" idx="12"/>
          </p:nvPr>
        </p:nvSpPr>
        <p:spPr/>
        <p:txBody>
          <a:bodyPr/>
          <a:lstStyle/>
          <a:p>
            <a:fld id="{6E2A07DF-9D6C-49A2-A2EB-407E1B93CB59}" type="slidenum">
              <a:rPr lang="ru-RU" smtClean="0"/>
              <a:t>13</a:t>
            </a:fld>
            <a:endParaRPr lang="ru-RU"/>
          </a:p>
        </p:txBody>
      </p:sp>
      <p:pic>
        <p:nvPicPr>
          <p:cNvPr id="3" name="Рисунок 2">
            <a:extLst>
              <a:ext uri="{FF2B5EF4-FFF2-40B4-BE49-F238E27FC236}">
                <a16:creationId xmlns:a16="http://schemas.microsoft.com/office/drawing/2014/main" xmlns="" id="{D8911382-B8EA-1415-6C21-529875382DD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43296" y="1564795"/>
            <a:ext cx="2814301" cy="5121294"/>
          </a:xfrm>
          <a:prstGeom prst="rect">
            <a:avLst/>
          </a:prstGeom>
        </p:spPr>
      </p:pic>
      <p:pic>
        <p:nvPicPr>
          <p:cNvPr id="9" name="Рисунок 8">
            <a:extLst>
              <a:ext uri="{FF2B5EF4-FFF2-40B4-BE49-F238E27FC236}">
                <a16:creationId xmlns:a16="http://schemas.microsoft.com/office/drawing/2014/main" xmlns="" id="{E9F755EA-3245-53C5-AEF9-FB86739386D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4075" y="1564795"/>
            <a:ext cx="2702099" cy="5032545"/>
          </a:xfrm>
          <a:prstGeom prst="rect">
            <a:avLst/>
          </a:prstGeom>
        </p:spPr>
      </p:pic>
      <p:pic>
        <p:nvPicPr>
          <p:cNvPr id="13" name="Рисунок 12">
            <a:extLst>
              <a:ext uri="{FF2B5EF4-FFF2-40B4-BE49-F238E27FC236}">
                <a16:creationId xmlns:a16="http://schemas.microsoft.com/office/drawing/2014/main" xmlns="" id="{B9E9C839-22FA-EB40-2C2B-0DB2D12F086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991159" y="1543886"/>
            <a:ext cx="2764679" cy="5121294"/>
          </a:xfrm>
          <a:prstGeom prst="rect">
            <a:avLst/>
          </a:prstGeom>
        </p:spPr>
      </p:pic>
      <p:pic>
        <p:nvPicPr>
          <p:cNvPr id="18" name="Рисунок 17">
            <a:extLst>
              <a:ext uri="{FF2B5EF4-FFF2-40B4-BE49-F238E27FC236}">
                <a16:creationId xmlns:a16="http://schemas.microsoft.com/office/drawing/2014/main" xmlns="" id="{A4D2D9E2-6FE9-16DA-AF06-2AFBAA9DA80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124431" y="1564795"/>
            <a:ext cx="2699894" cy="6015314"/>
          </a:xfrm>
          <a:prstGeom prst="rect">
            <a:avLst/>
          </a:prstGeom>
        </p:spPr>
      </p:pic>
    </p:spTree>
    <p:extLst>
      <p:ext uri="{BB962C8B-B14F-4D97-AF65-F5344CB8AC3E}">
        <p14:creationId xmlns:p14="http://schemas.microsoft.com/office/powerpoint/2010/main" val="2632693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Прямоугольник: скругленные углы 55">
            <a:extLst>
              <a:ext uri="{FF2B5EF4-FFF2-40B4-BE49-F238E27FC236}">
                <a16:creationId xmlns:a16="http://schemas.microsoft.com/office/drawing/2014/main" xmlns="" id="{5EDBA626-E344-C4EC-DD40-30509F9150B3}"/>
              </a:ext>
            </a:extLst>
          </p:cNvPr>
          <p:cNvSpPr/>
          <p:nvPr/>
        </p:nvSpPr>
        <p:spPr>
          <a:xfrm>
            <a:off x="6430656" y="4211547"/>
            <a:ext cx="2401124" cy="616074"/>
          </a:xfrm>
          <a:prstGeom prst="roundRect">
            <a:avLst>
              <a:gd name="adj" fmla="val 13475"/>
            </a:avLst>
          </a:prstGeom>
          <a:solidFill>
            <a:srgbClr val="CAC8C8"/>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latin typeface="Museo Sans Cyrl 300" panose="02000000000000000000" pitchFamily="2" charset="-52"/>
            </a:endParaRPr>
          </a:p>
        </p:txBody>
      </p:sp>
      <p:cxnSp>
        <p:nvCxnSpPr>
          <p:cNvPr id="27" name="Прямая со стрелкой 26">
            <a:extLst>
              <a:ext uri="{FF2B5EF4-FFF2-40B4-BE49-F238E27FC236}">
                <a16:creationId xmlns:a16="http://schemas.microsoft.com/office/drawing/2014/main" xmlns="" id="{053E9A39-742A-C6C3-7E47-75B70BAB74DE}"/>
              </a:ext>
            </a:extLst>
          </p:cNvPr>
          <p:cNvCxnSpPr>
            <a:cxnSpLocks/>
          </p:cNvCxnSpPr>
          <p:nvPr/>
        </p:nvCxnSpPr>
        <p:spPr>
          <a:xfrm rot="16200000" flipH="1">
            <a:off x="7882213" y="1698804"/>
            <a:ext cx="0" cy="360000"/>
          </a:xfrm>
          <a:prstGeom prst="straightConnector1">
            <a:avLst/>
          </a:prstGeom>
          <a:ln w="50800">
            <a:solidFill>
              <a:srgbClr val="EE3524"/>
            </a:solidFill>
            <a:tailEnd type="arrow"/>
          </a:ln>
        </p:spPr>
        <p:style>
          <a:lnRef idx="1">
            <a:schemeClr val="accent1"/>
          </a:lnRef>
          <a:fillRef idx="0">
            <a:schemeClr val="accent1"/>
          </a:fillRef>
          <a:effectRef idx="0">
            <a:schemeClr val="accent1"/>
          </a:effectRef>
          <a:fontRef idx="minor">
            <a:schemeClr val="tx1"/>
          </a:fontRef>
        </p:style>
      </p:cxnSp>
      <p:grpSp>
        <p:nvGrpSpPr>
          <p:cNvPr id="45" name="Группа 44">
            <a:extLst>
              <a:ext uri="{FF2B5EF4-FFF2-40B4-BE49-F238E27FC236}">
                <a16:creationId xmlns:a16="http://schemas.microsoft.com/office/drawing/2014/main" xmlns="" id="{B8640960-3CF8-56B6-54FE-3445E225939C}"/>
              </a:ext>
            </a:extLst>
          </p:cNvPr>
          <p:cNvGrpSpPr/>
          <p:nvPr/>
        </p:nvGrpSpPr>
        <p:grpSpPr>
          <a:xfrm>
            <a:off x="1996803" y="392642"/>
            <a:ext cx="7985586" cy="723092"/>
            <a:chOff x="-1030592" y="999690"/>
            <a:chExt cx="6544813" cy="723092"/>
          </a:xfrm>
        </p:grpSpPr>
        <p:sp>
          <p:nvSpPr>
            <p:cNvPr id="46" name="Прямоугольник: скругленные углы 45">
              <a:extLst>
                <a:ext uri="{FF2B5EF4-FFF2-40B4-BE49-F238E27FC236}">
                  <a16:creationId xmlns:a16="http://schemas.microsoft.com/office/drawing/2014/main" xmlns="" id="{D8999891-703F-B116-26A8-94ACFF2A489E}"/>
                </a:ext>
              </a:extLst>
            </p:cNvPr>
            <p:cNvSpPr/>
            <p:nvPr/>
          </p:nvSpPr>
          <p:spPr>
            <a:xfrm>
              <a:off x="-1030592" y="999690"/>
              <a:ext cx="6544813" cy="723092"/>
            </a:xfrm>
            <a:prstGeom prst="roundRect">
              <a:avLst>
                <a:gd name="adj" fmla="val 13475"/>
              </a:avLst>
            </a:prstGeom>
            <a:solidFill>
              <a:schemeClr val="bg2">
                <a:lumMod val="75000"/>
                <a:alpha val="33000"/>
              </a:schemeClr>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7" name="TextBox 46">
              <a:extLst>
                <a:ext uri="{FF2B5EF4-FFF2-40B4-BE49-F238E27FC236}">
                  <a16:creationId xmlns:a16="http://schemas.microsoft.com/office/drawing/2014/main" xmlns="" id="{533D3669-96A5-96B5-E077-6B7963E6DCC4}"/>
                </a:ext>
              </a:extLst>
            </p:cNvPr>
            <p:cNvSpPr txBox="1"/>
            <p:nvPr/>
          </p:nvSpPr>
          <p:spPr>
            <a:xfrm>
              <a:off x="-993090" y="1141721"/>
              <a:ext cx="6469810" cy="369332"/>
            </a:xfrm>
            <a:prstGeom prst="rect">
              <a:avLst/>
            </a:prstGeom>
            <a:noFill/>
          </p:spPr>
          <p:txBody>
            <a:bodyPr wrap="square" rtlCol="0">
              <a:spAutoFit/>
            </a:bodyPr>
            <a:lstStyle/>
            <a:p>
              <a:pPr algn="ctr"/>
              <a:r>
                <a:rPr lang="ru-RU" dirty="0">
                  <a:latin typeface="Museo Sans Cyrl 700" panose="02000000000000000000" pitchFamily="50" charset="-52"/>
                </a:rPr>
                <a:t>Оценка качества общего образования с позиции школы / завуча</a:t>
              </a:r>
            </a:p>
          </p:txBody>
        </p:sp>
      </p:grpSp>
      <p:sp>
        <p:nvSpPr>
          <p:cNvPr id="2" name="TextBox 1">
            <a:extLst>
              <a:ext uri="{FF2B5EF4-FFF2-40B4-BE49-F238E27FC236}">
                <a16:creationId xmlns:a16="http://schemas.microsoft.com/office/drawing/2014/main" xmlns="" id="{9A3D6420-56DD-5FA0-1B02-47804569CDB7}"/>
              </a:ext>
            </a:extLst>
          </p:cNvPr>
          <p:cNvSpPr txBox="1"/>
          <p:nvPr/>
        </p:nvSpPr>
        <p:spPr>
          <a:xfrm>
            <a:off x="8168537" y="1557455"/>
            <a:ext cx="3013440" cy="646986"/>
          </a:xfrm>
          <a:prstGeom prst="roundRect">
            <a:avLst>
              <a:gd name="adj" fmla="val 14984"/>
            </a:avLst>
          </a:prstGeom>
          <a:solidFill>
            <a:schemeClr val="bg1">
              <a:alpha val="86000"/>
            </a:schemeClr>
          </a:solidFill>
          <a:ln w="28575">
            <a:solidFill>
              <a:srgbClr val="EE3524"/>
            </a:solidFill>
          </a:ln>
        </p:spPr>
        <p:txBody>
          <a:bodyPr wrap="none" rtlCol="0">
            <a:spAutoFit/>
          </a:bodyPr>
          <a:lstStyle/>
          <a:p>
            <a:pPr algn="ctr"/>
            <a:r>
              <a:rPr lang="ru-RU" sz="1600" dirty="0">
                <a:latin typeface="Museo Sans Cyrl 300" panose="02000000000000000000" pitchFamily="2" charset="-52"/>
              </a:rPr>
              <a:t>Внутренняя оценка качества</a:t>
            </a:r>
          </a:p>
          <a:p>
            <a:pPr algn="ctr"/>
            <a:r>
              <a:rPr lang="ru-RU" sz="1600" dirty="0">
                <a:latin typeface="Museo Sans Cyrl 300" panose="02000000000000000000" pitchFamily="2" charset="-52"/>
              </a:rPr>
              <a:t>(ВСОКО)</a:t>
            </a:r>
          </a:p>
        </p:txBody>
      </p:sp>
      <p:sp>
        <p:nvSpPr>
          <p:cNvPr id="3" name="TextBox 2">
            <a:extLst>
              <a:ext uri="{FF2B5EF4-FFF2-40B4-BE49-F238E27FC236}">
                <a16:creationId xmlns:a16="http://schemas.microsoft.com/office/drawing/2014/main" xmlns="" id="{5FF9A6AC-6234-67B9-79D8-E8CB668654B5}"/>
              </a:ext>
            </a:extLst>
          </p:cNvPr>
          <p:cNvSpPr txBox="1"/>
          <p:nvPr/>
        </p:nvSpPr>
        <p:spPr>
          <a:xfrm>
            <a:off x="8253755" y="2316894"/>
            <a:ext cx="2997936" cy="307777"/>
          </a:xfrm>
          <a:prstGeom prst="rect">
            <a:avLst/>
          </a:prstGeom>
          <a:noFill/>
        </p:spPr>
        <p:txBody>
          <a:bodyPr wrap="none" rtlCol="0">
            <a:spAutoFit/>
          </a:bodyPr>
          <a:lstStyle/>
          <a:p>
            <a:pPr algn="ctr"/>
            <a:r>
              <a:rPr lang="ru-RU" sz="1400" dirty="0">
                <a:latin typeface="Museo Sans Cyrl 300" panose="02000000000000000000" pitchFamily="2" charset="-52"/>
              </a:rPr>
              <a:t>текущий контроль успеваемости</a:t>
            </a:r>
          </a:p>
        </p:txBody>
      </p:sp>
      <p:sp>
        <p:nvSpPr>
          <p:cNvPr id="6" name="TextBox 5">
            <a:extLst>
              <a:ext uri="{FF2B5EF4-FFF2-40B4-BE49-F238E27FC236}">
                <a16:creationId xmlns:a16="http://schemas.microsoft.com/office/drawing/2014/main" xmlns="" id="{C6D7A40A-5638-3A9F-12DE-4C53F6D8E8A0}"/>
              </a:ext>
            </a:extLst>
          </p:cNvPr>
          <p:cNvSpPr txBox="1"/>
          <p:nvPr/>
        </p:nvSpPr>
        <p:spPr>
          <a:xfrm>
            <a:off x="8253754" y="2613212"/>
            <a:ext cx="2523448" cy="307777"/>
          </a:xfrm>
          <a:prstGeom prst="rect">
            <a:avLst/>
          </a:prstGeom>
          <a:noFill/>
        </p:spPr>
        <p:txBody>
          <a:bodyPr wrap="none" rtlCol="0">
            <a:spAutoFit/>
          </a:bodyPr>
          <a:lstStyle/>
          <a:p>
            <a:pPr algn="ctr"/>
            <a:r>
              <a:rPr lang="ru-RU" sz="1400" dirty="0">
                <a:latin typeface="Museo Sans Cyrl 300" panose="02000000000000000000" pitchFamily="2" charset="-52"/>
              </a:rPr>
              <a:t>промежуточная аттестация</a:t>
            </a:r>
          </a:p>
        </p:txBody>
      </p:sp>
      <p:sp>
        <p:nvSpPr>
          <p:cNvPr id="7" name="TextBox 6">
            <a:extLst>
              <a:ext uri="{FF2B5EF4-FFF2-40B4-BE49-F238E27FC236}">
                <a16:creationId xmlns:a16="http://schemas.microsoft.com/office/drawing/2014/main" xmlns="" id="{08D66BC4-D69A-FE6B-0E95-FB8B307906CD}"/>
              </a:ext>
            </a:extLst>
          </p:cNvPr>
          <p:cNvSpPr txBox="1"/>
          <p:nvPr/>
        </p:nvSpPr>
        <p:spPr>
          <a:xfrm>
            <a:off x="8269044" y="2909530"/>
            <a:ext cx="3748856" cy="523220"/>
          </a:xfrm>
          <a:prstGeom prst="rect">
            <a:avLst/>
          </a:prstGeom>
          <a:noFill/>
        </p:spPr>
        <p:txBody>
          <a:bodyPr wrap="square" rtlCol="0">
            <a:spAutoFit/>
          </a:bodyPr>
          <a:lstStyle/>
          <a:p>
            <a:r>
              <a:rPr lang="ru-RU" sz="1400" dirty="0">
                <a:solidFill>
                  <a:srgbClr val="FF0000"/>
                </a:solidFill>
                <a:latin typeface="Museo Sans Cyrl 300" panose="02000000000000000000" pitchFamily="2" charset="-52"/>
              </a:rPr>
              <a:t>государственная итоговая аттестация (ОГЭ/ЕГЭ), ГВЭ</a:t>
            </a:r>
          </a:p>
        </p:txBody>
      </p:sp>
      <p:sp>
        <p:nvSpPr>
          <p:cNvPr id="8" name="TextBox 7">
            <a:extLst>
              <a:ext uri="{FF2B5EF4-FFF2-40B4-BE49-F238E27FC236}">
                <a16:creationId xmlns:a16="http://schemas.microsoft.com/office/drawing/2014/main" xmlns="" id="{0D53A113-9B2C-2200-93F7-C85DB4A6CB85}"/>
              </a:ext>
            </a:extLst>
          </p:cNvPr>
          <p:cNvSpPr txBox="1"/>
          <p:nvPr/>
        </p:nvSpPr>
        <p:spPr>
          <a:xfrm>
            <a:off x="8192841" y="3452070"/>
            <a:ext cx="3514104" cy="307777"/>
          </a:xfrm>
          <a:prstGeom prst="rect">
            <a:avLst/>
          </a:prstGeom>
          <a:noFill/>
        </p:spPr>
        <p:txBody>
          <a:bodyPr wrap="none" rtlCol="0">
            <a:spAutoFit/>
          </a:bodyPr>
          <a:lstStyle/>
          <a:p>
            <a:pPr algn="ctr"/>
            <a:r>
              <a:rPr lang="ru-RU" sz="1400" dirty="0">
                <a:latin typeface="Museo Sans Cyrl 300" panose="02000000000000000000" pitchFamily="2" charset="-52"/>
              </a:rPr>
              <a:t>иное (диагностические работы) (ЛНА)</a:t>
            </a:r>
          </a:p>
        </p:txBody>
      </p:sp>
      <p:cxnSp>
        <p:nvCxnSpPr>
          <p:cNvPr id="22" name="Прямая со стрелкой 21">
            <a:extLst>
              <a:ext uri="{FF2B5EF4-FFF2-40B4-BE49-F238E27FC236}">
                <a16:creationId xmlns:a16="http://schemas.microsoft.com/office/drawing/2014/main" xmlns="" id="{E98F93A1-C285-337F-5141-737510FFEDA9}"/>
              </a:ext>
            </a:extLst>
          </p:cNvPr>
          <p:cNvCxnSpPr>
            <a:cxnSpLocks/>
            <a:stCxn id="36" idx="3"/>
          </p:cNvCxnSpPr>
          <p:nvPr/>
        </p:nvCxnSpPr>
        <p:spPr>
          <a:xfrm flipV="1">
            <a:off x="5996042" y="4350092"/>
            <a:ext cx="425842" cy="477694"/>
          </a:xfrm>
          <a:prstGeom prst="straightConnector1">
            <a:avLst/>
          </a:prstGeom>
          <a:ln w="28575">
            <a:solidFill>
              <a:srgbClr val="CAC8C8"/>
            </a:solidFill>
            <a:tailEnd type="arrow"/>
          </a:ln>
        </p:spPr>
        <p:style>
          <a:lnRef idx="1">
            <a:schemeClr val="accent1"/>
          </a:lnRef>
          <a:fillRef idx="0">
            <a:schemeClr val="accent1"/>
          </a:fillRef>
          <a:effectRef idx="0">
            <a:schemeClr val="accent1"/>
          </a:effectRef>
          <a:fontRef idx="minor">
            <a:schemeClr val="tx1"/>
          </a:fontRef>
        </p:style>
      </p:cxnSp>
      <p:grpSp>
        <p:nvGrpSpPr>
          <p:cNvPr id="33" name="Группа 32">
            <a:extLst>
              <a:ext uri="{FF2B5EF4-FFF2-40B4-BE49-F238E27FC236}">
                <a16:creationId xmlns:a16="http://schemas.microsoft.com/office/drawing/2014/main" xmlns="" id="{90DD11AC-1155-DC9F-9962-26C4BB33F091}"/>
              </a:ext>
            </a:extLst>
          </p:cNvPr>
          <p:cNvGrpSpPr/>
          <p:nvPr/>
        </p:nvGrpSpPr>
        <p:grpSpPr>
          <a:xfrm>
            <a:off x="839904" y="4574840"/>
            <a:ext cx="5156138" cy="505888"/>
            <a:chOff x="1721353" y="4825652"/>
            <a:chExt cx="4173142" cy="615169"/>
          </a:xfrm>
          <a:solidFill>
            <a:srgbClr val="FFC2BC"/>
          </a:solidFill>
        </p:grpSpPr>
        <p:sp>
          <p:nvSpPr>
            <p:cNvPr id="36" name="Прямоугольник: скругленные углы 35">
              <a:extLst>
                <a:ext uri="{FF2B5EF4-FFF2-40B4-BE49-F238E27FC236}">
                  <a16:creationId xmlns:a16="http://schemas.microsoft.com/office/drawing/2014/main" xmlns="" id="{1E568F09-861B-CE15-C390-689BB269DE3F}"/>
                </a:ext>
              </a:extLst>
            </p:cNvPr>
            <p:cNvSpPr/>
            <p:nvPr/>
          </p:nvSpPr>
          <p:spPr>
            <a:xfrm>
              <a:off x="1721353" y="4825652"/>
              <a:ext cx="4173142" cy="615169"/>
            </a:xfrm>
            <a:prstGeom prst="roundRect">
              <a:avLst>
                <a:gd name="adj" fmla="val 13475"/>
              </a:avLst>
            </a:prstGeom>
            <a:grp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9" name="TextBox 38">
              <a:extLst>
                <a:ext uri="{FF2B5EF4-FFF2-40B4-BE49-F238E27FC236}">
                  <a16:creationId xmlns:a16="http://schemas.microsoft.com/office/drawing/2014/main" xmlns="" id="{B932826C-5027-05BC-536F-C8F8290D3809}"/>
                </a:ext>
              </a:extLst>
            </p:cNvPr>
            <p:cNvSpPr txBox="1"/>
            <p:nvPr/>
          </p:nvSpPr>
          <p:spPr>
            <a:xfrm>
              <a:off x="1781540" y="4939606"/>
              <a:ext cx="4053686" cy="374262"/>
            </a:xfrm>
            <a:prstGeom prst="rect">
              <a:avLst/>
            </a:prstGeom>
            <a:grpFill/>
          </p:spPr>
          <p:txBody>
            <a:bodyPr wrap="square" rtlCol="0">
              <a:spAutoFit/>
            </a:bodyPr>
            <a:lstStyle/>
            <a:p>
              <a:r>
                <a:rPr lang="ru-RU" sz="1400" dirty="0">
                  <a:solidFill>
                    <a:schemeClr val="bg1"/>
                  </a:solidFill>
                  <a:latin typeface="Museo Sans Cyrl 700" panose="02000000000000000000" pitchFamily="50" charset="-52"/>
                </a:rPr>
                <a:t>Независимая оценка качества образования (НОКО)</a:t>
              </a:r>
            </a:p>
          </p:txBody>
        </p:sp>
      </p:grpSp>
      <p:sp>
        <p:nvSpPr>
          <p:cNvPr id="42" name="Прямоугольник: скругленные углы 41">
            <a:extLst>
              <a:ext uri="{FF2B5EF4-FFF2-40B4-BE49-F238E27FC236}">
                <a16:creationId xmlns:a16="http://schemas.microsoft.com/office/drawing/2014/main" xmlns="" id="{9CB66187-719F-96D5-CF0C-0C80D829215E}"/>
              </a:ext>
            </a:extLst>
          </p:cNvPr>
          <p:cNvSpPr/>
          <p:nvPr/>
        </p:nvSpPr>
        <p:spPr>
          <a:xfrm>
            <a:off x="6419850" y="5211273"/>
            <a:ext cx="2401124" cy="616074"/>
          </a:xfrm>
          <a:prstGeom prst="roundRect">
            <a:avLst>
              <a:gd name="adj" fmla="val 13475"/>
            </a:avLst>
          </a:prstGeom>
          <a:solidFill>
            <a:srgbClr val="CAC8C8"/>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latin typeface="Museo Sans Cyrl 300" panose="02000000000000000000" pitchFamily="2" charset="-52"/>
              </a:rPr>
              <a:t>Независимая оценка качества подготовки</a:t>
            </a:r>
          </a:p>
        </p:txBody>
      </p:sp>
      <p:sp>
        <p:nvSpPr>
          <p:cNvPr id="49" name="Прямоугольник: скругленные углы 29">
            <a:extLst>
              <a:ext uri="{FF2B5EF4-FFF2-40B4-BE49-F238E27FC236}">
                <a16:creationId xmlns:a16="http://schemas.microsoft.com/office/drawing/2014/main" xmlns="" id="{68253F75-FAA1-362E-ED0C-0AC92F12A01C}"/>
              </a:ext>
            </a:extLst>
          </p:cNvPr>
          <p:cNvSpPr/>
          <p:nvPr/>
        </p:nvSpPr>
        <p:spPr>
          <a:xfrm>
            <a:off x="9263992" y="4686650"/>
            <a:ext cx="2245703" cy="616074"/>
          </a:xfrm>
          <a:prstGeom prst="roundRect">
            <a:avLst>
              <a:gd name="adj" fmla="val 13475"/>
            </a:avLst>
          </a:prstGeom>
          <a:solidFill>
            <a:srgbClr val="CAC8C8"/>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latin typeface="Museo Sans Cyrl 300" panose="02000000000000000000" pitchFamily="2" charset="-52"/>
              </a:rPr>
              <a:t>Диагностические работы </a:t>
            </a:r>
          </a:p>
        </p:txBody>
      </p:sp>
      <p:sp>
        <p:nvSpPr>
          <p:cNvPr id="52" name="TextBox 51">
            <a:extLst>
              <a:ext uri="{FF2B5EF4-FFF2-40B4-BE49-F238E27FC236}">
                <a16:creationId xmlns:a16="http://schemas.microsoft.com/office/drawing/2014/main" xmlns="" id="{217E31CA-D7AF-9830-2B3D-2EED1D907B50}"/>
              </a:ext>
            </a:extLst>
          </p:cNvPr>
          <p:cNvSpPr txBox="1"/>
          <p:nvPr/>
        </p:nvSpPr>
        <p:spPr>
          <a:xfrm>
            <a:off x="6465624" y="4249342"/>
            <a:ext cx="2314360" cy="523220"/>
          </a:xfrm>
          <a:prstGeom prst="rect">
            <a:avLst/>
          </a:prstGeom>
          <a:noFill/>
        </p:spPr>
        <p:txBody>
          <a:bodyPr wrap="square" rtlCol="0">
            <a:spAutoFit/>
          </a:bodyPr>
          <a:lstStyle/>
          <a:p>
            <a:pPr algn="ctr"/>
            <a:r>
              <a:rPr lang="ru-RU" sz="1400" dirty="0">
                <a:latin typeface="Museo Sans Cyrl 300" panose="02000000000000000000" pitchFamily="2" charset="-52"/>
              </a:rPr>
              <a:t>Независимая оценка качества условий </a:t>
            </a:r>
          </a:p>
        </p:txBody>
      </p:sp>
      <p:grpSp>
        <p:nvGrpSpPr>
          <p:cNvPr id="14" name="Группа 13">
            <a:extLst>
              <a:ext uri="{FF2B5EF4-FFF2-40B4-BE49-F238E27FC236}">
                <a16:creationId xmlns:a16="http://schemas.microsoft.com/office/drawing/2014/main" xmlns="" id="{1D5A3C12-B362-FF1E-F4D7-E4A636468E83}"/>
              </a:ext>
            </a:extLst>
          </p:cNvPr>
          <p:cNvGrpSpPr/>
          <p:nvPr/>
        </p:nvGrpSpPr>
        <p:grpSpPr>
          <a:xfrm>
            <a:off x="816098" y="2491470"/>
            <a:ext cx="3432029" cy="381185"/>
            <a:chOff x="554079" y="3856078"/>
            <a:chExt cx="3333322" cy="571731"/>
          </a:xfrm>
          <a:solidFill>
            <a:srgbClr val="FFC2BC"/>
          </a:solidFill>
        </p:grpSpPr>
        <p:sp>
          <p:nvSpPr>
            <p:cNvPr id="15" name="Прямоугольник: скругленные углы 14">
              <a:extLst>
                <a:ext uri="{FF2B5EF4-FFF2-40B4-BE49-F238E27FC236}">
                  <a16:creationId xmlns:a16="http://schemas.microsoft.com/office/drawing/2014/main" xmlns="" id="{F05ED5A0-D804-6A6A-CA65-E60412DBFA98}"/>
                </a:ext>
              </a:extLst>
            </p:cNvPr>
            <p:cNvSpPr/>
            <p:nvPr/>
          </p:nvSpPr>
          <p:spPr>
            <a:xfrm>
              <a:off x="554079" y="3856078"/>
              <a:ext cx="3333322" cy="571731"/>
            </a:xfrm>
            <a:prstGeom prst="roundRect">
              <a:avLst>
                <a:gd name="adj" fmla="val 13475"/>
              </a:avLst>
            </a:prstGeom>
            <a:grp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latin typeface="Museo Sans Cyrl 700" panose="02000000000000000000" pitchFamily="50" charset="-52"/>
              </a:endParaRPr>
            </a:p>
          </p:txBody>
        </p:sp>
        <p:sp>
          <p:nvSpPr>
            <p:cNvPr id="16" name="TextBox 15">
              <a:extLst>
                <a:ext uri="{FF2B5EF4-FFF2-40B4-BE49-F238E27FC236}">
                  <a16:creationId xmlns:a16="http://schemas.microsoft.com/office/drawing/2014/main" xmlns="" id="{2A759F20-8787-1453-1074-167105A34160}"/>
                </a:ext>
              </a:extLst>
            </p:cNvPr>
            <p:cNvSpPr txBox="1"/>
            <p:nvPr/>
          </p:nvSpPr>
          <p:spPr>
            <a:xfrm>
              <a:off x="611265" y="3897751"/>
              <a:ext cx="3207525" cy="461628"/>
            </a:xfrm>
            <a:prstGeom prst="rect">
              <a:avLst/>
            </a:prstGeom>
            <a:grpFill/>
          </p:spPr>
          <p:txBody>
            <a:bodyPr wrap="none" rtlCol="0">
              <a:spAutoFit/>
            </a:bodyPr>
            <a:lstStyle/>
            <a:p>
              <a:pPr algn="ctr"/>
              <a:r>
                <a:rPr lang="ru-RU" sz="1400" dirty="0">
                  <a:solidFill>
                    <a:schemeClr val="bg1"/>
                  </a:solidFill>
                  <a:latin typeface="Museo Sans Cyrl 700" panose="02000000000000000000" pitchFamily="50" charset="-52"/>
                </a:rPr>
                <a:t>Мониторинг системы образования </a:t>
              </a:r>
            </a:p>
          </p:txBody>
        </p:sp>
      </p:grpSp>
      <p:grpSp>
        <p:nvGrpSpPr>
          <p:cNvPr id="18" name="Группа 17">
            <a:extLst>
              <a:ext uri="{FF2B5EF4-FFF2-40B4-BE49-F238E27FC236}">
                <a16:creationId xmlns:a16="http://schemas.microsoft.com/office/drawing/2014/main" xmlns="" id="{C0C64C19-FFF2-B593-A553-3EF2A47295F5}"/>
              </a:ext>
            </a:extLst>
          </p:cNvPr>
          <p:cNvGrpSpPr/>
          <p:nvPr/>
        </p:nvGrpSpPr>
        <p:grpSpPr>
          <a:xfrm>
            <a:off x="844975" y="5906283"/>
            <a:ext cx="5156136" cy="855031"/>
            <a:chOff x="4263396" y="5667080"/>
            <a:chExt cx="5646026" cy="650039"/>
          </a:xfrm>
          <a:solidFill>
            <a:srgbClr val="FFC2BC"/>
          </a:solidFill>
        </p:grpSpPr>
        <p:sp>
          <p:nvSpPr>
            <p:cNvPr id="19" name="Прямоугольник: скругленные углы 18">
              <a:extLst>
                <a:ext uri="{FF2B5EF4-FFF2-40B4-BE49-F238E27FC236}">
                  <a16:creationId xmlns:a16="http://schemas.microsoft.com/office/drawing/2014/main" xmlns="" id="{939D8251-537C-0559-028E-9B82802DA36A}"/>
                </a:ext>
              </a:extLst>
            </p:cNvPr>
            <p:cNvSpPr/>
            <p:nvPr/>
          </p:nvSpPr>
          <p:spPr>
            <a:xfrm>
              <a:off x="4263396" y="5667080"/>
              <a:ext cx="5646026" cy="650039"/>
            </a:xfrm>
            <a:prstGeom prst="roundRect">
              <a:avLst>
                <a:gd name="adj" fmla="val 13475"/>
              </a:avLst>
            </a:prstGeom>
            <a:grp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latin typeface="Museo Sans Cyrl 700" panose="02000000000000000000" pitchFamily="50" charset="-52"/>
              </a:endParaRPr>
            </a:p>
          </p:txBody>
        </p:sp>
        <p:sp>
          <p:nvSpPr>
            <p:cNvPr id="20" name="TextBox 19">
              <a:extLst>
                <a:ext uri="{FF2B5EF4-FFF2-40B4-BE49-F238E27FC236}">
                  <a16:creationId xmlns:a16="http://schemas.microsoft.com/office/drawing/2014/main" xmlns="" id="{9F115B21-5DB0-AC23-51A3-BC3C3C6A3F59}"/>
                </a:ext>
              </a:extLst>
            </p:cNvPr>
            <p:cNvSpPr txBox="1"/>
            <p:nvPr/>
          </p:nvSpPr>
          <p:spPr>
            <a:xfrm>
              <a:off x="4281830" y="5711317"/>
              <a:ext cx="5496844" cy="561570"/>
            </a:xfrm>
            <a:prstGeom prst="rect">
              <a:avLst/>
            </a:prstGeom>
            <a:grpFill/>
          </p:spPr>
          <p:txBody>
            <a:bodyPr wrap="square" rtlCol="0">
              <a:spAutoFit/>
            </a:bodyPr>
            <a:lstStyle/>
            <a:p>
              <a:r>
                <a:rPr lang="ru-RU" sz="1400" dirty="0">
                  <a:solidFill>
                    <a:schemeClr val="bg1"/>
                  </a:solidFill>
                  <a:latin typeface="Museo Sans Cyrl 700" panose="02000000000000000000" pitchFamily="50" charset="-52"/>
                </a:rPr>
                <a:t>Лицензирование/ Государственная аккредитация/ Федеральный государственный контроль (надзор) в сфере образования </a:t>
              </a:r>
            </a:p>
          </p:txBody>
        </p:sp>
      </p:grpSp>
      <p:grpSp>
        <p:nvGrpSpPr>
          <p:cNvPr id="21" name="Группа 20">
            <a:extLst>
              <a:ext uri="{FF2B5EF4-FFF2-40B4-BE49-F238E27FC236}">
                <a16:creationId xmlns:a16="http://schemas.microsoft.com/office/drawing/2014/main" xmlns="" id="{73F14DBE-D9A3-3663-C116-CA5151BC5CD1}"/>
              </a:ext>
            </a:extLst>
          </p:cNvPr>
          <p:cNvGrpSpPr/>
          <p:nvPr/>
        </p:nvGrpSpPr>
        <p:grpSpPr>
          <a:xfrm>
            <a:off x="825848" y="3908864"/>
            <a:ext cx="5221453" cy="523221"/>
            <a:chOff x="8676530" y="2226160"/>
            <a:chExt cx="5040819" cy="445208"/>
          </a:xfrm>
          <a:solidFill>
            <a:srgbClr val="FFC2BC"/>
          </a:solidFill>
        </p:grpSpPr>
        <p:sp>
          <p:nvSpPr>
            <p:cNvPr id="23" name="Прямоугольник: скругленные углы 22">
              <a:extLst>
                <a:ext uri="{FF2B5EF4-FFF2-40B4-BE49-F238E27FC236}">
                  <a16:creationId xmlns:a16="http://schemas.microsoft.com/office/drawing/2014/main" xmlns="" id="{88AC7DC8-6EC2-C8C1-365E-D2D9A9B2FDD8}"/>
                </a:ext>
              </a:extLst>
            </p:cNvPr>
            <p:cNvSpPr/>
            <p:nvPr/>
          </p:nvSpPr>
          <p:spPr>
            <a:xfrm>
              <a:off x="8676530" y="2226160"/>
              <a:ext cx="4977765" cy="445208"/>
            </a:xfrm>
            <a:prstGeom prst="roundRect">
              <a:avLst>
                <a:gd name="adj" fmla="val 13475"/>
              </a:avLst>
            </a:prstGeom>
            <a:grp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latin typeface="Museo Sans Cyrl 700" panose="02000000000000000000" pitchFamily="50" charset="-52"/>
              </a:endParaRPr>
            </a:p>
          </p:txBody>
        </p:sp>
        <p:sp>
          <p:nvSpPr>
            <p:cNvPr id="24" name="TextBox 23">
              <a:extLst>
                <a:ext uri="{FF2B5EF4-FFF2-40B4-BE49-F238E27FC236}">
                  <a16:creationId xmlns:a16="http://schemas.microsoft.com/office/drawing/2014/main" xmlns="" id="{67F254FE-637C-7AC1-8887-CD665CAAC076}"/>
                </a:ext>
              </a:extLst>
            </p:cNvPr>
            <p:cNvSpPr txBox="1"/>
            <p:nvPr/>
          </p:nvSpPr>
          <p:spPr>
            <a:xfrm>
              <a:off x="8739584" y="2308394"/>
              <a:ext cx="4977765" cy="261887"/>
            </a:xfrm>
            <a:prstGeom prst="rect">
              <a:avLst/>
            </a:prstGeom>
            <a:grpFill/>
          </p:spPr>
          <p:txBody>
            <a:bodyPr wrap="square" rtlCol="0">
              <a:spAutoFit/>
            </a:bodyPr>
            <a:lstStyle/>
            <a:p>
              <a:r>
                <a:rPr lang="ru-RU" sz="1400" dirty="0">
                  <a:solidFill>
                    <a:schemeClr val="bg1"/>
                  </a:solidFill>
                  <a:latin typeface="Museo Sans Cyrl 700" panose="02000000000000000000" pitchFamily="50" charset="-52"/>
                </a:rPr>
                <a:t>Региональные диагностики, в том числе ГКР (Москва) </a:t>
              </a:r>
            </a:p>
          </p:txBody>
        </p:sp>
      </p:grpSp>
      <p:cxnSp>
        <p:nvCxnSpPr>
          <p:cNvPr id="31" name="Прямая со стрелкой 30">
            <a:extLst>
              <a:ext uri="{FF2B5EF4-FFF2-40B4-BE49-F238E27FC236}">
                <a16:creationId xmlns:a16="http://schemas.microsoft.com/office/drawing/2014/main" xmlns="" id="{926CC9BB-5FBD-7822-796E-811AADF7BB73}"/>
              </a:ext>
            </a:extLst>
          </p:cNvPr>
          <p:cNvCxnSpPr>
            <a:cxnSpLocks/>
            <a:stCxn id="36" idx="3"/>
            <a:endCxn id="42" idx="1"/>
          </p:cNvCxnSpPr>
          <p:nvPr/>
        </p:nvCxnSpPr>
        <p:spPr>
          <a:xfrm>
            <a:off x="5996042" y="4827786"/>
            <a:ext cx="423808" cy="691524"/>
          </a:xfrm>
          <a:prstGeom prst="straightConnector1">
            <a:avLst/>
          </a:prstGeom>
          <a:ln w="28575">
            <a:solidFill>
              <a:srgbClr val="CAC8C8"/>
            </a:solidFill>
            <a:tailEnd type="arrow"/>
          </a:ln>
        </p:spPr>
        <p:style>
          <a:lnRef idx="1">
            <a:schemeClr val="accent1"/>
          </a:lnRef>
          <a:fillRef idx="0">
            <a:schemeClr val="accent1"/>
          </a:fillRef>
          <a:effectRef idx="0">
            <a:schemeClr val="accent1"/>
          </a:effectRef>
          <a:fontRef idx="minor">
            <a:schemeClr val="tx1"/>
          </a:fontRef>
        </p:style>
      </p:cxnSp>
      <p:cxnSp>
        <p:nvCxnSpPr>
          <p:cNvPr id="37" name="Прямая со стрелкой 36">
            <a:extLst>
              <a:ext uri="{FF2B5EF4-FFF2-40B4-BE49-F238E27FC236}">
                <a16:creationId xmlns:a16="http://schemas.microsoft.com/office/drawing/2014/main" xmlns="" id="{11C136F4-A6B5-B1E8-8DA7-A74B405ACC0D}"/>
              </a:ext>
            </a:extLst>
          </p:cNvPr>
          <p:cNvCxnSpPr>
            <a:cxnSpLocks/>
            <a:stCxn id="42" idx="3"/>
            <a:endCxn id="49" idx="1"/>
          </p:cNvCxnSpPr>
          <p:nvPr/>
        </p:nvCxnSpPr>
        <p:spPr>
          <a:xfrm flipV="1">
            <a:off x="8820974" y="4994687"/>
            <a:ext cx="443018" cy="524623"/>
          </a:xfrm>
          <a:prstGeom prst="straightConnector1">
            <a:avLst/>
          </a:prstGeom>
          <a:ln w="28575">
            <a:solidFill>
              <a:srgbClr val="CAC8C8"/>
            </a:solidFill>
            <a:tailEnd type="arrow"/>
          </a:ln>
        </p:spPr>
        <p:style>
          <a:lnRef idx="1">
            <a:schemeClr val="accent1"/>
          </a:lnRef>
          <a:fillRef idx="0">
            <a:schemeClr val="accent1"/>
          </a:fillRef>
          <a:effectRef idx="0">
            <a:schemeClr val="accent1"/>
          </a:effectRef>
          <a:fontRef idx="minor">
            <a:schemeClr val="tx1"/>
          </a:fontRef>
        </p:style>
      </p:cxnSp>
      <p:cxnSp>
        <p:nvCxnSpPr>
          <p:cNvPr id="59" name="Прямая соединительная линия 58">
            <a:extLst>
              <a:ext uri="{FF2B5EF4-FFF2-40B4-BE49-F238E27FC236}">
                <a16:creationId xmlns:a16="http://schemas.microsoft.com/office/drawing/2014/main" xmlns="" id="{298A5CEA-82B9-45C6-B54B-C81D43734B9E}"/>
              </a:ext>
            </a:extLst>
          </p:cNvPr>
          <p:cNvCxnSpPr>
            <a:cxnSpLocks/>
            <a:stCxn id="17" idx="1"/>
          </p:cNvCxnSpPr>
          <p:nvPr/>
        </p:nvCxnSpPr>
        <p:spPr>
          <a:xfrm>
            <a:off x="658813" y="1883776"/>
            <a:ext cx="0" cy="4472574"/>
          </a:xfrm>
          <a:prstGeom prst="line">
            <a:avLst/>
          </a:prstGeom>
          <a:ln w="28575">
            <a:solidFill>
              <a:srgbClr val="EE3524"/>
            </a:solidFill>
          </a:ln>
        </p:spPr>
        <p:style>
          <a:lnRef idx="1">
            <a:schemeClr val="accent1"/>
          </a:lnRef>
          <a:fillRef idx="0">
            <a:schemeClr val="accent1"/>
          </a:fillRef>
          <a:effectRef idx="0">
            <a:schemeClr val="accent1"/>
          </a:effectRef>
          <a:fontRef idx="minor">
            <a:schemeClr val="tx1"/>
          </a:fontRef>
        </p:style>
      </p:cxnSp>
      <p:cxnSp>
        <p:nvCxnSpPr>
          <p:cNvPr id="62" name="Прямая со стрелкой 61">
            <a:extLst>
              <a:ext uri="{FF2B5EF4-FFF2-40B4-BE49-F238E27FC236}">
                <a16:creationId xmlns:a16="http://schemas.microsoft.com/office/drawing/2014/main" xmlns="" id="{CC6D2246-F2D8-0752-B24D-1368F2454D5C}"/>
              </a:ext>
            </a:extLst>
          </p:cNvPr>
          <p:cNvCxnSpPr>
            <a:cxnSpLocks/>
          </p:cNvCxnSpPr>
          <p:nvPr/>
        </p:nvCxnSpPr>
        <p:spPr>
          <a:xfrm>
            <a:off x="658813" y="2681104"/>
            <a:ext cx="175698" cy="0"/>
          </a:xfrm>
          <a:prstGeom prst="straightConnector1">
            <a:avLst/>
          </a:prstGeom>
          <a:ln w="28575">
            <a:solidFill>
              <a:srgbClr val="EE3524"/>
            </a:solidFill>
            <a:tailEnd type="arrow"/>
          </a:ln>
        </p:spPr>
        <p:style>
          <a:lnRef idx="1">
            <a:schemeClr val="accent1"/>
          </a:lnRef>
          <a:fillRef idx="0">
            <a:schemeClr val="accent1"/>
          </a:fillRef>
          <a:effectRef idx="0">
            <a:schemeClr val="accent1"/>
          </a:effectRef>
          <a:fontRef idx="minor">
            <a:schemeClr val="tx1"/>
          </a:fontRef>
        </p:style>
      </p:cxnSp>
      <p:cxnSp>
        <p:nvCxnSpPr>
          <p:cNvPr id="64" name="Прямая со стрелкой 63">
            <a:extLst>
              <a:ext uri="{FF2B5EF4-FFF2-40B4-BE49-F238E27FC236}">
                <a16:creationId xmlns:a16="http://schemas.microsoft.com/office/drawing/2014/main" xmlns="" id="{373C427E-D8D1-0A61-C3BD-4CBCF01C43F3}"/>
              </a:ext>
            </a:extLst>
          </p:cNvPr>
          <p:cNvCxnSpPr>
            <a:cxnSpLocks/>
          </p:cNvCxnSpPr>
          <p:nvPr/>
        </p:nvCxnSpPr>
        <p:spPr>
          <a:xfrm>
            <a:off x="669277" y="4170474"/>
            <a:ext cx="175698" cy="0"/>
          </a:xfrm>
          <a:prstGeom prst="straightConnector1">
            <a:avLst/>
          </a:prstGeom>
          <a:ln w="28575">
            <a:solidFill>
              <a:srgbClr val="EE3524"/>
            </a:solidFill>
            <a:tailEnd type="arrow"/>
          </a:ln>
        </p:spPr>
        <p:style>
          <a:lnRef idx="1">
            <a:schemeClr val="accent1"/>
          </a:lnRef>
          <a:fillRef idx="0">
            <a:schemeClr val="accent1"/>
          </a:fillRef>
          <a:effectRef idx="0">
            <a:schemeClr val="accent1"/>
          </a:effectRef>
          <a:fontRef idx="minor">
            <a:schemeClr val="tx1"/>
          </a:fontRef>
        </p:style>
      </p:cxnSp>
      <p:cxnSp>
        <p:nvCxnSpPr>
          <p:cNvPr id="65" name="Прямая со стрелкой 64">
            <a:extLst>
              <a:ext uri="{FF2B5EF4-FFF2-40B4-BE49-F238E27FC236}">
                <a16:creationId xmlns:a16="http://schemas.microsoft.com/office/drawing/2014/main" xmlns="" id="{5DAFEBD2-4146-18C7-F7D1-C3060FBA9DAB}"/>
              </a:ext>
            </a:extLst>
          </p:cNvPr>
          <p:cNvCxnSpPr>
            <a:cxnSpLocks/>
          </p:cNvCxnSpPr>
          <p:nvPr/>
        </p:nvCxnSpPr>
        <p:spPr>
          <a:xfrm>
            <a:off x="661896" y="4772562"/>
            <a:ext cx="175698" cy="0"/>
          </a:xfrm>
          <a:prstGeom prst="straightConnector1">
            <a:avLst/>
          </a:prstGeom>
          <a:ln w="28575">
            <a:solidFill>
              <a:srgbClr val="EE3524"/>
            </a:solidFill>
            <a:tailEnd type="arrow"/>
          </a:ln>
        </p:spPr>
        <p:style>
          <a:lnRef idx="1">
            <a:schemeClr val="accent1"/>
          </a:lnRef>
          <a:fillRef idx="0">
            <a:schemeClr val="accent1"/>
          </a:fillRef>
          <a:effectRef idx="0">
            <a:schemeClr val="accent1"/>
          </a:effectRef>
          <a:fontRef idx="minor">
            <a:schemeClr val="tx1"/>
          </a:fontRef>
        </p:style>
      </p:cxnSp>
      <p:cxnSp>
        <p:nvCxnSpPr>
          <p:cNvPr id="66" name="Прямая со стрелкой 65">
            <a:extLst>
              <a:ext uri="{FF2B5EF4-FFF2-40B4-BE49-F238E27FC236}">
                <a16:creationId xmlns:a16="http://schemas.microsoft.com/office/drawing/2014/main" xmlns="" id="{5C6A47EA-33D4-020A-0E9E-0123144DC5BD}"/>
              </a:ext>
            </a:extLst>
          </p:cNvPr>
          <p:cNvCxnSpPr>
            <a:cxnSpLocks/>
          </p:cNvCxnSpPr>
          <p:nvPr/>
        </p:nvCxnSpPr>
        <p:spPr>
          <a:xfrm>
            <a:off x="669277" y="6343562"/>
            <a:ext cx="175698" cy="0"/>
          </a:xfrm>
          <a:prstGeom prst="straightConnector1">
            <a:avLst/>
          </a:prstGeom>
          <a:ln w="28575">
            <a:solidFill>
              <a:srgbClr val="EE3524"/>
            </a:solidFill>
            <a:tailEnd type="arrow"/>
          </a:ln>
        </p:spPr>
        <p:style>
          <a:lnRef idx="1">
            <a:schemeClr val="accent1"/>
          </a:lnRef>
          <a:fillRef idx="0">
            <a:schemeClr val="accent1"/>
          </a:fillRef>
          <a:effectRef idx="0">
            <a:schemeClr val="accent1"/>
          </a:effectRef>
          <a:fontRef idx="minor">
            <a:schemeClr val="tx1"/>
          </a:fontRef>
        </p:style>
      </p:cxnSp>
      <p:sp>
        <p:nvSpPr>
          <p:cNvPr id="71" name="Прямоугольник: скругленные углы 70">
            <a:extLst>
              <a:ext uri="{FF2B5EF4-FFF2-40B4-BE49-F238E27FC236}">
                <a16:creationId xmlns:a16="http://schemas.microsoft.com/office/drawing/2014/main" xmlns="" id="{3F299D96-6058-EF97-D79C-4D42AC7B83DB}"/>
              </a:ext>
            </a:extLst>
          </p:cNvPr>
          <p:cNvSpPr/>
          <p:nvPr/>
        </p:nvSpPr>
        <p:spPr>
          <a:xfrm rot="16200000">
            <a:off x="8208240" y="3542688"/>
            <a:ext cx="121607"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2" name="Прямоугольник: скругленные углы 71">
            <a:extLst>
              <a:ext uri="{FF2B5EF4-FFF2-40B4-BE49-F238E27FC236}">
                <a16:creationId xmlns:a16="http://schemas.microsoft.com/office/drawing/2014/main" xmlns="" id="{B5DFD4A1-8015-B9CE-6D64-6DB7D475F624}"/>
              </a:ext>
            </a:extLst>
          </p:cNvPr>
          <p:cNvSpPr/>
          <p:nvPr/>
        </p:nvSpPr>
        <p:spPr>
          <a:xfrm rot="16200000">
            <a:off x="8208240" y="3007614"/>
            <a:ext cx="121607"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3" name="Прямоугольник: скругленные углы 72">
            <a:extLst>
              <a:ext uri="{FF2B5EF4-FFF2-40B4-BE49-F238E27FC236}">
                <a16:creationId xmlns:a16="http://schemas.microsoft.com/office/drawing/2014/main" xmlns="" id="{0B7437D3-5E49-45A3-11F6-EB3F958639C0}"/>
              </a:ext>
            </a:extLst>
          </p:cNvPr>
          <p:cNvSpPr/>
          <p:nvPr/>
        </p:nvSpPr>
        <p:spPr>
          <a:xfrm rot="16200000">
            <a:off x="8208240" y="2719650"/>
            <a:ext cx="121607"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4" name="Прямоугольник: скругленные углы 73">
            <a:extLst>
              <a:ext uri="{FF2B5EF4-FFF2-40B4-BE49-F238E27FC236}">
                <a16:creationId xmlns:a16="http://schemas.microsoft.com/office/drawing/2014/main" xmlns="" id="{F1716F5C-C463-5180-9028-9FA664888B96}"/>
              </a:ext>
            </a:extLst>
          </p:cNvPr>
          <p:cNvSpPr/>
          <p:nvPr/>
        </p:nvSpPr>
        <p:spPr>
          <a:xfrm rot="16200000">
            <a:off x="8208240" y="2409178"/>
            <a:ext cx="121607"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Номер слайда 12">
            <a:extLst>
              <a:ext uri="{FF2B5EF4-FFF2-40B4-BE49-F238E27FC236}">
                <a16:creationId xmlns:a16="http://schemas.microsoft.com/office/drawing/2014/main" xmlns="" id="{0910E374-A7E6-CB44-80D3-002FB8BA03E2}"/>
              </a:ext>
            </a:extLst>
          </p:cNvPr>
          <p:cNvSpPr>
            <a:spLocks noGrp="1"/>
          </p:cNvSpPr>
          <p:nvPr>
            <p:ph type="sldNum" sz="quarter" idx="12"/>
          </p:nvPr>
        </p:nvSpPr>
        <p:spPr/>
        <p:txBody>
          <a:bodyPr/>
          <a:lstStyle/>
          <a:p>
            <a:fld id="{6E2A07DF-9D6C-49A2-A2EB-407E1B93CB59}" type="slidenum">
              <a:rPr lang="ru-RU" smtClean="0"/>
              <a:t>14</a:t>
            </a:fld>
            <a:endParaRPr lang="ru-RU"/>
          </a:p>
        </p:txBody>
      </p:sp>
      <p:grpSp>
        <p:nvGrpSpPr>
          <p:cNvPr id="53" name="Группа 52">
            <a:extLst>
              <a:ext uri="{FF2B5EF4-FFF2-40B4-BE49-F238E27FC236}">
                <a16:creationId xmlns:a16="http://schemas.microsoft.com/office/drawing/2014/main" xmlns="" id="{BBDB6450-1019-814E-829E-0AFD641BF12D}"/>
              </a:ext>
            </a:extLst>
          </p:cNvPr>
          <p:cNvGrpSpPr/>
          <p:nvPr/>
        </p:nvGrpSpPr>
        <p:grpSpPr>
          <a:xfrm>
            <a:off x="851900" y="5214758"/>
            <a:ext cx="5156138" cy="505888"/>
            <a:chOff x="1626984" y="5405470"/>
            <a:chExt cx="4173142" cy="615169"/>
          </a:xfrm>
          <a:solidFill>
            <a:srgbClr val="FFC2BC"/>
          </a:solidFill>
        </p:grpSpPr>
        <p:sp>
          <p:nvSpPr>
            <p:cNvPr id="54" name="Прямоугольник: скругленные углы 35">
              <a:extLst>
                <a:ext uri="{FF2B5EF4-FFF2-40B4-BE49-F238E27FC236}">
                  <a16:creationId xmlns:a16="http://schemas.microsoft.com/office/drawing/2014/main" xmlns="" id="{0A2B4071-563F-4B4C-B9AD-5518315E75EC}"/>
                </a:ext>
              </a:extLst>
            </p:cNvPr>
            <p:cNvSpPr/>
            <p:nvPr/>
          </p:nvSpPr>
          <p:spPr>
            <a:xfrm>
              <a:off x="1626984" y="5405470"/>
              <a:ext cx="4173142" cy="615169"/>
            </a:xfrm>
            <a:prstGeom prst="roundRect">
              <a:avLst>
                <a:gd name="adj" fmla="val 13475"/>
              </a:avLst>
            </a:prstGeom>
            <a:grp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5" name="TextBox 54">
              <a:extLst>
                <a:ext uri="{FF2B5EF4-FFF2-40B4-BE49-F238E27FC236}">
                  <a16:creationId xmlns:a16="http://schemas.microsoft.com/office/drawing/2014/main" xmlns="" id="{0B4685BF-DFFD-E644-B258-7FBCD4A40839}"/>
                </a:ext>
              </a:extLst>
            </p:cNvPr>
            <p:cNvSpPr txBox="1"/>
            <p:nvPr/>
          </p:nvSpPr>
          <p:spPr>
            <a:xfrm>
              <a:off x="1687171" y="5519427"/>
              <a:ext cx="4053686" cy="374263"/>
            </a:xfrm>
            <a:prstGeom prst="rect">
              <a:avLst/>
            </a:prstGeom>
            <a:grpFill/>
          </p:spPr>
          <p:txBody>
            <a:bodyPr wrap="square" rtlCol="0">
              <a:spAutoFit/>
            </a:bodyPr>
            <a:lstStyle/>
            <a:p>
              <a:r>
                <a:rPr lang="ru-RU" sz="1400" dirty="0">
                  <a:solidFill>
                    <a:schemeClr val="bg1"/>
                  </a:solidFill>
                  <a:latin typeface="Museo Sans Cyrl 700" panose="02000000000000000000" pitchFamily="50" charset="-52"/>
                </a:rPr>
                <a:t>Сертификация</a:t>
              </a:r>
            </a:p>
          </p:txBody>
        </p:sp>
      </p:grpSp>
      <p:cxnSp>
        <p:nvCxnSpPr>
          <p:cNvPr id="58" name="Прямая со стрелкой 57">
            <a:extLst>
              <a:ext uri="{FF2B5EF4-FFF2-40B4-BE49-F238E27FC236}">
                <a16:creationId xmlns:a16="http://schemas.microsoft.com/office/drawing/2014/main" xmlns="" id="{2AA95A33-D80F-5D48-99D4-86D7DA3819B1}"/>
              </a:ext>
            </a:extLst>
          </p:cNvPr>
          <p:cNvCxnSpPr>
            <a:cxnSpLocks/>
          </p:cNvCxnSpPr>
          <p:nvPr/>
        </p:nvCxnSpPr>
        <p:spPr>
          <a:xfrm>
            <a:off x="669358" y="5479695"/>
            <a:ext cx="175698" cy="0"/>
          </a:xfrm>
          <a:prstGeom prst="straightConnector1">
            <a:avLst/>
          </a:prstGeom>
          <a:ln w="28575">
            <a:solidFill>
              <a:srgbClr val="EE3524"/>
            </a:solidFill>
            <a:tailEnd type="arrow"/>
          </a:ln>
        </p:spPr>
        <p:style>
          <a:lnRef idx="1">
            <a:schemeClr val="accent1"/>
          </a:lnRef>
          <a:fillRef idx="0">
            <a:schemeClr val="accent1"/>
          </a:fillRef>
          <a:effectRef idx="0">
            <a:schemeClr val="accent1"/>
          </a:effectRef>
          <a:fontRef idx="minor">
            <a:schemeClr val="tx1"/>
          </a:fontRef>
        </p:style>
      </p:cxnSp>
      <p:pic>
        <p:nvPicPr>
          <p:cNvPr id="5" name="Рисунок 4">
            <a:extLst>
              <a:ext uri="{FF2B5EF4-FFF2-40B4-BE49-F238E27FC236}">
                <a16:creationId xmlns:a16="http://schemas.microsoft.com/office/drawing/2014/main" xmlns="" id="{2EF31CDE-D14F-8069-5E42-906992A25BE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401579" y="1430855"/>
            <a:ext cx="3381148" cy="2074149"/>
          </a:xfrm>
          <a:prstGeom prst="rect">
            <a:avLst/>
          </a:prstGeom>
        </p:spPr>
      </p:pic>
      <p:sp>
        <p:nvSpPr>
          <p:cNvPr id="17" name="TextBox 16">
            <a:extLst>
              <a:ext uri="{FF2B5EF4-FFF2-40B4-BE49-F238E27FC236}">
                <a16:creationId xmlns:a16="http://schemas.microsoft.com/office/drawing/2014/main" xmlns="" id="{34A91FB0-09AE-62D8-9ED4-3826A97F1E89}"/>
              </a:ext>
            </a:extLst>
          </p:cNvPr>
          <p:cNvSpPr txBox="1"/>
          <p:nvPr/>
        </p:nvSpPr>
        <p:spPr>
          <a:xfrm>
            <a:off x="658813" y="1557455"/>
            <a:ext cx="3289880" cy="652641"/>
          </a:xfrm>
          <a:prstGeom prst="roundRect">
            <a:avLst>
              <a:gd name="adj" fmla="val 18189"/>
            </a:avLst>
          </a:prstGeom>
          <a:solidFill>
            <a:schemeClr val="bg1">
              <a:alpha val="86000"/>
            </a:schemeClr>
          </a:solidFill>
          <a:ln w="28575">
            <a:solidFill>
              <a:srgbClr val="EE3524"/>
            </a:solidFill>
          </a:ln>
        </p:spPr>
        <p:txBody>
          <a:bodyPr wrap="square" rtlCol="0">
            <a:spAutoFit/>
          </a:bodyPr>
          <a:lstStyle>
            <a:defPPr>
              <a:defRPr lang="ru-RU"/>
            </a:defPPr>
            <a:lvl1pPr algn="ctr">
              <a:defRPr sz="1600">
                <a:solidFill>
                  <a:schemeClr val="tx1"/>
                </a:solidFill>
                <a:latin typeface="Museo Sans Cyrl 300" panose="02000000000000000000" pitchFamily="2" charset="-52"/>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ru-RU" dirty="0"/>
              <a:t>Мероприятия по внешней оценки качества образования </a:t>
            </a:r>
          </a:p>
        </p:txBody>
      </p:sp>
      <p:cxnSp>
        <p:nvCxnSpPr>
          <p:cNvPr id="4" name="Прямая со стрелкой 3">
            <a:extLst>
              <a:ext uri="{FF2B5EF4-FFF2-40B4-BE49-F238E27FC236}">
                <a16:creationId xmlns:a16="http://schemas.microsoft.com/office/drawing/2014/main" xmlns="" id="{17B4271A-54B1-17C3-5ED6-BC2FDBB0F041}"/>
              </a:ext>
            </a:extLst>
          </p:cNvPr>
          <p:cNvCxnSpPr>
            <a:cxnSpLocks/>
          </p:cNvCxnSpPr>
          <p:nvPr/>
        </p:nvCxnSpPr>
        <p:spPr>
          <a:xfrm rot="5400000">
            <a:off x="4198937" y="1685192"/>
            <a:ext cx="0" cy="360000"/>
          </a:xfrm>
          <a:prstGeom prst="straightConnector1">
            <a:avLst/>
          </a:prstGeom>
          <a:ln w="50800">
            <a:solidFill>
              <a:srgbClr val="EE3524"/>
            </a:solidFill>
            <a:tailEnd type="arrow"/>
          </a:ln>
        </p:spPr>
        <p:style>
          <a:lnRef idx="1">
            <a:schemeClr val="accent1"/>
          </a:lnRef>
          <a:fillRef idx="0">
            <a:schemeClr val="accent1"/>
          </a:fillRef>
          <a:effectRef idx="0">
            <a:schemeClr val="accent1"/>
          </a:effectRef>
          <a:fontRef idx="minor">
            <a:schemeClr val="tx1"/>
          </a:fontRef>
        </p:style>
      </p:cxnSp>
      <p:grpSp>
        <p:nvGrpSpPr>
          <p:cNvPr id="10" name="Группа 9">
            <a:extLst>
              <a:ext uri="{FF2B5EF4-FFF2-40B4-BE49-F238E27FC236}">
                <a16:creationId xmlns:a16="http://schemas.microsoft.com/office/drawing/2014/main" xmlns="" id="{D1817E5F-CFBD-BF12-5860-E2AE16035970}"/>
              </a:ext>
            </a:extLst>
          </p:cNvPr>
          <p:cNvGrpSpPr/>
          <p:nvPr/>
        </p:nvGrpSpPr>
        <p:grpSpPr>
          <a:xfrm>
            <a:off x="806779" y="3002779"/>
            <a:ext cx="5820157" cy="833527"/>
            <a:chOff x="8676530" y="859579"/>
            <a:chExt cx="3998958" cy="529749"/>
          </a:xfrm>
        </p:grpSpPr>
        <p:sp>
          <p:nvSpPr>
            <p:cNvPr id="11" name="Прямоугольник: скругленные углы 10">
              <a:extLst>
                <a:ext uri="{FF2B5EF4-FFF2-40B4-BE49-F238E27FC236}">
                  <a16:creationId xmlns:a16="http://schemas.microsoft.com/office/drawing/2014/main" xmlns="" id="{9FE9C783-CAE3-42E7-7302-703577511A60}"/>
                </a:ext>
              </a:extLst>
            </p:cNvPr>
            <p:cNvSpPr/>
            <p:nvPr/>
          </p:nvSpPr>
          <p:spPr>
            <a:xfrm>
              <a:off x="8676530" y="859579"/>
              <a:ext cx="3998958" cy="502202"/>
            </a:xfrm>
            <a:prstGeom prst="roundRect">
              <a:avLst>
                <a:gd name="adj" fmla="val 13475"/>
              </a:avLst>
            </a:prstGeom>
            <a:solidFill>
              <a:srgbClr val="EE3524"/>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latin typeface="Museo Sans Cyrl 700" panose="02000000000000000000" pitchFamily="50" charset="-52"/>
              </a:endParaRPr>
            </a:p>
          </p:txBody>
        </p:sp>
        <p:sp>
          <p:nvSpPr>
            <p:cNvPr id="12" name="TextBox 11">
              <a:extLst>
                <a:ext uri="{FF2B5EF4-FFF2-40B4-BE49-F238E27FC236}">
                  <a16:creationId xmlns:a16="http://schemas.microsoft.com/office/drawing/2014/main" xmlns="" id="{D9AF3269-F61F-8E8E-9EAD-5983C35E6F2E}"/>
                </a:ext>
              </a:extLst>
            </p:cNvPr>
            <p:cNvSpPr txBox="1"/>
            <p:nvPr/>
          </p:nvSpPr>
          <p:spPr>
            <a:xfrm>
              <a:off x="8685816" y="861186"/>
              <a:ext cx="3989672" cy="528142"/>
            </a:xfrm>
            <a:prstGeom prst="rect">
              <a:avLst/>
            </a:prstGeom>
            <a:noFill/>
          </p:spPr>
          <p:txBody>
            <a:bodyPr wrap="square" rtlCol="0">
              <a:spAutoFit/>
            </a:bodyPr>
            <a:lstStyle/>
            <a:p>
              <a:pPr algn="ctr"/>
              <a:r>
                <a:rPr lang="ru-RU" sz="2400" dirty="0">
                  <a:solidFill>
                    <a:schemeClr val="bg1"/>
                  </a:solidFill>
                  <a:latin typeface="Museo Sans Cyrl 700" panose="02000000000000000000" pitchFamily="50" charset="-52"/>
                </a:rPr>
                <a:t>Национальные исследования оценки качества образования (ВПР, НИКО)</a:t>
              </a:r>
            </a:p>
          </p:txBody>
        </p:sp>
      </p:grpSp>
      <p:cxnSp>
        <p:nvCxnSpPr>
          <p:cNvPr id="63" name="Прямая со стрелкой 62">
            <a:extLst>
              <a:ext uri="{FF2B5EF4-FFF2-40B4-BE49-F238E27FC236}">
                <a16:creationId xmlns:a16="http://schemas.microsoft.com/office/drawing/2014/main" xmlns="" id="{67B5D22C-4E05-623F-3B2B-622970B963CE}"/>
              </a:ext>
            </a:extLst>
          </p:cNvPr>
          <p:cNvCxnSpPr>
            <a:cxnSpLocks/>
          </p:cNvCxnSpPr>
          <p:nvPr/>
        </p:nvCxnSpPr>
        <p:spPr>
          <a:xfrm>
            <a:off x="658813" y="3435484"/>
            <a:ext cx="175698" cy="0"/>
          </a:xfrm>
          <a:prstGeom prst="straightConnector1">
            <a:avLst/>
          </a:prstGeom>
          <a:ln w="28575">
            <a:solidFill>
              <a:srgbClr val="EE3524"/>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03654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a:extLst>
              <a:ext uri="{FF2B5EF4-FFF2-40B4-BE49-F238E27FC236}">
                <a16:creationId xmlns:a16="http://schemas.microsoft.com/office/drawing/2014/main" xmlns="" id="{AB4569A0-BF6E-4C17-A4F7-D1AA5CE6ADFD}"/>
              </a:ext>
            </a:extLst>
          </p:cNvPr>
          <p:cNvGrpSpPr/>
          <p:nvPr/>
        </p:nvGrpSpPr>
        <p:grpSpPr>
          <a:xfrm>
            <a:off x="678531" y="513383"/>
            <a:ext cx="8171555" cy="472536"/>
            <a:chOff x="-1030592" y="999690"/>
            <a:chExt cx="8171555" cy="472536"/>
          </a:xfrm>
        </p:grpSpPr>
        <p:sp>
          <p:nvSpPr>
            <p:cNvPr id="5" name="Прямоугольник: скругленные углы 4">
              <a:extLst>
                <a:ext uri="{FF2B5EF4-FFF2-40B4-BE49-F238E27FC236}">
                  <a16:creationId xmlns:a16="http://schemas.microsoft.com/office/drawing/2014/main" xmlns="" id="{2CF4E175-DCE0-E2D9-86A3-7C5444D23EF5}"/>
                </a:ext>
              </a:extLst>
            </p:cNvPr>
            <p:cNvSpPr/>
            <p:nvPr/>
          </p:nvSpPr>
          <p:spPr>
            <a:xfrm>
              <a:off x="-1030592" y="999690"/>
              <a:ext cx="8171555" cy="472536"/>
            </a:xfrm>
            <a:prstGeom prst="roundRect">
              <a:avLst>
                <a:gd name="adj" fmla="val 13475"/>
              </a:avLst>
            </a:prstGeom>
            <a:solidFill>
              <a:srgbClr val="CAC8C8"/>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p>
          </p:txBody>
        </p:sp>
        <p:sp>
          <p:nvSpPr>
            <p:cNvPr id="6" name="TextBox 5">
              <a:extLst>
                <a:ext uri="{FF2B5EF4-FFF2-40B4-BE49-F238E27FC236}">
                  <a16:creationId xmlns:a16="http://schemas.microsoft.com/office/drawing/2014/main" xmlns="" id="{A9637BF1-1FDD-DF55-0B6B-824EFC0D97B6}"/>
                </a:ext>
              </a:extLst>
            </p:cNvPr>
            <p:cNvSpPr txBox="1"/>
            <p:nvPr/>
          </p:nvSpPr>
          <p:spPr>
            <a:xfrm>
              <a:off x="-993091" y="1043387"/>
              <a:ext cx="7927225" cy="400110"/>
            </a:xfrm>
            <a:prstGeom prst="rect">
              <a:avLst/>
            </a:prstGeom>
            <a:noFill/>
          </p:spPr>
          <p:txBody>
            <a:bodyPr wrap="square" rtlCol="0">
              <a:spAutoFit/>
            </a:bodyPr>
            <a:lstStyle>
              <a:defPPr>
                <a:defRPr lang="ru-RU"/>
              </a:defPPr>
              <a:lvl1pPr algn="ctr">
                <a:defRPr>
                  <a:latin typeface="Museo Sans Cyrl 700" panose="02000000000000000000" pitchFamily="50" charset="-52"/>
                </a:defRPr>
              </a:lvl1pPr>
            </a:lstStyle>
            <a:p>
              <a:pPr algn="l"/>
              <a:r>
                <a:rPr lang="ru-RU" sz="2000" dirty="0"/>
                <a:t>Правовые основания процедур оценки качества образования</a:t>
              </a:r>
              <a:endParaRPr lang="en-US" sz="2000" dirty="0"/>
            </a:p>
          </p:txBody>
        </p:sp>
      </p:grpSp>
      <p:grpSp>
        <p:nvGrpSpPr>
          <p:cNvPr id="7" name="Группа 6">
            <a:extLst>
              <a:ext uri="{FF2B5EF4-FFF2-40B4-BE49-F238E27FC236}">
                <a16:creationId xmlns:a16="http://schemas.microsoft.com/office/drawing/2014/main" xmlns="" id="{63F5CCB3-9C8C-C933-7B44-2AAF1FE38AE9}"/>
              </a:ext>
            </a:extLst>
          </p:cNvPr>
          <p:cNvGrpSpPr/>
          <p:nvPr/>
        </p:nvGrpSpPr>
        <p:grpSpPr>
          <a:xfrm>
            <a:off x="666755" y="1203873"/>
            <a:ext cx="10077447" cy="510788"/>
            <a:chOff x="8676531" y="859579"/>
            <a:chExt cx="2336666" cy="1075832"/>
          </a:xfrm>
        </p:grpSpPr>
        <p:sp>
          <p:nvSpPr>
            <p:cNvPr id="8" name="Прямоугольник: скругленные углы 17">
              <a:extLst>
                <a:ext uri="{FF2B5EF4-FFF2-40B4-BE49-F238E27FC236}">
                  <a16:creationId xmlns:a16="http://schemas.microsoft.com/office/drawing/2014/main" xmlns="" id="{5130F4B9-E09F-DABE-DE56-EAD6CBDB5472}"/>
                </a:ext>
              </a:extLst>
            </p:cNvPr>
            <p:cNvSpPr/>
            <p:nvPr/>
          </p:nvSpPr>
          <p:spPr>
            <a:xfrm>
              <a:off x="8676531" y="859579"/>
              <a:ext cx="2336666" cy="1075832"/>
            </a:xfrm>
            <a:prstGeom prst="roundRect">
              <a:avLst>
                <a:gd name="adj" fmla="val 13475"/>
              </a:avLst>
            </a:prstGeom>
            <a:solidFill>
              <a:srgbClr val="EE3524"/>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Museo Sans Cyrl 700" panose="02000000000000000000" pitchFamily="50" charset="-52"/>
              </a:endParaRPr>
            </a:p>
          </p:txBody>
        </p:sp>
        <p:sp>
          <p:nvSpPr>
            <p:cNvPr id="9" name="TextBox 8">
              <a:extLst>
                <a:ext uri="{FF2B5EF4-FFF2-40B4-BE49-F238E27FC236}">
                  <a16:creationId xmlns:a16="http://schemas.microsoft.com/office/drawing/2014/main" xmlns="" id="{5463FE90-3B5A-4396-582A-5C1C895AF7D4}"/>
                </a:ext>
              </a:extLst>
            </p:cNvPr>
            <p:cNvSpPr txBox="1"/>
            <p:nvPr/>
          </p:nvSpPr>
          <p:spPr>
            <a:xfrm>
              <a:off x="8715367" y="1047698"/>
              <a:ext cx="2297830" cy="777894"/>
            </a:xfrm>
            <a:prstGeom prst="rect">
              <a:avLst/>
            </a:prstGeom>
            <a:noFill/>
          </p:spPr>
          <p:txBody>
            <a:bodyPr wrap="square" rtlCol="0">
              <a:spAutoFit/>
            </a:bodyPr>
            <a:lstStyle/>
            <a:p>
              <a:r>
                <a:rPr lang="ru-RU" dirty="0">
                  <a:solidFill>
                    <a:schemeClr val="bg1"/>
                  </a:solidFill>
                  <a:latin typeface="Museo Sans Cyrl 700" panose="02000000000000000000" pitchFamily="50" charset="-52"/>
                  <a:cs typeface="Segoe UI Light" panose="020B0502040204020203" pitchFamily="34" charset="0"/>
                </a:rPr>
                <a:t>НАЦИОНАЛЬНЫЕ ИССЛЕДОВАНИЯ ОЦЕНКИ КАЧЕСТВА ОБРАЗОВАНИЯ (ВПР, НИКО)</a:t>
              </a:r>
              <a:endParaRPr lang="ru-RU" b="1" dirty="0">
                <a:solidFill>
                  <a:schemeClr val="bg1"/>
                </a:solidFill>
                <a:latin typeface="Museo Sans Cyrl 700" panose="02000000000000000000" pitchFamily="50" charset="-52"/>
              </a:endParaRPr>
            </a:p>
          </p:txBody>
        </p:sp>
      </p:grpSp>
      <p:grpSp>
        <p:nvGrpSpPr>
          <p:cNvPr id="24" name="Группа 23">
            <a:extLst>
              <a:ext uri="{FF2B5EF4-FFF2-40B4-BE49-F238E27FC236}">
                <a16:creationId xmlns:a16="http://schemas.microsoft.com/office/drawing/2014/main" xmlns="" id="{571220C5-4E5A-01F9-92AD-3024815E9E91}"/>
              </a:ext>
            </a:extLst>
          </p:cNvPr>
          <p:cNvGrpSpPr/>
          <p:nvPr/>
        </p:nvGrpSpPr>
        <p:grpSpPr>
          <a:xfrm>
            <a:off x="658061" y="3975319"/>
            <a:ext cx="9720337" cy="2359734"/>
            <a:chOff x="615704" y="2564004"/>
            <a:chExt cx="5761037" cy="1957683"/>
          </a:xfrm>
        </p:grpSpPr>
        <p:sp>
          <p:nvSpPr>
            <p:cNvPr id="11" name="Прямоугольник: скругленные углы 10">
              <a:extLst>
                <a:ext uri="{FF2B5EF4-FFF2-40B4-BE49-F238E27FC236}">
                  <a16:creationId xmlns:a16="http://schemas.microsoft.com/office/drawing/2014/main" xmlns="" id="{EA846D50-EA61-4826-55C9-9B694C2B2A0E}"/>
                </a:ext>
              </a:extLst>
            </p:cNvPr>
            <p:cNvSpPr/>
            <p:nvPr/>
          </p:nvSpPr>
          <p:spPr>
            <a:xfrm>
              <a:off x="615704" y="2564004"/>
              <a:ext cx="5761037" cy="1957683"/>
            </a:xfrm>
            <a:prstGeom prst="roundRect">
              <a:avLst>
                <a:gd name="adj" fmla="val 13475"/>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 name="TextBox 14">
              <a:extLst>
                <a:ext uri="{FF2B5EF4-FFF2-40B4-BE49-F238E27FC236}">
                  <a16:creationId xmlns:a16="http://schemas.microsoft.com/office/drawing/2014/main" xmlns="" id="{F8CEE8C8-01A4-435F-96BE-1D4E5297261B}"/>
                </a:ext>
              </a:extLst>
            </p:cNvPr>
            <p:cNvSpPr txBox="1"/>
            <p:nvPr/>
          </p:nvSpPr>
          <p:spPr>
            <a:xfrm>
              <a:off x="877354" y="2619422"/>
              <a:ext cx="5354023" cy="1902265"/>
            </a:xfrm>
            <a:prstGeom prst="rect">
              <a:avLst/>
            </a:prstGeom>
            <a:noFill/>
          </p:spPr>
          <p:txBody>
            <a:bodyPr wrap="square" rtlCol="0">
              <a:spAutoFit/>
            </a:bodyPr>
            <a:lstStyle/>
            <a:p>
              <a:pPr algn="just">
                <a:spcBef>
                  <a:spcPts val="600"/>
                </a:spcBef>
              </a:pPr>
              <a:r>
                <a:rPr lang="ru-RU" sz="1600" i="0" u="none" strike="noStrike" dirty="0">
                  <a:effectLst/>
                  <a:latin typeface="Museo Sans Cyrl 700" panose="02000000000000000000" pitchFamily="50" charset="-52"/>
                </a:rPr>
                <a:t>Письмо </a:t>
              </a:r>
              <a:r>
                <a:rPr lang="ru-RU" sz="1600" i="0" u="none" strike="noStrike" dirty="0" err="1">
                  <a:effectLst/>
                  <a:latin typeface="Museo Sans Cyrl 700" panose="02000000000000000000" pitchFamily="50" charset="-52"/>
                </a:rPr>
                <a:t>Рособрнадзора</a:t>
              </a:r>
              <a:r>
                <a:rPr lang="ru-RU" sz="1600" i="0" u="none" strike="noStrike" dirty="0">
                  <a:effectLst/>
                  <a:latin typeface="Museo Sans Cyrl 700" panose="02000000000000000000" pitchFamily="50" charset="-52"/>
                </a:rPr>
                <a:t> №</a:t>
              </a:r>
              <a:r>
                <a:rPr lang="en-US" sz="1600" i="0" u="none" strike="noStrike" dirty="0">
                  <a:effectLst/>
                  <a:latin typeface="Museo Sans Cyrl 700" panose="02000000000000000000" pitchFamily="50" charset="-52"/>
                </a:rPr>
                <a:t> 04-284 </a:t>
              </a:r>
              <a:r>
                <a:rPr lang="ru-RU" sz="1600" i="0" u="none" strike="noStrike" dirty="0">
                  <a:effectLst/>
                  <a:latin typeface="Museo Sans Cyrl 700" panose="02000000000000000000" pitchFamily="50" charset="-52"/>
                </a:rPr>
                <a:t>от 13.08.2021</a:t>
              </a:r>
            </a:p>
            <a:p>
              <a:pPr algn="just"/>
              <a:r>
                <a:rPr lang="ru-RU" sz="1600" dirty="0">
                  <a:latin typeface="Museo Sans Cyrl 300" panose="02000000000000000000" pitchFamily="2" charset="-52"/>
                </a:rPr>
                <a:t>«</a:t>
              </a:r>
              <a:r>
                <a:rPr lang="ru-RU" sz="1600" b="0" dirty="0">
                  <a:latin typeface="Museo Sans Cyrl 300" panose="02000000000000000000" pitchFamily="2" charset="-52"/>
                </a:rPr>
                <a:t>О проведении </a:t>
              </a:r>
              <a:r>
                <a:rPr lang="ru-RU" sz="1600" dirty="0">
                  <a:latin typeface="Museo Sans Cyrl 300" panose="02000000000000000000" pitchFamily="2" charset="-52"/>
                </a:rPr>
                <a:t>н</a:t>
              </a:r>
              <a:r>
                <a:rPr lang="ru-RU" sz="1600" b="0" i="0" u="none" strike="noStrike" dirty="0">
                  <a:effectLst/>
                  <a:latin typeface="Museo Sans Cyrl 300" panose="02000000000000000000" pitchFamily="2" charset="-52"/>
                </a:rPr>
                <a:t>ациональных исследований качества образования в 2021 году»</a:t>
              </a:r>
              <a:endParaRPr lang="en-US" sz="1600" i="0" u="none" strike="noStrike" dirty="0">
                <a:effectLst/>
                <a:latin typeface="Museo Sans Cyrl 300" panose="02000000000000000000" pitchFamily="2" charset="-52"/>
              </a:endParaRPr>
            </a:p>
            <a:p>
              <a:pPr algn="just">
                <a:spcBef>
                  <a:spcPts val="600"/>
                </a:spcBef>
              </a:pPr>
              <a:r>
                <a:rPr lang="ru-RU" sz="1600" i="0" u="none" strike="noStrike" dirty="0">
                  <a:effectLst/>
                  <a:latin typeface="Museo Sans Cyrl 700" panose="02000000000000000000" pitchFamily="50" charset="-52"/>
                </a:rPr>
                <a:t>Письмо Рособрнадзора №13-392 от 30.08.2019 </a:t>
              </a:r>
            </a:p>
            <a:p>
              <a:pPr algn="just"/>
              <a:r>
                <a:rPr lang="ru-RU" sz="1600" dirty="0">
                  <a:latin typeface="Museo Sans Cyrl 300" panose="02000000000000000000" pitchFamily="2" charset="-52"/>
                </a:rPr>
                <a:t>«</a:t>
              </a:r>
              <a:r>
                <a:rPr lang="ru-RU" sz="1600" b="0" i="0" u="none" strike="noStrike" dirty="0">
                  <a:effectLst/>
                  <a:latin typeface="Museo Sans Cyrl 300" panose="02000000000000000000" pitchFamily="2" charset="-52"/>
                </a:rPr>
                <a:t>О проведении Национального исследования качества образования по предмету "Технология" в 5 и 8 классах»</a:t>
              </a:r>
            </a:p>
            <a:p>
              <a:pPr algn="just">
                <a:spcBef>
                  <a:spcPts val="600"/>
                </a:spcBef>
              </a:pPr>
              <a:r>
                <a:rPr lang="ru-RU" sz="1600" i="0" u="none" strike="noStrike" dirty="0">
                  <a:effectLst/>
                  <a:latin typeface="Museo Sans Cyrl 700" panose="02000000000000000000" pitchFamily="50" charset="-52"/>
                </a:rPr>
                <a:t>Приказ Министерства образования и науки Российской Федерации от 20 октября 2017 года №1025 </a:t>
              </a:r>
            </a:p>
            <a:p>
              <a:pPr algn="just"/>
              <a:r>
                <a:rPr lang="ru-RU" sz="1600" dirty="0">
                  <a:latin typeface="Museo Sans Cyrl 300" panose="02000000000000000000" pitchFamily="2" charset="-52"/>
                </a:rPr>
                <a:t>«</a:t>
              </a:r>
              <a:r>
                <a:rPr lang="ru-RU" sz="1600" b="0" i="0" u="none" strike="noStrike" dirty="0">
                  <a:effectLst/>
                  <a:latin typeface="Museo Sans Cyrl 300" panose="02000000000000000000" pitchFamily="2" charset="-52"/>
                </a:rPr>
                <a:t>О проведении мониторинга качества образования»</a:t>
              </a:r>
            </a:p>
          </p:txBody>
        </p:sp>
      </p:grpSp>
      <p:grpSp>
        <p:nvGrpSpPr>
          <p:cNvPr id="23" name="Группа 22">
            <a:extLst>
              <a:ext uri="{FF2B5EF4-FFF2-40B4-BE49-F238E27FC236}">
                <a16:creationId xmlns:a16="http://schemas.microsoft.com/office/drawing/2014/main" xmlns="" id="{17765824-9AEF-A9CA-2B18-434D537B28A2}"/>
              </a:ext>
            </a:extLst>
          </p:cNvPr>
          <p:cNvGrpSpPr/>
          <p:nvPr/>
        </p:nvGrpSpPr>
        <p:grpSpPr>
          <a:xfrm>
            <a:off x="666755" y="2105728"/>
            <a:ext cx="9702950" cy="1404388"/>
            <a:chOff x="658810" y="4261121"/>
            <a:chExt cx="5761039" cy="1404388"/>
          </a:xfrm>
        </p:grpSpPr>
        <p:sp>
          <p:nvSpPr>
            <p:cNvPr id="10" name="Прямоугольник: скругленные углы 9">
              <a:extLst>
                <a:ext uri="{FF2B5EF4-FFF2-40B4-BE49-F238E27FC236}">
                  <a16:creationId xmlns:a16="http://schemas.microsoft.com/office/drawing/2014/main" xmlns="" id="{31E492EE-60E6-9ACD-36D6-25E75FBB7F3B}"/>
                </a:ext>
              </a:extLst>
            </p:cNvPr>
            <p:cNvSpPr/>
            <p:nvPr/>
          </p:nvSpPr>
          <p:spPr>
            <a:xfrm>
              <a:off x="658810" y="4261121"/>
              <a:ext cx="5761039" cy="1404388"/>
            </a:xfrm>
            <a:prstGeom prst="roundRect">
              <a:avLst>
                <a:gd name="adj" fmla="val 13475"/>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TextBox 15">
              <a:extLst>
                <a:ext uri="{FF2B5EF4-FFF2-40B4-BE49-F238E27FC236}">
                  <a16:creationId xmlns:a16="http://schemas.microsoft.com/office/drawing/2014/main" xmlns="" id="{12B3E078-DA12-067B-5C86-E5933985CD8F}"/>
                </a:ext>
              </a:extLst>
            </p:cNvPr>
            <p:cNvSpPr txBox="1"/>
            <p:nvPr/>
          </p:nvSpPr>
          <p:spPr>
            <a:xfrm>
              <a:off x="924115" y="4413263"/>
              <a:ext cx="5323112" cy="1077218"/>
            </a:xfrm>
            <a:prstGeom prst="rect">
              <a:avLst/>
            </a:prstGeom>
            <a:noFill/>
          </p:spPr>
          <p:txBody>
            <a:bodyPr wrap="square" rtlCol="0">
              <a:spAutoFit/>
            </a:bodyPr>
            <a:lstStyle/>
            <a:p>
              <a:r>
                <a:rPr lang="ru-RU" sz="1600" dirty="0">
                  <a:latin typeface="Museo Sans Cyrl 700" panose="02000000000000000000" pitchFamily="50" charset="-52"/>
                </a:rPr>
                <a:t>Приказ Рособрнадзора от 23.12.2022 № 1282</a:t>
              </a:r>
              <a:br>
                <a:rPr lang="ru-RU" sz="1600" dirty="0">
                  <a:latin typeface="Museo Sans Cyrl 700" panose="02000000000000000000" pitchFamily="50" charset="-52"/>
                </a:rPr>
              </a:br>
              <a:r>
                <a:rPr lang="ru-RU" sz="1600" dirty="0">
                  <a:latin typeface="Museo Sans Cyrl 300" panose="02000000000000000000" pitchFamily="2" charset="-52"/>
                </a:rPr>
                <a:t>«О проведении Федеральной службой по надзору в сфере образования и науки мониторинга качества подготовки обучающихся общеобразовательных организаций</a:t>
              </a:r>
              <a:br>
                <a:rPr lang="ru-RU" sz="1600" dirty="0">
                  <a:latin typeface="Museo Sans Cyrl 300" panose="02000000000000000000" pitchFamily="2" charset="-52"/>
                </a:rPr>
              </a:br>
              <a:r>
                <a:rPr lang="ru-RU" sz="1600" dirty="0">
                  <a:latin typeface="Museo Sans Cyrl 300" panose="02000000000000000000" pitchFamily="2" charset="-52"/>
                </a:rPr>
                <a:t>в форме всероссийских проверочных работ в 2023 году»</a:t>
              </a:r>
            </a:p>
          </p:txBody>
        </p:sp>
        <p:sp>
          <p:nvSpPr>
            <p:cNvPr id="21" name="Прямоугольник: скругленные углы 20">
              <a:extLst>
                <a:ext uri="{FF2B5EF4-FFF2-40B4-BE49-F238E27FC236}">
                  <a16:creationId xmlns:a16="http://schemas.microsoft.com/office/drawing/2014/main" xmlns="" id="{6F93B113-CCCB-6D2B-5847-4BFC41A2E33C}"/>
                </a:ext>
              </a:extLst>
            </p:cNvPr>
            <p:cNvSpPr/>
            <p:nvPr/>
          </p:nvSpPr>
          <p:spPr>
            <a:xfrm>
              <a:off x="768996" y="4490869"/>
              <a:ext cx="77293" cy="119831"/>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 name="Номер слайда 2">
            <a:extLst>
              <a:ext uri="{FF2B5EF4-FFF2-40B4-BE49-F238E27FC236}">
                <a16:creationId xmlns:a16="http://schemas.microsoft.com/office/drawing/2014/main" xmlns="" id="{2822CC9C-0125-394D-8A74-B83227937D39}"/>
              </a:ext>
            </a:extLst>
          </p:cNvPr>
          <p:cNvSpPr>
            <a:spLocks noGrp="1"/>
          </p:cNvSpPr>
          <p:nvPr>
            <p:ph type="sldNum" sz="quarter" idx="12"/>
          </p:nvPr>
        </p:nvSpPr>
        <p:spPr/>
        <p:txBody>
          <a:bodyPr/>
          <a:lstStyle/>
          <a:p>
            <a:fld id="{6E2A07DF-9D6C-49A2-A2EB-407E1B93CB59}" type="slidenum">
              <a:rPr lang="ru-RU" smtClean="0"/>
              <a:t>15</a:t>
            </a:fld>
            <a:endParaRPr lang="ru-RU" dirty="0"/>
          </a:p>
        </p:txBody>
      </p:sp>
      <p:sp>
        <p:nvSpPr>
          <p:cNvPr id="2" name="Прямоугольник: скругленные углы 1">
            <a:extLst>
              <a:ext uri="{FF2B5EF4-FFF2-40B4-BE49-F238E27FC236}">
                <a16:creationId xmlns:a16="http://schemas.microsoft.com/office/drawing/2014/main" xmlns="" id="{F681E8F4-41A0-387F-16FB-2F383582CF6A}"/>
              </a:ext>
            </a:extLst>
          </p:cNvPr>
          <p:cNvSpPr/>
          <p:nvPr/>
        </p:nvSpPr>
        <p:spPr>
          <a:xfrm>
            <a:off x="852334" y="4149527"/>
            <a:ext cx="130180" cy="119831"/>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скругленные углы 11">
            <a:extLst>
              <a:ext uri="{FF2B5EF4-FFF2-40B4-BE49-F238E27FC236}">
                <a16:creationId xmlns:a16="http://schemas.microsoft.com/office/drawing/2014/main" xmlns="" id="{43406E84-4774-90E0-5A1B-6968733E140A}"/>
              </a:ext>
            </a:extLst>
          </p:cNvPr>
          <p:cNvSpPr/>
          <p:nvPr/>
        </p:nvSpPr>
        <p:spPr>
          <a:xfrm>
            <a:off x="852334" y="4715965"/>
            <a:ext cx="130180" cy="119831"/>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скругленные углы 12">
            <a:extLst>
              <a:ext uri="{FF2B5EF4-FFF2-40B4-BE49-F238E27FC236}">
                <a16:creationId xmlns:a16="http://schemas.microsoft.com/office/drawing/2014/main" xmlns="" id="{BF5FCA13-2794-05FD-C989-7644BCF28CD1}"/>
              </a:ext>
            </a:extLst>
          </p:cNvPr>
          <p:cNvSpPr/>
          <p:nvPr/>
        </p:nvSpPr>
        <p:spPr>
          <a:xfrm>
            <a:off x="852334" y="5525509"/>
            <a:ext cx="130180" cy="119831"/>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1141284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Прямоугольник: скругленные углы 55">
            <a:extLst>
              <a:ext uri="{FF2B5EF4-FFF2-40B4-BE49-F238E27FC236}">
                <a16:creationId xmlns:a16="http://schemas.microsoft.com/office/drawing/2014/main" xmlns="" id="{5EDBA626-E344-C4EC-DD40-30509F9150B3}"/>
              </a:ext>
            </a:extLst>
          </p:cNvPr>
          <p:cNvSpPr/>
          <p:nvPr/>
        </p:nvSpPr>
        <p:spPr>
          <a:xfrm>
            <a:off x="6430656" y="4211547"/>
            <a:ext cx="2401124" cy="616074"/>
          </a:xfrm>
          <a:prstGeom prst="roundRect">
            <a:avLst>
              <a:gd name="adj" fmla="val 13475"/>
            </a:avLst>
          </a:prstGeom>
          <a:solidFill>
            <a:srgbClr val="CAC8C8"/>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latin typeface="Museo Sans Cyrl 300" panose="02000000000000000000" pitchFamily="2" charset="-52"/>
            </a:endParaRPr>
          </a:p>
        </p:txBody>
      </p:sp>
      <p:cxnSp>
        <p:nvCxnSpPr>
          <p:cNvPr id="27" name="Прямая со стрелкой 26">
            <a:extLst>
              <a:ext uri="{FF2B5EF4-FFF2-40B4-BE49-F238E27FC236}">
                <a16:creationId xmlns:a16="http://schemas.microsoft.com/office/drawing/2014/main" xmlns="" id="{053E9A39-742A-C6C3-7E47-75B70BAB74DE}"/>
              </a:ext>
            </a:extLst>
          </p:cNvPr>
          <p:cNvCxnSpPr>
            <a:cxnSpLocks/>
          </p:cNvCxnSpPr>
          <p:nvPr/>
        </p:nvCxnSpPr>
        <p:spPr>
          <a:xfrm rot="16200000" flipH="1">
            <a:off x="7882213" y="1698804"/>
            <a:ext cx="0" cy="360000"/>
          </a:xfrm>
          <a:prstGeom prst="straightConnector1">
            <a:avLst/>
          </a:prstGeom>
          <a:ln w="50800">
            <a:solidFill>
              <a:srgbClr val="EE3524"/>
            </a:solidFill>
            <a:tailEnd type="arrow"/>
          </a:ln>
        </p:spPr>
        <p:style>
          <a:lnRef idx="1">
            <a:schemeClr val="accent1"/>
          </a:lnRef>
          <a:fillRef idx="0">
            <a:schemeClr val="accent1"/>
          </a:fillRef>
          <a:effectRef idx="0">
            <a:schemeClr val="accent1"/>
          </a:effectRef>
          <a:fontRef idx="minor">
            <a:schemeClr val="tx1"/>
          </a:fontRef>
        </p:style>
      </p:cxnSp>
      <p:grpSp>
        <p:nvGrpSpPr>
          <p:cNvPr id="45" name="Группа 44">
            <a:extLst>
              <a:ext uri="{FF2B5EF4-FFF2-40B4-BE49-F238E27FC236}">
                <a16:creationId xmlns:a16="http://schemas.microsoft.com/office/drawing/2014/main" xmlns="" id="{B8640960-3CF8-56B6-54FE-3445E225939C}"/>
              </a:ext>
            </a:extLst>
          </p:cNvPr>
          <p:cNvGrpSpPr/>
          <p:nvPr/>
        </p:nvGrpSpPr>
        <p:grpSpPr>
          <a:xfrm>
            <a:off x="1996803" y="392642"/>
            <a:ext cx="7985586" cy="723092"/>
            <a:chOff x="-1030592" y="999690"/>
            <a:chExt cx="6544813" cy="723092"/>
          </a:xfrm>
        </p:grpSpPr>
        <p:sp>
          <p:nvSpPr>
            <p:cNvPr id="46" name="Прямоугольник: скругленные углы 45">
              <a:extLst>
                <a:ext uri="{FF2B5EF4-FFF2-40B4-BE49-F238E27FC236}">
                  <a16:creationId xmlns:a16="http://schemas.microsoft.com/office/drawing/2014/main" xmlns="" id="{D8999891-703F-B116-26A8-94ACFF2A489E}"/>
                </a:ext>
              </a:extLst>
            </p:cNvPr>
            <p:cNvSpPr/>
            <p:nvPr/>
          </p:nvSpPr>
          <p:spPr>
            <a:xfrm>
              <a:off x="-1030592" y="999690"/>
              <a:ext cx="6544813" cy="723092"/>
            </a:xfrm>
            <a:prstGeom prst="roundRect">
              <a:avLst>
                <a:gd name="adj" fmla="val 13475"/>
              </a:avLst>
            </a:prstGeom>
            <a:solidFill>
              <a:schemeClr val="bg2">
                <a:lumMod val="75000"/>
                <a:alpha val="33000"/>
              </a:schemeClr>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7" name="TextBox 46">
              <a:extLst>
                <a:ext uri="{FF2B5EF4-FFF2-40B4-BE49-F238E27FC236}">
                  <a16:creationId xmlns:a16="http://schemas.microsoft.com/office/drawing/2014/main" xmlns="" id="{533D3669-96A5-96B5-E077-6B7963E6DCC4}"/>
                </a:ext>
              </a:extLst>
            </p:cNvPr>
            <p:cNvSpPr txBox="1"/>
            <p:nvPr/>
          </p:nvSpPr>
          <p:spPr>
            <a:xfrm>
              <a:off x="-993090" y="1141721"/>
              <a:ext cx="6469810" cy="369332"/>
            </a:xfrm>
            <a:prstGeom prst="rect">
              <a:avLst/>
            </a:prstGeom>
            <a:noFill/>
          </p:spPr>
          <p:txBody>
            <a:bodyPr wrap="square" rtlCol="0">
              <a:spAutoFit/>
            </a:bodyPr>
            <a:lstStyle/>
            <a:p>
              <a:pPr algn="ctr"/>
              <a:r>
                <a:rPr lang="ru-RU" dirty="0">
                  <a:latin typeface="Museo Sans Cyrl 700" panose="02000000000000000000" pitchFamily="50" charset="-52"/>
                </a:rPr>
                <a:t>Оценка качества общего образования с позиции школы / завуча</a:t>
              </a:r>
            </a:p>
          </p:txBody>
        </p:sp>
      </p:grpSp>
      <p:sp>
        <p:nvSpPr>
          <p:cNvPr id="2" name="TextBox 1">
            <a:extLst>
              <a:ext uri="{FF2B5EF4-FFF2-40B4-BE49-F238E27FC236}">
                <a16:creationId xmlns:a16="http://schemas.microsoft.com/office/drawing/2014/main" xmlns="" id="{9A3D6420-56DD-5FA0-1B02-47804569CDB7}"/>
              </a:ext>
            </a:extLst>
          </p:cNvPr>
          <p:cNvSpPr txBox="1"/>
          <p:nvPr/>
        </p:nvSpPr>
        <p:spPr>
          <a:xfrm>
            <a:off x="8168537" y="1557455"/>
            <a:ext cx="3013440" cy="646986"/>
          </a:xfrm>
          <a:prstGeom prst="roundRect">
            <a:avLst>
              <a:gd name="adj" fmla="val 14984"/>
            </a:avLst>
          </a:prstGeom>
          <a:solidFill>
            <a:schemeClr val="bg1">
              <a:alpha val="86000"/>
            </a:schemeClr>
          </a:solidFill>
          <a:ln w="28575">
            <a:solidFill>
              <a:srgbClr val="EE3524"/>
            </a:solidFill>
          </a:ln>
        </p:spPr>
        <p:txBody>
          <a:bodyPr wrap="none" rtlCol="0">
            <a:spAutoFit/>
          </a:bodyPr>
          <a:lstStyle/>
          <a:p>
            <a:pPr algn="ctr"/>
            <a:r>
              <a:rPr lang="ru-RU" sz="1600" dirty="0">
                <a:latin typeface="Museo Sans Cyrl 300" panose="02000000000000000000" pitchFamily="2" charset="-52"/>
              </a:rPr>
              <a:t>Внутренняя оценка качества</a:t>
            </a:r>
          </a:p>
          <a:p>
            <a:pPr algn="ctr"/>
            <a:r>
              <a:rPr lang="ru-RU" sz="1600" dirty="0">
                <a:latin typeface="Museo Sans Cyrl 300" panose="02000000000000000000" pitchFamily="2" charset="-52"/>
              </a:rPr>
              <a:t>(ВСОКО)</a:t>
            </a:r>
          </a:p>
        </p:txBody>
      </p:sp>
      <p:sp>
        <p:nvSpPr>
          <p:cNvPr id="3" name="TextBox 2">
            <a:extLst>
              <a:ext uri="{FF2B5EF4-FFF2-40B4-BE49-F238E27FC236}">
                <a16:creationId xmlns:a16="http://schemas.microsoft.com/office/drawing/2014/main" xmlns="" id="{5FF9A6AC-6234-67B9-79D8-E8CB668654B5}"/>
              </a:ext>
            </a:extLst>
          </p:cNvPr>
          <p:cNvSpPr txBox="1"/>
          <p:nvPr/>
        </p:nvSpPr>
        <p:spPr>
          <a:xfrm>
            <a:off x="8253755" y="2316894"/>
            <a:ext cx="2997936" cy="307777"/>
          </a:xfrm>
          <a:prstGeom prst="rect">
            <a:avLst/>
          </a:prstGeom>
          <a:noFill/>
        </p:spPr>
        <p:txBody>
          <a:bodyPr wrap="none" rtlCol="0">
            <a:spAutoFit/>
          </a:bodyPr>
          <a:lstStyle/>
          <a:p>
            <a:pPr algn="ctr"/>
            <a:r>
              <a:rPr lang="ru-RU" sz="1400" dirty="0">
                <a:latin typeface="Museo Sans Cyrl 300" panose="02000000000000000000" pitchFamily="2" charset="-52"/>
              </a:rPr>
              <a:t>текущий контроль успеваемости</a:t>
            </a:r>
          </a:p>
        </p:txBody>
      </p:sp>
      <p:sp>
        <p:nvSpPr>
          <p:cNvPr id="6" name="TextBox 5">
            <a:extLst>
              <a:ext uri="{FF2B5EF4-FFF2-40B4-BE49-F238E27FC236}">
                <a16:creationId xmlns:a16="http://schemas.microsoft.com/office/drawing/2014/main" xmlns="" id="{C6D7A40A-5638-3A9F-12DE-4C53F6D8E8A0}"/>
              </a:ext>
            </a:extLst>
          </p:cNvPr>
          <p:cNvSpPr txBox="1"/>
          <p:nvPr/>
        </p:nvSpPr>
        <p:spPr>
          <a:xfrm>
            <a:off x="8253754" y="2613212"/>
            <a:ext cx="2523448" cy="307777"/>
          </a:xfrm>
          <a:prstGeom prst="rect">
            <a:avLst/>
          </a:prstGeom>
          <a:noFill/>
        </p:spPr>
        <p:txBody>
          <a:bodyPr wrap="none" rtlCol="0">
            <a:spAutoFit/>
          </a:bodyPr>
          <a:lstStyle/>
          <a:p>
            <a:pPr algn="ctr"/>
            <a:r>
              <a:rPr lang="ru-RU" sz="1400" dirty="0">
                <a:latin typeface="Museo Sans Cyrl 300" panose="02000000000000000000" pitchFamily="2" charset="-52"/>
              </a:rPr>
              <a:t>промежуточная аттестация</a:t>
            </a:r>
          </a:p>
        </p:txBody>
      </p:sp>
      <p:sp>
        <p:nvSpPr>
          <p:cNvPr id="7" name="TextBox 6">
            <a:extLst>
              <a:ext uri="{FF2B5EF4-FFF2-40B4-BE49-F238E27FC236}">
                <a16:creationId xmlns:a16="http://schemas.microsoft.com/office/drawing/2014/main" xmlns="" id="{08D66BC4-D69A-FE6B-0E95-FB8B307906CD}"/>
              </a:ext>
            </a:extLst>
          </p:cNvPr>
          <p:cNvSpPr txBox="1"/>
          <p:nvPr/>
        </p:nvSpPr>
        <p:spPr>
          <a:xfrm>
            <a:off x="8269044" y="2909530"/>
            <a:ext cx="3748856" cy="523220"/>
          </a:xfrm>
          <a:prstGeom prst="rect">
            <a:avLst/>
          </a:prstGeom>
          <a:noFill/>
        </p:spPr>
        <p:txBody>
          <a:bodyPr wrap="square" rtlCol="0">
            <a:spAutoFit/>
          </a:bodyPr>
          <a:lstStyle/>
          <a:p>
            <a:r>
              <a:rPr lang="ru-RU" sz="1400" dirty="0">
                <a:solidFill>
                  <a:srgbClr val="FF0000"/>
                </a:solidFill>
                <a:latin typeface="Museo Sans Cyrl 300" panose="02000000000000000000" pitchFamily="2" charset="-52"/>
              </a:rPr>
              <a:t>государственная итоговая аттестация (ОГЭ/ЕГЭ), ГВЭ</a:t>
            </a:r>
          </a:p>
        </p:txBody>
      </p:sp>
      <p:sp>
        <p:nvSpPr>
          <p:cNvPr id="8" name="TextBox 7">
            <a:extLst>
              <a:ext uri="{FF2B5EF4-FFF2-40B4-BE49-F238E27FC236}">
                <a16:creationId xmlns:a16="http://schemas.microsoft.com/office/drawing/2014/main" xmlns="" id="{0D53A113-9B2C-2200-93F7-C85DB4A6CB85}"/>
              </a:ext>
            </a:extLst>
          </p:cNvPr>
          <p:cNvSpPr txBox="1"/>
          <p:nvPr/>
        </p:nvSpPr>
        <p:spPr>
          <a:xfrm>
            <a:off x="8192841" y="3452070"/>
            <a:ext cx="3514104" cy="307777"/>
          </a:xfrm>
          <a:prstGeom prst="rect">
            <a:avLst/>
          </a:prstGeom>
          <a:noFill/>
        </p:spPr>
        <p:txBody>
          <a:bodyPr wrap="none" rtlCol="0">
            <a:spAutoFit/>
          </a:bodyPr>
          <a:lstStyle/>
          <a:p>
            <a:pPr algn="ctr"/>
            <a:r>
              <a:rPr lang="ru-RU" sz="1400" dirty="0">
                <a:latin typeface="Museo Sans Cyrl 300" panose="02000000000000000000" pitchFamily="2" charset="-52"/>
              </a:rPr>
              <a:t>иное (диагностические работы) (ЛНА)</a:t>
            </a:r>
          </a:p>
        </p:txBody>
      </p:sp>
      <p:cxnSp>
        <p:nvCxnSpPr>
          <p:cNvPr id="22" name="Прямая со стрелкой 21">
            <a:extLst>
              <a:ext uri="{FF2B5EF4-FFF2-40B4-BE49-F238E27FC236}">
                <a16:creationId xmlns:a16="http://schemas.microsoft.com/office/drawing/2014/main" xmlns="" id="{E98F93A1-C285-337F-5141-737510FFEDA9}"/>
              </a:ext>
            </a:extLst>
          </p:cNvPr>
          <p:cNvCxnSpPr>
            <a:cxnSpLocks/>
            <a:stCxn id="36" idx="3"/>
          </p:cNvCxnSpPr>
          <p:nvPr/>
        </p:nvCxnSpPr>
        <p:spPr>
          <a:xfrm flipV="1">
            <a:off x="5996042" y="4350092"/>
            <a:ext cx="425842" cy="477694"/>
          </a:xfrm>
          <a:prstGeom prst="straightConnector1">
            <a:avLst/>
          </a:prstGeom>
          <a:ln w="28575">
            <a:solidFill>
              <a:srgbClr val="CAC8C8"/>
            </a:solidFill>
            <a:tailEnd type="arrow"/>
          </a:ln>
        </p:spPr>
        <p:style>
          <a:lnRef idx="1">
            <a:schemeClr val="accent1"/>
          </a:lnRef>
          <a:fillRef idx="0">
            <a:schemeClr val="accent1"/>
          </a:fillRef>
          <a:effectRef idx="0">
            <a:schemeClr val="accent1"/>
          </a:effectRef>
          <a:fontRef idx="minor">
            <a:schemeClr val="tx1"/>
          </a:fontRef>
        </p:style>
      </p:cxnSp>
      <p:grpSp>
        <p:nvGrpSpPr>
          <p:cNvPr id="33" name="Группа 32">
            <a:extLst>
              <a:ext uri="{FF2B5EF4-FFF2-40B4-BE49-F238E27FC236}">
                <a16:creationId xmlns:a16="http://schemas.microsoft.com/office/drawing/2014/main" xmlns="" id="{90DD11AC-1155-DC9F-9962-26C4BB33F091}"/>
              </a:ext>
            </a:extLst>
          </p:cNvPr>
          <p:cNvGrpSpPr/>
          <p:nvPr/>
        </p:nvGrpSpPr>
        <p:grpSpPr>
          <a:xfrm>
            <a:off x="839904" y="4574840"/>
            <a:ext cx="5156138" cy="505888"/>
            <a:chOff x="1721353" y="4825652"/>
            <a:chExt cx="4173142" cy="615169"/>
          </a:xfrm>
          <a:solidFill>
            <a:srgbClr val="FFC2BC"/>
          </a:solidFill>
        </p:grpSpPr>
        <p:sp>
          <p:nvSpPr>
            <p:cNvPr id="36" name="Прямоугольник: скругленные углы 35">
              <a:extLst>
                <a:ext uri="{FF2B5EF4-FFF2-40B4-BE49-F238E27FC236}">
                  <a16:creationId xmlns:a16="http://schemas.microsoft.com/office/drawing/2014/main" xmlns="" id="{1E568F09-861B-CE15-C390-689BB269DE3F}"/>
                </a:ext>
              </a:extLst>
            </p:cNvPr>
            <p:cNvSpPr/>
            <p:nvPr/>
          </p:nvSpPr>
          <p:spPr>
            <a:xfrm>
              <a:off x="1721353" y="4825652"/>
              <a:ext cx="4173142" cy="615169"/>
            </a:xfrm>
            <a:prstGeom prst="roundRect">
              <a:avLst>
                <a:gd name="adj" fmla="val 13475"/>
              </a:avLst>
            </a:prstGeom>
            <a:grp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9" name="TextBox 38">
              <a:extLst>
                <a:ext uri="{FF2B5EF4-FFF2-40B4-BE49-F238E27FC236}">
                  <a16:creationId xmlns:a16="http://schemas.microsoft.com/office/drawing/2014/main" xmlns="" id="{B932826C-5027-05BC-536F-C8F8290D3809}"/>
                </a:ext>
              </a:extLst>
            </p:cNvPr>
            <p:cNvSpPr txBox="1"/>
            <p:nvPr/>
          </p:nvSpPr>
          <p:spPr>
            <a:xfrm>
              <a:off x="1781540" y="4939606"/>
              <a:ext cx="4053686" cy="374262"/>
            </a:xfrm>
            <a:prstGeom prst="rect">
              <a:avLst/>
            </a:prstGeom>
            <a:grpFill/>
          </p:spPr>
          <p:txBody>
            <a:bodyPr wrap="square" rtlCol="0">
              <a:spAutoFit/>
            </a:bodyPr>
            <a:lstStyle/>
            <a:p>
              <a:r>
                <a:rPr lang="ru-RU" sz="1400" dirty="0">
                  <a:solidFill>
                    <a:schemeClr val="bg1"/>
                  </a:solidFill>
                  <a:latin typeface="Museo Sans Cyrl 700" panose="02000000000000000000" pitchFamily="50" charset="-52"/>
                </a:rPr>
                <a:t>Независимая оценка качества образования (НОКО)</a:t>
              </a:r>
            </a:p>
          </p:txBody>
        </p:sp>
      </p:grpSp>
      <p:sp>
        <p:nvSpPr>
          <p:cNvPr id="42" name="Прямоугольник: скругленные углы 41">
            <a:extLst>
              <a:ext uri="{FF2B5EF4-FFF2-40B4-BE49-F238E27FC236}">
                <a16:creationId xmlns:a16="http://schemas.microsoft.com/office/drawing/2014/main" xmlns="" id="{9CB66187-719F-96D5-CF0C-0C80D829215E}"/>
              </a:ext>
            </a:extLst>
          </p:cNvPr>
          <p:cNvSpPr/>
          <p:nvPr/>
        </p:nvSpPr>
        <p:spPr>
          <a:xfrm>
            <a:off x="6419850" y="5211273"/>
            <a:ext cx="2401124" cy="616074"/>
          </a:xfrm>
          <a:prstGeom prst="roundRect">
            <a:avLst>
              <a:gd name="adj" fmla="val 13475"/>
            </a:avLst>
          </a:prstGeom>
          <a:solidFill>
            <a:srgbClr val="CAC8C8"/>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latin typeface="Museo Sans Cyrl 300" panose="02000000000000000000" pitchFamily="2" charset="-52"/>
              </a:rPr>
              <a:t>Независимая оценка качества подготовки</a:t>
            </a:r>
          </a:p>
        </p:txBody>
      </p:sp>
      <p:sp>
        <p:nvSpPr>
          <p:cNvPr id="49" name="Прямоугольник: скругленные углы 29">
            <a:extLst>
              <a:ext uri="{FF2B5EF4-FFF2-40B4-BE49-F238E27FC236}">
                <a16:creationId xmlns:a16="http://schemas.microsoft.com/office/drawing/2014/main" xmlns="" id="{68253F75-FAA1-362E-ED0C-0AC92F12A01C}"/>
              </a:ext>
            </a:extLst>
          </p:cNvPr>
          <p:cNvSpPr/>
          <p:nvPr/>
        </p:nvSpPr>
        <p:spPr>
          <a:xfrm>
            <a:off x="9263992" y="4686650"/>
            <a:ext cx="2245703" cy="616074"/>
          </a:xfrm>
          <a:prstGeom prst="roundRect">
            <a:avLst>
              <a:gd name="adj" fmla="val 13475"/>
            </a:avLst>
          </a:prstGeom>
          <a:solidFill>
            <a:srgbClr val="CAC8C8"/>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latin typeface="Museo Sans Cyrl 300" panose="02000000000000000000" pitchFamily="2" charset="-52"/>
              </a:rPr>
              <a:t>Диагностические работы </a:t>
            </a:r>
          </a:p>
        </p:txBody>
      </p:sp>
      <p:sp>
        <p:nvSpPr>
          <p:cNvPr id="52" name="TextBox 51">
            <a:extLst>
              <a:ext uri="{FF2B5EF4-FFF2-40B4-BE49-F238E27FC236}">
                <a16:creationId xmlns:a16="http://schemas.microsoft.com/office/drawing/2014/main" xmlns="" id="{217E31CA-D7AF-9830-2B3D-2EED1D907B50}"/>
              </a:ext>
            </a:extLst>
          </p:cNvPr>
          <p:cNvSpPr txBox="1"/>
          <p:nvPr/>
        </p:nvSpPr>
        <p:spPr>
          <a:xfrm>
            <a:off x="6465624" y="4249342"/>
            <a:ext cx="2314360" cy="523220"/>
          </a:xfrm>
          <a:prstGeom prst="rect">
            <a:avLst/>
          </a:prstGeom>
          <a:noFill/>
        </p:spPr>
        <p:txBody>
          <a:bodyPr wrap="square" rtlCol="0">
            <a:spAutoFit/>
          </a:bodyPr>
          <a:lstStyle/>
          <a:p>
            <a:pPr algn="ctr"/>
            <a:r>
              <a:rPr lang="ru-RU" sz="1400" dirty="0">
                <a:latin typeface="Museo Sans Cyrl 300" panose="02000000000000000000" pitchFamily="2" charset="-52"/>
              </a:rPr>
              <a:t>Независимая оценка качества условий </a:t>
            </a:r>
          </a:p>
        </p:txBody>
      </p:sp>
      <p:grpSp>
        <p:nvGrpSpPr>
          <p:cNvPr id="10" name="Группа 9">
            <a:extLst>
              <a:ext uri="{FF2B5EF4-FFF2-40B4-BE49-F238E27FC236}">
                <a16:creationId xmlns:a16="http://schemas.microsoft.com/office/drawing/2014/main" xmlns="" id="{D1817E5F-CFBD-BF12-5860-E2AE16035970}"/>
              </a:ext>
            </a:extLst>
          </p:cNvPr>
          <p:cNvGrpSpPr/>
          <p:nvPr/>
        </p:nvGrpSpPr>
        <p:grpSpPr>
          <a:xfrm>
            <a:off x="806780" y="3110927"/>
            <a:ext cx="3584032" cy="652639"/>
            <a:chOff x="8676530" y="859580"/>
            <a:chExt cx="2462544" cy="414786"/>
          </a:xfrm>
          <a:solidFill>
            <a:srgbClr val="FFC2BC"/>
          </a:solidFill>
        </p:grpSpPr>
        <p:sp>
          <p:nvSpPr>
            <p:cNvPr id="11" name="Прямоугольник: скругленные углы 10">
              <a:extLst>
                <a:ext uri="{FF2B5EF4-FFF2-40B4-BE49-F238E27FC236}">
                  <a16:creationId xmlns:a16="http://schemas.microsoft.com/office/drawing/2014/main" xmlns="" id="{9FE9C783-CAE3-42E7-7302-703577511A60}"/>
                </a:ext>
              </a:extLst>
            </p:cNvPr>
            <p:cNvSpPr/>
            <p:nvPr/>
          </p:nvSpPr>
          <p:spPr>
            <a:xfrm>
              <a:off x="8676530" y="859580"/>
              <a:ext cx="2462185" cy="414786"/>
            </a:xfrm>
            <a:prstGeom prst="roundRect">
              <a:avLst>
                <a:gd name="adj" fmla="val 13475"/>
              </a:avLst>
            </a:prstGeom>
            <a:grp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latin typeface="Museo Sans Cyrl 700" panose="02000000000000000000" pitchFamily="50" charset="-52"/>
              </a:endParaRPr>
            </a:p>
          </p:txBody>
        </p:sp>
        <p:sp>
          <p:nvSpPr>
            <p:cNvPr id="12" name="TextBox 11">
              <a:extLst>
                <a:ext uri="{FF2B5EF4-FFF2-40B4-BE49-F238E27FC236}">
                  <a16:creationId xmlns:a16="http://schemas.microsoft.com/office/drawing/2014/main" xmlns="" id="{D9AF3269-F61F-8E8E-9EAD-5983C35E6F2E}"/>
                </a:ext>
              </a:extLst>
            </p:cNvPr>
            <p:cNvSpPr txBox="1"/>
            <p:nvPr/>
          </p:nvSpPr>
          <p:spPr>
            <a:xfrm>
              <a:off x="8685817" y="898679"/>
              <a:ext cx="2453257" cy="332533"/>
            </a:xfrm>
            <a:prstGeom prst="rect">
              <a:avLst/>
            </a:prstGeom>
            <a:grpFill/>
          </p:spPr>
          <p:txBody>
            <a:bodyPr wrap="square" rtlCol="0">
              <a:spAutoFit/>
            </a:bodyPr>
            <a:lstStyle/>
            <a:p>
              <a:pPr algn="ctr"/>
              <a:r>
                <a:rPr lang="ru-RU" sz="1400" dirty="0">
                  <a:solidFill>
                    <a:schemeClr val="bg1"/>
                  </a:solidFill>
                  <a:latin typeface="Museo Sans Cyrl 700" panose="02000000000000000000" pitchFamily="50" charset="-52"/>
                </a:rPr>
                <a:t>Национальные исследования оценки качества образования (ВПР, НИКО)</a:t>
              </a:r>
            </a:p>
          </p:txBody>
        </p:sp>
      </p:grpSp>
      <p:grpSp>
        <p:nvGrpSpPr>
          <p:cNvPr id="14" name="Группа 13">
            <a:extLst>
              <a:ext uri="{FF2B5EF4-FFF2-40B4-BE49-F238E27FC236}">
                <a16:creationId xmlns:a16="http://schemas.microsoft.com/office/drawing/2014/main" xmlns="" id="{1D5A3C12-B362-FF1E-F4D7-E4A636468E83}"/>
              </a:ext>
            </a:extLst>
          </p:cNvPr>
          <p:cNvGrpSpPr/>
          <p:nvPr/>
        </p:nvGrpSpPr>
        <p:grpSpPr>
          <a:xfrm>
            <a:off x="816098" y="2491470"/>
            <a:ext cx="3432029" cy="381185"/>
            <a:chOff x="554079" y="3856078"/>
            <a:chExt cx="3333322" cy="571731"/>
          </a:xfrm>
          <a:solidFill>
            <a:srgbClr val="FFC2BC"/>
          </a:solidFill>
        </p:grpSpPr>
        <p:sp>
          <p:nvSpPr>
            <p:cNvPr id="15" name="Прямоугольник: скругленные углы 14">
              <a:extLst>
                <a:ext uri="{FF2B5EF4-FFF2-40B4-BE49-F238E27FC236}">
                  <a16:creationId xmlns:a16="http://schemas.microsoft.com/office/drawing/2014/main" xmlns="" id="{F05ED5A0-D804-6A6A-CA65-E60412DBFA98}"/>
                </a:ext>
              </a:extLst>
            </p:cNvPr>
            <p:cNvSpPr/>
            <p:nvPr/>
          </p:nvSpPr>
          <p:spPr>
            <a:xfrm>
              <a:off x="554079" y="3856078"/>
              <a:ext cx="3333322" cy="571731"/>
            </a:xfrm>
            <a:prstGeom prst="roundRect">
              <a:avLst>
                <a:gd name="adj" fmla="val 13475"/>
              </a:avLst>
            </a:prstGeom>
            <a:grp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latin typeface="Museo Sans Cyrl 700" panose="02000000000000000000" pitchFamily="50" charset="-52"/>
              </a:endParaRPr>
            </a:p>
          </p:txBody>
        </p:sp>
        <p:sp>
          <p:nvSpPr>
            <p:cNvPr id="16" name="TextBox 15">
              <a:extLst>
                <a:ext uri="{FF2B5EF4-FFF2-40B4-BE49-F238E27FC236}">
                  <a16:creationId xmlns:a16="http://schemas.microsoft.com/office/drawing/2014/main" xmlns="" id="{2A759F20-8787-1453-1074-167105A34160}"/>
                </a:ext>
              </a:extLst>
            </p:cNvPr>
            <p:cNvSpPr txBox="1"/>
            <p:nvPr/>
          </p:nvSpPr>
          <p:spPr>
            <a:xfrm>
              <a:off x="611265" y="3897751"/>
              <a:ext cx="3207525" cy="461628"/>
            </a:xfrm>
            <a:prstGeom prst="rect">
              <a:avLst/>
            </a:prstGeom>
            <a:grpFill/>
          </p:spPr>
          <p:txBody>
            <a:bodyPr wrap="none" rtlCol="0">
              <a:spAutoFit/>
            </a:bodyPr>
            <a:lstStyle/>
            <a:p>
              <a:pPr algn="ctr"/>
              <a:r>
                <a:rPr lang="ru-RU" sz="1400" dirty="0">
                  <a:solidFill>
                    <a:schemeClr val="bg1"/>
                  </a:solidFill>
                  <a:latin typeface="Museo Sans Cyrl 700" panose="02000000000000000000" pitchFamily="50" charset="-52"/>
                </a:rPr>
                <a:t>Мониторинг системы образования </a:t>
              </a:r>
            </a:p>
          </p:txBody>
        </p:sp>
      </p:grpSp>
      <p:grpSp>
        <p:nvGrpSpPr>
          <p:cNvPr id="18" name="Группа 17">
            <a:extLst>
              <a:ext uri="{FF2B5EF4-FFF2-40B4-BE49-F238E27FC236}">
                <a16:creationId xmlns:a16="http://schemas.microsoft.com/office/drawing/2014/main" xmlns="" id="{C0C64C19-FFF2-B593-A553-3EF2A47295F5}"/>
              </a:ext>
            </a:extLst>
          </p:cNvPr>
          <p:cNvGrpSpPr/>
          <p:nvPr/>
        </p:nvGrpSpPr>
        <p:grpSpPr>
          <a:xfrm>
            <a:off x="844975" y="5906283"/>
            <a:ext cx="5156136" cy="855031"/>
            <a:chOff x="4263396" y="5667080"/>
            <a:chExt cx="5646026" cy="650039"/>
          </a:xfrm>
          <a:solidFill>
            <a:srgbClr val="FFC2BC"/>
          </a:solidFill>
        </p:grpSpPr>
        <p:sp>
          <p:nvSpPr>
            <p:cNvPr id="19" name="Прямоугольник: скругленные углы 18">
              <a:extLst>
                <a:ext uri="{FF2B5EF4-FFF2-40B4-BE49-F238E27FC236}">
                  <a16:creationId xmlns:a16="http://schemas.microsoft.com/office/drawing/2014/main" xmlns="" id="{939D8251-537C-0559-028E-9B82802DA36A}"/>
                </a:ext>
              </a:extLst>
            </p:cNvPr>
            <p:cNvSpPr/>
            <p:nvPr/>
          </p:nvSpPr>
          <p:spPr>
            <a:xfrm>
              <a:off x="4263396" y="5667080"/>
              <a:ext cx="5646026" cy="650039"/>
            </a:xfrm>
            <a:prstGeom prst="roundRect">
              <a:avLst>
                <a:gd name="adj" fmla="val 13475"/>
              </a:avLst>
            </a:prstGeom>
            <a:grp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latin typeface="Museo Sans Cyrl 700" panose="02000000000000000000" pitchFamily="50" charset="-52"/>
              </a:endParaRPr>
            </a:p>
          </p:txBody>
        </p:sp>
        <p:sp>
          <p:nvSpPr>
            <p:cNvPr id="20" name="TextBox 19">
              <a:extLst>
                <a:ext uri="{FF2B5EF4-FFF2-40B4-BE49-F238E27FC236}">
                  <a16:creationId xmlns:a16="http://schemas.microsoft.com/office/drawing/2014/main" xmlns="" id="{9F115B21-5DB0-AC23-51A3-BC3C3C6A3F59}"/>
                </a:ext>
              </a:extLst>
            </p:cNvPr>
            <p:cNvSpPr txBox="1"/>
            <p:nvPr/>
          </p:nvSpPr>
          <p:spPr>
            <a:xfrm>
              <a:off x="4281830" y="5711317"/>
              <a:ext cx="5496844" cy="561570"/>
            </a:xfrm>
            <a:prstGeom prst="rect">
              <a:avLst/>
            </a:prstGeom>
            <a:grpFill/>
          </p:spPr>
          <p:txBody>
            <a:bodyPr wrap="square" rtlCol="0">
              <a:spAutoFit/>
            </a:bodyPr>
            <a:lstStyle/>
            <a:p>
              <a:r>
                <a:rPr lang="ru-RU" sz="1400" dirty="0">
                  <a:solidFill>
                    <a:schemeClr val="bg1"/>
                  </a:solidFill>
                  <a:latin typeface="Museo Sans Cyrl 700" panose="02000000000000000000" pitchFamily="50" charset="-52"/>
                </a:rPr>
                <a:t>Лицензирование/ Государственная аккредитация/ Федеральный государственный контроль (надзор) в сфере образования </a:t>
              </a:r>
            </a:p>
          </p:txBody>
        </p:sp>
      </p:grpSp>
      <p:cxnSp>
        <p:nvCxnSpPr>
          <p:cNvPr id="31" name="Прямая со стрелкой 30">
            <a:extLst>
              <a:ext uri="{FF2B5EF4-FFF2-40B4-BE49-F238E27FC236}">
                <a16:creationId xmlns:a16="http://schemas.microsoft.com/office/drawing/2014/main" xmlns="" id="{926CC9BB-5FBD-7822-796E-811AADF7BB73}"/>
              </a:ext>
            </a:extLst>
          </p:cNvPr>
          <p:cNvCxnSpPr>
            <a:cxnSpLocks/>
            <a:stCxn id="36" idx="3"/>
            <a:endCxn id="42" idx="1"/>
          </p:cNvCxnSpPr>
          <p:nvPr/>
        </p:nvCxnSpPr>
        <p:spPr>
          <a:xfrm>
            <a:off x="5996042" y="4827786"/>
            <a:ext cx="423808" cy="691524"/>
          </a:xfrm>
          <a:prstGeom prst="straightConnector1">
            <a:avLst/>
          </a:prstGeom>
          <a:ln w="28575">
            <a:solidFill>
              <a:srgbClr val="CAC8C8"/>
            </a:solidFill>
            <a:tailEnd type="arrow"/>
          </a:ln>
        </p:spPr>
        <p:style>
          <a:lnRef idx="1">
            <a:schemeClr val="accent1"/>
          </a:lnRef>
          <a:fillRef idx="0">
            <a:schemeClr val="accent1"/>
          </a:fillRef>
          <a:effectRef idx="0">
            <a:schemeClr val="accent1"/>
          </a:effectRef>
          <a:fontRef idx="minor">
            <a:schemeClr val="tx1"/>
          </a:fontRef>
        </p:style>
      </p:cxnSp>
      <p:cxnSp>
        <p:nvCxnSpPr>
          <p:cNvPr id="37" name="Прямая со стрелкой 36">
            <a:extLst>
              <a:ext uri="{FF2B5EF4-FFF2-40B4-BE49-F238E27FC236}">
                <a16:creationId xmlns:a16="http://schemas.microsoft.com/office/drawing/2014/main" xmlns="" id="{11C136F4-A6B5-B1E8-8DA7-A74B405ACC0D}"/>
              </a:ext>
            </a:extLst>
          </p:cNvPr>
          <p:cNvCxnSpPr>
            <a:cxnSpLocks/>
            <a:stCxn id="42" idx="3"/>
            <a:endCxn id="49" idx="1"/>
          </p:cNvCxnSpPr>
          <p:nvPr/>
        </p:nvCxnSpPr>
        <p:spPr>
          <a:xfrm flipV="1">
            <a:off x="8820974" y="4994687"/>
            <a:ext cx="443018" cy="524623"/>
          </a:xfrm>
          <a:prstGeom prst="straightConnector1">
            <a:avLst/>
          </a:prstGeom>
          <a:ln w="28575">
            <a:solidFill>
              <a:srgbClr val="CAC8C8"/>
            </a:solidFill>
            <a:tailEnd type="arrow"/>
          </a:ln>
        </p:spPr>
        <p:style>
          <a:lnRef idx="1">
            <a:schemeClr val="accent1"/>
          </a:lnRef>
          <a:fillRef idx="0">
            <a:schemeClr val="accent1"/>
          </a:fillRef>
          <a:effectRef idx="0">
            <a:schemeClr val="accent1"/>
          </a:effectRef>
          <a:fontRef idx="minor">
            <a:schemeClr val="tx1"/>
          </a:fontRef>
        </p:style>
      </p:cxnSp>
      <p:cxnSp>
        <p:nvCxnSpPr>
          <p:cNvPr id="59" name="Прямая соединительная линия 58">
            <a:extLst>
              <a:ext uri="{FF2B5EF4-FFF2-40B4-BE49-F238E27FC236}">
                <a16:creationId xmlns:a16="http://schemas.microsoft.com/office/drawing/2014/main" xmlns="" id="{298A5CEA-82B9-45C6-B54B-C81D43734B9E}"/>
              </a:ext>
            </a:extLst>
          </p:cNvPr>
          <p:cNvCxnSpPr>
            <a:cxnSpLocks/>
            <a:stCxn id="17" idx="1"/>
          </p:cNvCxnSpPr>
          <p:nvPr/>
        </p:nvCxnSpPr>
        <p:spPr>
          <a:xfrm>
            <a:off x="658813" y="1883776"/>
            <a:ext cx="0" cy="4472574"/>
          </a:xfrm>
          <a:prstGeom prst="line">
            <a:avLst/>
          </a:prstGeom>
          <a:ln w="28575">
            <a:solidFill>
              <a:srgbClr val="EE3524"/>
            </a:solidFill>
          </a:ln>
        </p:spPr>
        <p:style>
          <a:lnRef idx="1">
            <a:schemeClr val="accent1"/>
          </a:lnRef>
          <a:fillRef idx="0">
            <a:schemeClr val="accent1"/>
          </a:fillRef>
          <a:effectRef idx="0">
            <a:schemeClr val="accent1"/>
          </a:effectRef>
          <a:fontRef idx="minor">
            <a:schemeClr val="tx1"/>
          </a:fontRef>
        </p:style>
      </p:cxnSp>
      <p:cxnSp>
        <p:nvCxnSpPr>
          <p:cNvPr id="62" name="Прямая со стрелкой 61">
            <a:extLst>
              <a:ext uri="{FF2B5EF4-FFF2-40B4-BE49-F238E27FC236}">
                <a16:creationId xmlns:a16="http://schemas.microsoft.com/office/drawing/2014/main" xmlns="" id="{CC6D2246-F2D8-0752-B24D-1368F2454D5C}"/>
              </a:ext>
            </a:extLst>
          </p:cNvPr>
          <p:cNvCxnSpPr>
            <a:cxnSpLocks/>
          </p:cNvCxnSpPr>
          <p:nvPr/>
        </p:nvCxnSpPr>
        <p:spPr>
          <a:xfrm>
            <a:off x="658813" y="2681104"/>
            <a:ext cx="175698" cy="0"/>
          </a:xfrm>
          <a:prstGeom prst="straightConnector1">
            <a:avLst/>
          </a:prstGeom>
          <a:ln w="28575">
            <a:solidFill>
              <a:srgbClr val="EE3524"/>
            </a:solidFill>
            <a:tailEnd type="arrow"/>
          </a:ln>
        </p:spPr>
        <p:style>
          <a:lnRef idx="1">
            <a:schemeClr val="accent1"/>
          </a:lnRef>
          <a:fillRef idx="0">
            <a:schemeClr val="accent1"/>
          </a:fillRef>
          <a:effectRef idx="0">
            <a:schemeClr val="accent1"/>
          </a:effectRef>
          <a:fontRef idx="minor">
            <a:schemeClr val="tx1"/>
          </a:fontRef>
        </p:style>
      </p:cxnSp>
      <p:cxnSp>
        <p:nvCxnSpPr>
          <p:cNvPr id="63" name="Прямая со стрелкой 62">
            <a:extLst>
              <a:ext uri="{FF2B5EF4-FFF2-40B4-BE49-F238E27FC236}">
                <a16:creationId xmlns:a16="http://schemas.microsoft.com/office/drawing/2014/main" xmlns="" id="{67B5D22C-4E05-623F-3B2B-622970B963CE}"/>
              </a:ext>
            </a:extLst>
          </p:cNvPr>
          <p:cNvCxnSpPr>
            <a:cxnSpLocks/>
          </p:cNvCxnSpPr>
          <p:nvPr/>
        </p:nvCxnSpPr>
        <p:spPr>
          <a:xfrm>
            <a:off x="658813" y="3435484"/>
            <a:ext cx="175698" cy="0"/>
          </a:xfrm>
          <a:prstGeom prst="straightConnector1">
            <a:avLst/>
          </a:prstGeom>
          <a:ln w="28575">
            <a:solidFill>
              <a:srgbClr val="EE3524"/>
            </a:solidFill>
            <a:tailEnd type="arrow"/>
          </a:ln>
        </p:spPr>
        <p:style>
          <a:lnRef idx="1">
            <a:schemeClr val="accent1"/>
          </a:lnRef>
          <a:fillRef idx="0">
            <a:schemeClr val="accent1"/>
          </a:fillRef>
          <a:effectRef idx="0">
            <a:schemeClr val="accent1"/>
          </a:effectRef>
          <a:fontRef idx="minor">
            <a:schemeClr val="tx1"/>
          </a:fontRef>
        </p:style>
      </p:cxnSp>
      <p:cxnSp>
        <p:nvCxnSpPr>
          <p:cNvPr id="65" name="Прямая со стрелкой 64">
            <a:extLst>
              <a:ext uri="{FF2B5EF4-FFF2-40B4-BE49-F238E27FC236}">
                <a16:creationId xmlns:a16="http://schemas.microsoft.com/office/drawing/2014/main" xmlns="" id="{5DAFEBD2-4146-18C7-F7D1-C3060FBA9DAB}"/>
              </a:ext>
            </a:extLst>
          </p:cNvPr>
          <p:cNvCxnSpPr>
            <a:cxnSpLocks/>
          </p:cNvCxnSpPr>
          <p:nvPr/>
        </p:nvCxnSpPr>
        <p:spPr>
          <a:xfrm>
            <a:off x="661896" y="4772562"/>
            <a:ext cx="175698" cy="0"/>
          </a:xfrm>
          <a:prstGeom prst="straightConnector1">
            <a:avLst/>
          </a:prstGeom>
          <a:ln w="28575">
            <a:solidFill>
              <a:srgbClr val="EE3524"/>
            </a:solidFill>
            <a:tailEnd type="arrow"/>
          </a:ln>
        </p:spPr>
        <p:style>
          <a:lnRef idx="1">
            <a:schemeClr val="accent1"/>
          </a:lnRef>
          <a:fillRef idx="0">
            <a:schemeClr val="accent1"/>
          </a:fillRef>
          <a:effectRef idx="0">
            <a:schemeClr val="accent1"/>
          </a:effectRef>
          <a:fontRef idx="minor">
            <a:schemeClr val="tx1"/>
          </a:fontRef>
        </p:style>
      </p:cxnSp>
      <p:cxnSp>
        <p:nvCxnSpPr>
          <p:cNvPr id="66" name="Прямая со стрелкой 65">
            <a:extLst>
              <a:ext uri="{FF2B5EF4-FFF2-40B4-BE49-F238E27FC236}">
                <a16:creationId xmlns:a16="http://schemas.microsoft.com/office/drawing/2014/main" xmlns="" id="{5C6A47EA-33D4-020A-0E9E-0123144DC5BD}"/>
              </a:ext>
            </a:extLst>
          </p:cNvPr>
          <p:cNvCxnSpPr>
            <a:cxnSpLocks/>
          </p:cNvCxnSpPr>
          <p:nvPr/>
        </p:nvCxnSpPr>
        <p:spPr>
          <a:xfrm>
            <a:off x="669277" y="6343562"/>
            <a:ext cx="175698" cy="0"/>
          </a:xfrm>
          <a:prstGeom prst="straightConnector1">
            <a:avLst/>
          </a:prstGeom>
          <a:ln w="28575">
            <a:solidFill>
              <a:srgbClr val="EE3524"/>
            </a:solidFill>
            <a:tailEnd type="arrow"/>
          </a:ln>
        </p:spPr>
        <p:style>
          <a:lnRef idx="1">
            <a:schemeClr val="accent1"/>
          </a:lnRef>
          <a:fillRef idx="0">
            <a:schemeClr val="accent1"/>
          </a:fillRef>
          <a:effectRef idx="0">
            <a:schemeClr val="accent1"/>
          </a:effectRef>
          <a:fontRef idx="minor">
            <a:schemeClr val="tx1"/>
          </a:fontRef>
        </p:style>
      </p:cxnSp>
      <p:sp>
        <p:nvSpPr>
          <p:cNvPr id="71" name="Прямоугольник: скругленные углы 70">
            <a:extLst>
              <a:ext uri="{FF2B5EF4-FFF2-40B4-BE49-F238E27FC236}">
                <a16:creationId xmlns:a16="http://schemas.microsoft.com/office/drawing/2014/main" xmlns="" id="{3F299D96-6058-EF97-D79C-4D42AC7B83DB}"/>
              </a:ext>
            </a:extLst>
          </p:cNvPr>
          <p:cNvSpPr/>
          <p:nvPr/>
        </p:nvSpPr>
        <p:spPr>
          <a:xfrm rot="16200000">
            <a:off x="8208240" y="3542688"/>
            <a:ext cx="121607"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2" name="Прямоугольник: скругленные углы 71">
            <a:extLst>
              <a:ext uri="{FF2B5EF4-FFF2-40B4-BE49-F238E27FC236}">
                <a16:creationId xmlns:a16="http://schemas.microsoft.com/office/drawing/2014/main" xmlns="" id="{B5DFD4A1-8015-B9CE-6D64-6DB7D475F624}"/>
              </a:ext>
            </a:extLst>
          </p:cNvPr>
          <p:cNvSpPr/>
          <p:nvPr/>
        </p:nvSpPr>
        <p:spPr>
          <a:xfrm rot="16200000">
            <a:off x="8208240" y="3007614"/>
            <a:ext cx="121607"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3" name="Прямоугольник: скругленные углы 72">
            <a:extLst>
              <a:ext uri="{FF2B5EF4-FFF2-40B4-BE49-F238E27FC236}">
                <a16:creationId xmlns:a16="http://schemas.microsoft.com/office/drawing/2014/main" xmlns="" id="{0B7437D3-5E49-45A3-11F6-EB3F958639C0}"/>
              </a:ext>
            </a:extLst>
          </p:cNvPr>
          <p:cNvSpPr/>
          <p:nvPr/>
        </p:nvSpPr>
        <p:spPr>
          <a:xfrm rot="16200000">
            <a:off x="8208240" y="2719650"/>
            <a:ext cx="121607"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4" name="Прямоугольник: скругленные углы 73">
            <a:extLst>
              <a:ext uri="{FF2B5EF4-FFF2-40B4-BE49-F238E27FC236}">
                <a16:creationId xmlns:a16="http://schemas.microsoft.com/office/drawing/2014/main" xmlns="" id="{F1716F5C-C463-5180-9028-9FA664888B96}"/>
              </a:ext>
            </a:extLst>
          </p:cNvPr>
          <p:cNvSpPr/>
          <p:nvPr/>
        </p:nvSpPr>
        <p:spPr>
          <a:xfrm rot="16200000">
            <a:off x="8208240" y="2409178"/>
            <a:ext cx="121607"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Номер слайда 12">
            <a:extLst>
              <a:ext uri="{FF2B5EF4-FFF2-40B4-BE49-F238E27FC236}">
                <a16:creationId xmlns:a16="http://schemas.microsoft.com/office/drawing/2014/main" xmlns="" id="{0910E374-A7E6-CB44-80D3-002FB8BA03E2}"/>
              </a:ext>
            </a:extLst>
          </p:cNvPr>
          <p:cNvSpPr>
            <a:spLocks noGrp="1"/>
          </p:cNvSpPr>
          <p:nvPr>
            <p:ph type="sldNum" sz="quarter" idx="12"/>
          </p:nvPr>
        </p:nvSpPr>
        <p:spPr/>
        <p:txBody>
          <a:bodyPr/>
          <a:lstStyle/>
          <a:p>
            <a:fld id="{6E2A07DF-9D6C-49A2-A2EB-407E1B93CB59}" type="slidenum">
              <a:rPr lang="ru-RU" smtClean="0"/>
              <a:t>16</a:t>
            </a:fld>
            <a:endParaRPr lang="ru-RU"/>
          </a:p>
        </p:txBody>
      </p:sp>
      <p:grpSp>
        <p:nvGrpSpPr>
          <p:cNvPr id="53" name="Группа 52">
            <a:extLst>
              <a:ext uri="{FF2B5EF4-FFF2-40B4-BE49-F238E27FC236}">
                <a16:creationId xmlns:a16="http://schemas.microsoft.com/office/drawing/2014/main" xmlns="" id="{BBDB6450-1019-814E-829E-0AFD641BF12D}"/>
              </a:ext>
            </a:extLst>
          </p:cNvPr>
          <p:cNvGrpSpPr/>
          <p:nvPr/>
        </p:nvGrpSpPr>
        <p:grpSpPr>
          <a:xfrm>
            <a:off x="851900" y="5214758"/>
            <a:ext cx="5156138" cy="505888"/>
            <a:chOff x="1626984" y="5405470"/>
            <a:chExt cx="4173142" cy="615169"/>
          </a:xfrm>
          <a:solidFill>
            <a:srgbClr val="FFC2BC"/>
          </a:solidFill>
        </p:grpSpPr>
        <p:sp>
          <p:nvSpPr>
            <p:cNvPr id="54" name="Прямоугольник: скругленные углы 35">
              <a:extLst>
                <a:ext uri="{FF2B5EF4-FFF2-40B4-BE49-F238E27FC236}">
                  <a16:creationId xmlns:a16="http://schemas.microsoft.com/office/drawing/2014/main" xmlns="" id="{0A2B4071-563F-4B4C-B9AD-5518315E75EC}"/>
                </a:ext>
              </a:extLst>
            </p:cNvPr>
            <p:cNvSpPr/>
            <p:nvPr/>
          </p:nvSpPr>
          <p:spPr>
            <a:xfrm>
              <a:off x="1626984" y="5405470"/>
              <a:ext cx="4173142" cy="615169"/>
            </a:xfrm>
            <a:prstGeom prst="roundRect">
              <a:avLst>
                <a:gd name="adj" fmla="val 13475"/>
              </a:avLst>
            </a:prstGeom>
            <a:grp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5" name="TextBox 54">
              <a:extLst>
                <a:ext uri="{FF2B5EF4-FFF2-40B4-BE49-F238E27FC236}">
                  <a16:creationId xmlns:a16="http://schemas.microsoft.com/office/drawing/2014/main" xmlns="" id="{0B4685BF-DFFD-E644-B258-7FBCD4A40839}"/>
                </a:ext>
              </a:extLst>
            </p:cNvPr>
            <p:cNvSpPr txBox="1"/>
            <p:nvPr/>
          </p:nvSpPr>
          <p:spPr>
            <a:xfrm>
              <a:off x="1687171" y="5519427"/>
              <a:ext cx="4053686" cy="374263"/>
            </a:xfrm>
            <a:prstGeom prst="rect">
              <a:avLst/>
            </a:prstGeom>
            <a:grpFill/>
          </p:spPr>
          <p:txBody>
            <a:bodyPr wrap="square" rtlCol="0">
              <a:spAutoFit/>
            </a:bodyPr>
            <a:lstStyle/>
            <a:p>
              <a:r>
                <a:rPr lang="ru-RU" sz="1400" dirty="0">
                  <a:solidFill>
                    <a:schemeClr val="bg1"/>
                  </a:solidFill>
                  <a:latin typeface="Museo Sans Cyrl 700" panose="02000000000000000000" pitchFamily="50" charset="-52"/>
                </a:rPr>
                <a:t>Сертификация</a:t>
              </a:r>
            </a:p>
          </p:txBody>
        </p:sp>
      </p:grpSp>
      <p:cxnSp>
        <p:nvCxnSpPr>
          <p:cNvPr id="58" name="Прямая со стрелкой 57">
            <a:extLst>
              <a:ext uri="{FF2B5EF4-FFF2-40B4-BE49-F238E27FC236}">
                <a16:creationId xmlns:a16="http://schemas.microsoft.com/office/drawing/2014/main" xmlns="" id="{2AA95A33-D80F-5D48-99D4-86D7DA3819B1}"/>
              </a:ext>
            </a:extLst>
          </p:cNvPr>
          <p:cNvCxnSpPr>
            <a:cxnSpLocks/>
          </p:cNvCxnSpPr>
          <p:nvPr/>
        </p:nvCxnSpPr>
        <p:spPr>
          <a:xfrm>
            <a:off x="669358" y="5479695"/>
            <a:ext cx="175698" cy="0"/>
          </a:xfrm>
          <a:prstGeom prst="straightConnector1">
            <a:avLst/>
          </a:prstGeom>
          <a:ln w="28575">
            <a:solidFill>
              <a:srgbClr val="EE3524"/>
            </a:solidFill>
            <a:tailEnd type="arrow"/>
          </a:ln>
        </p:spPr>
        <p:style>
          <a:lnRef idx="1">
            <a:schemeClr val="accent1"/>
          </a:lnRef>
          <a:fillRef idx="0">
            <a:schemeClr val="accent1"/>
          </a:fillRef>
          <a:effectRef idx="0">
            <a:schemeClr val="accent1"/>
          </a:effectRef>
          <a:fontRef idx="minor">
            <a:schemeClr val="tx1"/>
          </a:fontRef>
        </p:style>
      </p:cxnSp>
      <p:pic>
        <p:nvPicPr>
          <p:cNvPr id="5" name="Рисунок 4">
            <a:extLst>
              <a:ext uri="{FF2B5EF4-FFF2-40B4-BE49-F238E27FC236}">
                <a16:creationId xmlns:a16="http://schemas.microsoft.com/office/drawing/2014/main" xmlns="" id="{2EF31CDE-D14F-8069-5E42-906992A25BE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378937" y="1360890"/>
            <a:ext cx="3381148" cy="2074149"/>
          </a:xfrm>
          <a:prstGeom prst="rect">
            <a:avLst/>
          </a:prstGeom>
        </p:spPr>
      </p:pic>
      <p:sp>
        <p:nvSpPr>
          <p:cNvPr id="17" name="TextBox 16">
            <a:extLst>
              <a:ext uri="{FF2B5EF4-FFF2-40B4-BE49-F238E27FC236}">
                <a16:creationId xmlns:a16="http://schemas.microsoft.com/office/drawing/2014/main" xmlns="" id="{34A91FB0-09AE-62D8-9ED4-3826A97F1E89}"/>
              </a:ext>
            </a:extLst>
          </p:cNvPr>
          <p:cNvSpPr txBox="1"/>
          <p:nvPr/>
        </p:nvSpPr>
        <p:spPr>
          <a:xfrm>
            <a:off x="658813" y="1557455"/>
            <a:ext cx="3289880" cy="652641"/>
          </a:xfrm>
          <a:prstGeom prst="roundRect">
            <a:avLst>
              <a:gd name="adj" fmla="val 18189"/>
            </a:avLst>
          </a:prstGeom>
          <a:solidFill>
            <a:schemeClr val="bg1">
              <a:alpha val="86000"/>
            </a:schemeClr>
          </a:solidFill>
          <a:ln w="28575">
            <a:solidFill>
              <a:srgbClr val="EE3524"/>
            </a:solidFill>
          </a:ln>
        </p:spPr>
        <p:txBody>
          <a:bodyPr wrap="square" rtlCol="0">
            <a:spAutoFit/>
          </a:bodyPr>
          <a:lstStyle>
            <a:defPPr>
              <a:defRPr lang="ru-RU"/>
            </a:defPPr>
            <a:lvl1pPr algn="ctr">
              <a:defRPr sz="1600">
                <a:solidFill>
                  <a:schemeClr val="tx1"/>
                </a:solidFill>
                <a:latin typeface="Museo Sans Cyrl 300" panose="02000000000000000000" pitchFamily="2" charset="-52"/>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ru-RU" dirty="0"/>
              <a:t>Мероприятия по внешней оценки качества образования </a:t>
            </a:r>
          </a:p>
        </p:txBody>
      </p:sp>
      <p:cxnSp>
        <p:nvCxnSpPr>
          <p:cNvPr id="4" name="Прямая со стрелкой 3">
            <a:extLst>
              <a:ext uri="{FF2B5EF4-FFF2-40B4-BE49-F238E27FC236}">
                <a16:creationId xmlns:a16="http://schemas.microsoft.com/office/drawing/2014/main" xmlns="" id="{17B4271A-54B1-17C3-5ED6-BC2FDBB0F041}"/>
              </a:ext>
            </a:extLst>
          </p:cNvPr>
          <p:cNvCxnSpPr>
            <a:cxnSpLocks/>
          </p:cNvCxnSpPr>
          <p:nvPr/>
        </p:nvCxnSpPr>
        <p:spPr>
          <a:xfrm rot="5400000">
            <a:off x="4198937" y="1685192"/>
            <a:ext cx="0" cy="360000"/>
          </a:xfrm>
          <a:prstGeom prst="straightConnector1">
            <a:avLst/>
          </a:prstGeom>
          <a:ln w="50800">
            <a:solidFill>
              <a:srgbClr val="EE3524"/>
            </a:solidFill>
            <a:tailEnd type="arrow"/>
          </a:ln>
        </p:spPr>
        <p:style>
          <a:lnRef idx="1">
            <a:schemeClr val="accent1"/>
          </a:lnRef>
          <a:fillRef idx="0">
            <a:schemeClr val="accent1"/>
          </a:fillRef>
          <a:effectRef idx="0">
            <a:schemeClr val="accent1"/>
          </a:effectRef>
          <a:fontRef idx="minor">
            <a:schemeClr val="tx1"/>
          </a:fontRef>
        </p:style>
      </p:cxnSp>
      <p:grpSp>
        <p:nvGrpSpPr>
          <p:cNvPr id="21" name="Группа 20">
            <a:extLst>
              <a:ext uri="{FF2B5EF4-FFF2-40B4-BE49-F238E27FC236}">
                <a16:creationId xmlns:a16="http://schemas.microsoft.com/office/drawing/2014/main" xmlns="" id="{73F14DBE-D9A3-3663-C116-CA5151BC5CD1}"/>
              </a:ext>
            </a:extLst>
          </p:cNvPr>
          <p:cNvGrpSpPr/>
          <p:nvPr/>
        </p:nvGrpSpPr>
        <p:grpSpPr>
          <a:xfrm>
            <a:off x="825848" y="3908859"/>
            <a:ext cx="8347647" cy="523220"/>
            <a:chOff x="8676530" y="2226160"/>
            <a:chExt cx="8058864" cy="445208"/>
          </a:xfrm>
        </p:grpSpPr>
        <p:sp>
          <p:nvSpPr>
            <p:cNvPr id="23" name="Прямоугольник: скругленные углы 22">
              <a:extLst>
                <a:ext uri="{FF2B5EF4-FFF2-40B4-BE49-F238E27FC236}">
                  <a16:creationId xmlns:a16="http://schemas.microsoft.com/office/drawing/2014/main" xmlns="" id="{88AC7DC8-6EC2-C8C1-365E-D2D9A9B2FDD8}"/>
                </a:ext>
              </a:extLst>
            </p:cNvPr>
            <p:cNvSpPr/>
            <p:nvPr/>
          </p:nvSpPr>
          <p:spPr>
            <a:xfrm>
              <a:off x="8676530" y="2226160"/>
              <a:ext cx="7995810" cy="445208"/>
            </a:xfrm>
            <a:prstGeom prst="roundRect">
              <a:avLst>
                <a:gd name="adj" fmla="val 13475"/>
              </a:avLst>
            </a:prstGeom>
            <a:solidFill>
              <a:srgbClr val="EE3524"/>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latin typeface="Museo Sans Cyrl 700" panose="02000000000000000000" pitchFamily="50" charset="-52"/>
              </a:endParaRPr>
            </a:p>
          </p:txBody>
        </p:sp>
        <p:sp>
          <p:nvSpPr>
            <p:cNvPr id="24" name="TextBox 23">
              <a:extLst>
                <a:ext uri="{FF2B5EF4-FFF2-40B4-BE49-F238E27FC236}">
                  <a16:creationId xmlns:a16="http://schemas.microsoft.com/office/drawing/2014/main" xmlns="" id="{67F254FE-637C-7AC1-8887-CD665CAAC076}"/>
                </a:ext>
              </a:extLst>
            </p:cNvPr>
            <p:cNvSpPr txBox="1"/>
            <p:nvPr/>
          </p:nvSpPr>
          <p:spPr>
            <a:xfrm>
              <a:off x="8739583" y="2249832"/>
              <a:ext cx="7995811" cy="392830"/>
            </a:xfrm>
            <a:prstGeom prst="rect">
              <a:avLst/>
            </a:prstGeom>
            <a:noFill/>
          </p:spPr>
          <p:txBody>
            <a:bodyPr wrap="square" rtlCol="0">
              <a:spAutoFit/>
            </a:bodyPr>
            <a:lstStyle/>
            <a:p>
              <a:r>
                <a:rPr lang="ru-RU" sz="2400" dirty="0">
                  <a:solidFill>
                    <a:schemeClr val="bg1"/>
                  </a:solidFill>
                  <a:latin typeface="Museo Sans Cyrl 700" panose="02000000000000000000" pitchFamily="50" charset="-52"/>
                </a:rPr>
                <a:t>Региональные диагностики, в том числе ГКР (Москва) </a:t>
              </a:r>
            </a:p>
          </p:txBody>
        </p:sp>
      </p:grpSp>
      <p:cxnSp>
        <p:nvCxnSpPr>
          <p:cNvPr id="64" name="Прямая со стрелкой 63">
            <a:extLst>
              <a:ext uri="{FF2B5EF4-FFF2-40B4-BE49-F238E27FC236}">
                <a16:creationId xmlns:a16="http://schemas.microsoft.com/office/drawing/2014/main" xmlns="" id="{373C427E-D8D1-0A61-C3BD-4CBCF01C43F3}"/>
              </a:ext>
            </a:extLst>
          </p:cNvPr>
          <p:cNvCxnSpPr>
            <a:cxnSpLocks/>
          </p:cNvCxnSpPr>
          <p:nvPr/>
        </p:nvCxnSpPr>
        <p:spPr>
          <a:xfrm>
            <a:off x="669277" y="4170474"/>
            <a:ext cx="175698" cy="0"/>
          </a:xfrm>
          <a:prstGeom prst="straightConnector1">
            <a:avLst/>
          </a:prstGeom>
          <a:ln w="28575">
            <a:solidFill>
              <a:srgbClr val="EE3524"/>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3486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a:extLst>
              <a:ext uri="{FF2B5EF4-FFF2-40B4-BE49-F238E27FC236}">
                <a16:creationId xmlns:a16="http://schemas.microsoft.com/office/drawing/2014/main" xmlns="" id="{C617ACEE-B946-9504-780F-2D48773618AC}"/>
              </a:ext>
            </a:extLst>
          </p:cNvPr>
          <p:cNvGrpSpPr/>
          <p:nvPr/>
        </p:nvGrpSpPr>
        <p:grpSpPr>
          <a:xfrm>
            <a:off x="678531" y="513383"/>
            <a:ext cx="8171555" cy="472536"/>
            <a:chOff x="-1030592" y="999690"/>
            <a:chExt cx="8171555" cy="472536"/>
          </a:xfrm>
        </p:grpSpPr>
        <p:sp>
          <p:nvSpPr>
            <p:cNvPr id="5" name="Прямоугольник: скругленные углы 4">
              <a:extLst>
                <a:ext uri="{FF2B5EF4-FFF2-40B4-BE49-F238E27FC236}">
                  <a16:creationId xmlns:a16="http://schemas.microsoft.com/office/drawing/2014/main" xmlns="" id="{F6544D17-D819-23DA-2949-750524F1D0A0}"/>
                </a:ext>
              </a:extLst>
            </p:cNvPr>
            <p:cNvSpPr/>
            <p:nvPr/>
          </p:nvSpPr>
          <p:spPr>
            <a:xfrm>
              <a:off x="-1030592" y="999690"/>
              <a:ext cx="8171555" cy="472536"/>
            </a:xfrm>
            <a:prstGeom prst="roundRect">
              <a:avLst>
                <a:gd name="adj" fmla="val 13475"/>
              </a:avLst>
            </a:prstGeom>
            <a:solidFill>
              <a:srgbClr val="CAC8C8"/>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p>
          </p:txBody>
        </p:sp>
        <p:sp>
          <p:nvSpPr>
            <p:cNvPr id="6" name="TextBox 5">
              <a:extLst>
                <a:ext uri="{FF2B5EF4-FFF2-40B4-BE49-F238E27FC236}">
                  <a16:creationId xmlns:a16="http://schemas.microsoft.com/office/drawing/2014/main" xmlns="" id="{90BE4D76-363C-A489-3C04-9148433DE1BF}"/>
                </a:ext>
              </a:extLst>
            </p:cNvPr>
            <p:cNvSpPr txBox="1"/>
            <p:nvPr/>
          </p:nvSpPr>
          <p:spPr>
            <a:xfrm>
              <a:off x="-993091" y="1043387"/>
              <a:ext cx="7927225" cy="400110"/>
            </a:xfrm>
            <a:prstGeom prst="rect">
              <a:avLst/>
            </a:prstGeom>
            <a:noFill/>
          </p:spPr>
          <p:txBody>
            <a:bodyPr wrap="square" rtlCol="0">
              <a:spAutoFit/>
            </a:bodyPr>
            <a:lstStyle>
              <a:defPPr>
                <a:defRPr lang="ru-RU"/>
              </a:defPPr>
              <a:lvl1pPr algn="ctr">
                <a:defRPr>
                  <a:latin typeface="Museo Sans Cyrl 700" panose="02000000000000000000" pitchFamily="50" charset="-52"/>
                </a:defRPr>
              </a:lvl1pPr>
            </a:lstStyle>
            <a:p>
              <a:pPr algn="l"/>
              <a:r>
                <a:rPr lang="ru-RU" sz="2000" dirty="0"/>
                <a:t>Правовые основания процедур оценки качества образования</a:t>
              </a:r>
              <a:endParaRPr lang="en-US" sz="2000" dirty="0"/>
            </a:p>
          </p:txBody>
        </p:sp>
      </p:grpSp>
      <p:grpSp>
        <p:nvGrpSpPr>
          <p:cNvPr id="44" name="Группа 43">
            <a:extLst>
              <a:ext uri="{FF2B5EF4-FFF2-40B4-BE49-F238E27FC236}">
                <a16:creationId xmlns:a16="http://schemas.microsoft.com/office/drawing/2014/main" xmlns="" id="{206CF00C-2393-DA53-66A8-615AF9DDF0A5}"/>
              </a:ext>
            </a:extLst>
          </p:cNvPr>
          <p:cNvGrpSpPr/>
          <p:nvPr/>
        </p:nvGrpSpPr>
        <p:grpSpPr>
          <a:xfrm>
            <a:off x="678531" y="1402465"/>
            <a:ext cx="12431041" cy="2268669"/>
            <a:chOff x="658813" y="1203872"/>
            <a:chExt cx="12431041" cy="2268669"/>
          </a:xfrm>
        </p:grpSpPr>
        <p:sp>
          <p:nvSpPr>
            <p:cNvPr id="22" name="TextBox 21">
              <a:extLst>
                <a:ext uri="{FF2B5EF4-FFF2-40B4-BE49-F238E27FC236}">
                  <a16:creationId xmlns:a16="http://schemas.microsoft.com/office/drawing/2014/main" xmlns="" id="{2E2DAA0C-7519-CFC6-E960-36061EA034A6}"/>
                </a:ext>
              </a:extLst>
            </p:cNvPr>
            <p:cNvSpPr txBox="1"/>
            <p:nvPr/>
          </p:nvSpPr>
          <p:spPr>
            <a:xfrm>
              <a:off x="6096000" y="2892073"/>
              <a:ext cx="1230085" cy="338554"/>
            </a:xfrm>
            <a:prstGeom prst="rect">
              <a:avLst/>
            </a:prstGeom>
            <a:noFill/>
          </p:spPr>
          <p:txBody>
            <a:bodyPr wrap="square">
              <a:spAutoFit/>
            </a:bodyPr>
            <a:lstStyle/>
            <a:p>
              <a:pPr algn="ctr"/>
              <a:r>
                <a:rPr lang="ru-RU" sz="1600" dirty="0">
                  <a:latin typeface="Museo Sans Cyrl 300" panose="02000000000000000000" pitchFamily="2" charset="-52"/>
                </a:rPr>
                <a:t>например</a:t>
              </a:r>
              <a:endParaRPr lang="ru-RU" sz="1600" dirty="0"/>
            </a:p>
          </p:txBody>
        </p:sp>
        <p:grpSp>
          <p:nvGrpSpPr>
            <p:cNvPr id="7" name="Группа 6">
              <a:extLst>
                <a:ext uri="{FF2B5EF4-FFF2-40B4-BE49-F238E27FC236}">
                  <a16:creationId xmlns:a16="http://schemas.microsoft.com/office/drawing/2014/main" xmlns="" id="{7100F568-83BF-2F0C-2143-4C5B89E4852F}"/>
                </a:ext>
              </a:extLst>
            </p:cNvPr>
            <p:cNvGrpSpPr/>
            <p:nvPr/>
          </p:nvGrpSpPr>
          <p:grpSpPr>
            <a:xfrm>
              <a:off x="661779" y="1203872"/>
              <a:ext cx="10871407" cy="655374"/>
              <a:chOff x="8676530" y="859579"/>
              <a:chExt cx="7701698" cy="1819922"/>
            </a:xfrm>
          </p:grpSpPr>
          <p:sp>
            <p:nvSpPr>
              <p:cNvPr id="8" name="Прямоугольник: скругленные углы 17">
                <a:extLst>
                  <a:ext uri="{FF2B5EF4-FFF2-40B4-BE49-F238E27FC236}">
                    <a16:creationId xmlns:a16="http://schemas.microsoft.com/office/drawing/2014/main" xmlns="" id="{20F27378-B041-F60D-04BA-25AF75969989}"/>
                  </a:ext>
                </a:extLst>
              </p:cNvPr>
              <p:cNvSpPr/>
              <p:nvPr/>
            </p:nvSpPr>
            <p:spPr>
              <a:xfrm>
                <a:off x="8676530" y="859579"/>
                <a:ext cx="7701698" cy="1819922"/>
              </a:xfrm>
              <a:prstGeom prst="roundRect">
                <a:avLst>
                  <a:gd name="adj" fmla="val 13475"/>
                </a:avLst>
              </a:prstGeom>
              <a:solidFill>
                <a:srgbClr val="EE3524"/>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Museo Sans Cyrl 700" panose="02000000000000000000" pitchFamily="50" charset="-52"/>
                </a:endParaRPr>
              </a:p>
            </p:txBody>
          </p:sp>
          <p:sp>
            <p:nvSpPr>
              <p:cNvPr id="9" name="TextBox 8">
                <a:extLst>
                  <a:ext uri="{FF2B5EF4-FFF2-40B4-BE49-F238E27FC236}">
                    <a16:creationId xmlns:a16="http://schemas.microsoft.com/office/drawing/2014/main" xmlns="" id="{21F2F68D-CAD4-04F0-07DF-FD7CFACBB540}"/>
                  </a:ext>
                </a:extLst>
              </p:cNvPr>
              <p:cNvSpPr txBox="1"/>
              <p:nvPr/>
            </p:nvSpPr>
            <p:spPr>
              <a:xfrm>
                <a:off x="8758745" y="872136"/>
                <a:ext cx="7307315" cy="1794810"/>
              </a:xfrm>
              <a:prstGeom prst="rect">
                <a:avLst/>
              </a:prstGeom>
              <a:noFill/>
            </p:spPr>
            <p:txBody>
              <a:bodyPr wrap="square" rtlCol="0">
                <a:spAutoFit/>
              </a:bodyPr>
              <a:lstStyle/>
              <a:p>
                <a:r>
                  <a:rPr lang="ru-RU" dirty="0">
                    <a:solidFill>
                      <a:schemeClr val="bg1"/>
                    </a:solidFill>
                    <a:latin typeface="Museo Sans Cyrl 700" panose="02000000000000000000" pitchFamily="50" charset="-52"/>
                    <a:cs typeface="Segoe UI Light" panose="020B0502040204020203" pitchFamily="34" charset="0"/>
                  </a:rPr>
                  <a:t>Диагностики, мониторинги, городские контрольные работы и иные мероприятия</a:t>
                </a:r>
                <a:br>
                  <a:rPr lang="ru-RU" dirty="0">
                    <a:solidFill>
                      <a:schemeClr val="bg1"/>
                    </a:solidFill>
                    <a:latin typeface="Museo Sans Cyrl 700" panose="02000000000000000000" pitchFamily="50" charset="-52"/>
                    <a:cs typeface="Segoe UI Light" panose="020B0502040204020203" pitchFamily="34" charset="0"/>
                  </a:rPr>
                </a:br>
                <a:r>
                  <a:rPr lang="ru-RU" dirty="0">
                    <a:solidFill>
                      <a:schemeClr val="bg1"/>
                    </a:solidFill>
                    <a:latin typeface="Museo Sans Cyrl 700" panose="02000000000000000000" pitchFamily="50" charset="-52"/>
                    <a:cs typeface="Segoe UI Light" panose="020B0502040204020203" pitchFamily="34" charset="0"/>
                  </a:rPr>
                  <a:t>в субъектах Российской Федерации (муниципальных образованиях) </a:t>
                </a:r>
                <a:endParaRPr lang="ru-RU" b="1" dirty="0">
                  <a:solidFill>
                    <a:schemeClr val="bg1"/>
                  </a:solidFill>
                  <a:latin typeface="Museo Sans Cyrl 700" panose="02000000000000000000" pitchFamily="50" charset="-52"/>
                </a:endParaRPr>
              </a:p>
            </p:txBody>
          </p:sp>
        </p:grpSp>
        <p:grpSp>
          <p:nvGrpSpPr>
            <p:cNvPr id="10" name="Группа 9">
              <a:extLst>
                <a:ext uri="{FF2B5EF4-FFF2-40B4-BE49-F238E27FC236}">
                  <a16:creationId xmlns:a16="http://schemas.microsoft.com/office/drawing/2014/main" xmlns="" id="{169FBD80-AF89-20BA-EC50-BF84F221CCF4}"/>
                </a:ext>
              </a:extLst>
            </p:cNvPr>
            <p:cNvGrpSpPr/>
            <p:nvPr/>
          </p:nvGrpSpPr>
          <p:grpSpPr>
            <a:xfrm>
              <a:off x="658813" y="2000997"/>
              <a:ext cx="7755844" cy="733029"/>
              <a:chOff x="678530" y="2032206"/>
              <a:chExt cx="7755844" cy="733029"/>
            </a:xfrm>
          </p:grpSpPr>
          <p:sp>
            <p:nvSpPr>
              <p:cNvPr id="11" name="Прямоугольник: скругленные углы 10">
                <a:extLst>
                  <a:ext uri="{FF2B5EF4-FFF2-40B4-BE49-F238E27FC236}">
                    <a16:creationId xmlns:a16="http://schemas.microsoft.com/office/drawing/2014/main" xmlns="" id="{53D9A2D5-7304-C3D6-EE91-60DABD82D872}"/>
                  </a:ext>
                </a:extLst>
              </p:cNvPr>
              <p:cNvSpPr/>
              <p:nvPr/>
            </p:nvSpPr>
            <p:spPr>
              <a:xfrm>
                <a:off x="678530" y="2032206"/>
                <a:ext cx="7755844" cy="733029"/>
              </a:xfrm>
              <a:prstGeom prst="roundRect">
                <a:avLst>
                  <a:gd name="adj" fmla="val 13475"/>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 name="TextBox 11">
                <a:extLst>
                  <a:ext uri="{FF2B5EF4-FFF2-40B4-BE49-F238E27FC236}">
                    <a16:creationId xmlns:a16="http://schemas.microsoft.com/office/drawing/2014/main" xmlns="" id="{4892BC1A-301D-7863-73DB-BBA221480751}"/>
                  </a:ext>
                </a:extLst>
              </p:cNvPr>
              <p:cNvSpPr txBox="1"/>
              <p:nvPr/>
            </p:nvSpPr>
            <p:spPr>
              <a:xfrm>
                <a:off x="1067223" y="2106333"/>
                <a:ext cx="7367151" cy="584775"/>
              </a:xfrm>
              <a:prstGeom prst="rect">
                <a:avLst/>
              </a:prstGeom>
              <a:noFill/>
            </p:spPr>
            <p:txBody>
              <a:bodyPr wrap="square" rtlCol="0">
                <a:spAutoFit/>
              </a:bodyPr>
              <a:lstStyle/>
              <a:p>
                <a:r>
                  <a:rPr lang="ru-RU" sz="1600" dirty="0">
                    <a:latin typeface="Museo Sans Cyrl 700" panose="02000000000000000000" pitchFamily="50" charset="-52"/>
                  </a:rPr>
                  <a:t>Статьи 95.1 и 97 Федерального закона от 29.12.2012 г. N 273-ФЗ</a:t>
                </a:r>
                <a:br>
                  <a:rPr lang="ru-RU" sz="1600" dirty="0">
                    <a:latin typeface="Museo Sans Cyrl 700" panose="02000000000000000000" pitchFamily="50" charset="-52"/>
                  </a:rPr>
                </a:br>
                <a:r>
                  <a:rPr lang="ru-RU" sz="1600" dirty="0">
                    <a:latin typeface="Museo Sans Cyrl 300" panose="02000000000000000000" pitchFamily="2" charset="-52"/>
                  </a:rPr>
                  <a:t>«Об образовании в Российской Федерации»</a:t>
                </a:r>
              </a:p>
            </p:txBody>
          </p:sp>
          <p:sp>
            <p:nvSpPr>
              <p:cNvPr id="13" name="Прямоугольник: скругленные углы 12">
                <a:extLst>
                  <a:ext uri="{FF2B5EF4-FFF2-40B4-BE49-F238E27FC236}">
                    <a16:creationId xmlns:a16="http://schemas.microsoft.com/office/drawing/2014/main" xmlns="" id="{CDD8081F-36E2-76C4-6E53-FAD4ABF45845}"/>
                  </a:ext>
                </a:extLst>
              </p:cNvPr>
              <p:cNvSpPr/>
              <p:nvPr/>
            </p:nvSpPr>
            <p:spPr>
              <a:xfrm>
                <a:off x="825649" y="2212024"/>
                <a:ext cx="121607"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4" name="Группа 13">
              <a:extLst>
                <a:ext uri="{FF2B5EF4-FFF2-40B4-BE49-F238E27FC236}">
                  <a16:creationId xmlns:a16="http://schemas.microsoft.com/office/drawing/2014/main" xmlns="" id="{451F6D74-CCFD-A63E-6235-766965C0FC34}"/>
                </a:ext>
              </a:extLst>
            </p:cNvPr>
            <p:cNvGrpSpPr/>
            <p:nvPr/>
          </p:nvGrpSpPr>
          <p:grpSpPr>
            <a:xfrm>
              <a:off x="658813" y="2935617"/>
              <a:ext cx="5513387" cy="536924"/>
              <a:chOff x="678530" y="2032207"/>
              <a:chExt cx="5513387" cy="536924"/>
            </a:xfrm>
          </p:grpSpPr>
          <p:sp>
            <p:nvSpPr>
              <p:cNvPr id="15" name="Прямоугольник: скругленные углы 14">
                <a:extLst>
                  <a:ext uri="{FF2B5EF4-FFF2-40B4-BE49-F238E27FC236}">
                    <a16:creationId xmlns:a16="http://schemas.microsoft.com/office/drawing/2014/main" xmlns="" id="{2D475878-80E5-BADD-1114-6034FED550DE}"/>
                  </a:ext>
                </a:extLst>
              </p:cNvPr>
              <p:cNvSpPr/>
              <p:nvPr/>
            </p:nvSpPr>
            <p:spPr>
              <a:xfrm>
                <a:off x="678530" y="2032207"/>
                <a:ext cx="5513387" cy="536924"/>
              </a:xfrm>
              <a:prstGeom prst="roundRect">
                <a:avLst>
                  <a:gd name="adj" fmla="val 13475"/>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TextBox 15">
                <a:extLst>
                  <a:ext uri="{FF2B5EF4-FFF2-40B4-BE49-F238E27FC236}">
                    <a16:creationId xmlns:a16="http://schemas.microsoft.com/office/drawing/2014/main" xmlns="" id="{44029133-B027-2A54-E53A-2CA5F6DF62EF}"/>
                  </a:ext>
                </a:extLst>
              </p:cNvPr>
              <p:cNvSpPr txBox="1"/>
              <p:nvPr/>
            </p:nvSpPr>
            <p:spPr>
              <a:xfrm>
                <a:off x="1067224" y="2106332"/>
                <a:ext cx="5048494" cy="338554"/>
              </a:xfrm>
              <a:prstGeom prst="rect">
                <a:avLst/>
              </a:prstGeom>
              <a:noFill/>
            </p:spPr>
            <p:txBody>
              <a:bodyPr wrap="square" rtlCol="0">
                <a:spAutoFit/>
              </a:bodyPr>
              <a:lstStyle/>
              <a:p>
                <a:r>
                  <a:rPr lang="ru-RU" sz="1600" dirty="0">
                    <a:latin typeface="Museo Sans Cyrl 700" panose="02000000000000000000" pitchFamily="50" charset="-52"/>
                  </a:rPr>
                  <a:t>Региональные (муниципальные) правовые акты </a:t>
                </a:r>
                <a:endParaRPr lang="ru-RU" sz="1600" dirty="0">
                  <a:latin typeface="Museo Sans Cyrl 300" panose="02000000000000000000" pitchFamily="2" charset="-52"/>
                </a:endParaRPr>
              </a:p>
            </p:txBody>
          </p:sp>
          <p:sp>
            <p:nvSpPr>
              <p:cNvPr id="17" name="Прямоугольник: скругленные углы 16">
                <a:extLst>
                  <a:ext uri="{FF2B5EF4-FFF2-40B4-BE49-F238E27FC236}">
                    <a16:creationId xmlns:a16="http://schemas.microsoft.com/office/drawing/2014/main" xmlns="" id="{5A3797D3-431F-53A8-296D-6454C5D8AF1F}"/>
                  </a:ext>
                </a:extLst>
              </p:cNvPr>
              <p:cNvSpPr/>
              <p:nvPr/>
            </p:nvSpPr>
            <p:spPr>
              <a:xfrm>
                <a:off x="825649" y="2212024"/>
                <a:ext cx="121607"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cxnSp>
          <p:nvCxnSpPr>
            <p:cNvPr id="18" name="Прямая со стрелкой 17">
              <a:extLst>
                <a:ext uri="{FF2B5EF4-FFF2-40B4-BE49-F238E27FC236}">
                  <a16:creationId xmlns:a16="http://schemas.microsoft.com/office/drawing/2014/main" xmlns="" id="{04104ACE-81F7-CE52-4C4F-A42ECBDB626E}"/>
                </a:ext>
              </a:extLst>
            </p:cNvPr>
            <p:cNvCxnSpPr>
              <a:cxnSpLocks/>
            </p:cNvCxnSpPr>
            <p:nvPr/>
          </p:nvCxnSpPr>
          <p:spPr>
            <a:xfrm>
              <a:off x="6172200" y="3206634"/>
              <a:ext cx="11520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xmlns="" id="{F969AF79-68A9-B432-51E3-6A2A99459E5E}"/>
                </a:ext>
              </a:extLst>
            </p:cNvPr>
            <p:cNvSpPr txBox="1"/>
            <p:nvPr/>
          </p:nvSpPr>
          <p:spPr>
            <a:xfrm>
              <a:off x="7454827" y="3037357"/>
              <a:ext cx="3352799" cy="338554"/>
            </a:xfrm>
            <a:prstGeom prst="rect">
              <a:avLst/>
            </a:prstGeom>
            <a:noFill/>
          </p:spPr>
          <p:txBody>
            <a:bodyPr wrap="square">
              <a:spAutoFit/>
            </a:bodyPr>
            <a:lstStyle/>
            <a:p>
              <a:r>
                <a:rPr lang="ru-RU" sz="1600" dirty="0">
                  <a:solidFill>
                    <a:srgbClr val="FF0000"/>
                  </a:solidFill>
                  <a:latin typeface="Museo Sans Cyrl 300" panose="02000000000000000000" pitchFamily="2" charset="-52"/>
                  <a:hlinkClick r:id="rId2">
                    <a:extLst>
                      <a:ext uri="{A12FA001-AC4F-418D-AE19-62706E023703}">
                        <ahyp:hlinkClr xmlns:ahyp="http://schemas.microsoft.com/office/drawing/2018/hyperlinkcolor" xmlns="" val="tx"/>
                      </a:ext>
                    </a:extLst>
                  </a:hlinkClick>
                </a:rPr>
                <a:t>в Москве</a:t>
              </a:r>
              <a:endParaRPr lang="ru-RU" sz="1600" dirty="0">
                <a:solidFill>
                  <a:srgbClr val="FF0000"/>
                </a:solidFill>
              </a:endParaRPr>
            </a:p>
          </p:txBody>
        </p:sp>
        <p:sp>
          <p:nvSpPr>
            <p:cNvPr id="24" name="TextBox 23">
              <a:extLst>
                <a:ext uri="{FF2B5EF4-FFF2-40B4-BE49-F238E27FC236}">
                  <a16:creationId xmlns:a16="http://schemas.microsoft.com/office/drawing/2014/main" xmlns="" id="{1959755C-ACA1-DA87-036C-2AFE0EB6E74E}"/>
                </a:ext>
              </a:extLst>
            </p:cNvPr>
            <p:cNvSpPr txBox="1"/>
            <p:nvPr/>
          </p:nvSpPr>
          <p:spPr>
            <a:xfrm>
              <a:off x="8639485" y="3037357"/>
              <a:ext cx="3352799" cy="338554"/>
            </a:xfrm>
            <a:prstGeom prst="rect">
              <a:avLst/>
            </a:prstGeom>
            <a:noFill/>
          </p:spPr>
          <p:txBody>
            <a:bodyPr wrap="square">
              <a:spAutoFit/>
            </a:bodyPr>
            <a:lstStyle/>
            <a:p>
              <a:r>
                <a:rPr lang="ru-RU" sz="1600" dirty="0">
                  <a:solidFill>
                    <a:srgbClr val="FF0000"/>
                  </a:solidFill>
                  <a:latin typeface="Museo Sans Cyrl 300" panose="02000000000000000000" pitchFamily="2" charset="-52"/>
                  <a:hlinkClick r:id="rId3">
                    <a:extLst>
                      <a:ext uri="{A12FA001-AC4F-418D-AE19-62706E023703}">
                        <ahyp:hlinkClr xmlns:ahyp="http://schemas.microsoft.com/office/drawing/2018/hyperlinkcolor" xmlns="" val="tx"/>
                      </a:ext>
                    </a:extLst>
                  </a:hlinkClick>
                </a:rPr>
                <a:t>в Перми</a:t>
              </a:r>
              <a:endParaRPr lang="ru-RU" sz="1600" dirty="0">
                <a:solidFill>
                  <a:srgbClr val="FF0000"/>
                </a:solidFill>
                <a:latin typeface="Museo Sans Cyrl 300" panose="02000000000000000000" pitchFamily="2" charset="-52"/>
              </a:endParaRPr>
            </a:p>
          </p:txBody>
        </p:sp>
        <p:sp>
          <p:nvSpPr>
            <p:cNvPr id="25" name="TextBox 24">
              <a:extLst>
                <a:ext uri="{FF2B5EF4-FFF2-40B4-BE49-F238E27FC236}">
                  <a16:creationId xmlns:a16="http://schemas.microsoft.com/office/drawing/2014/main" xmlns="" id="{9402AC3B-3C2C-DF8C-0759-2B8E373449AA}"/>
                </a:ext>
              </a:extLst>
            </p:cNvPr>
            <p:cNvSpPr txBox="1"/>
            <p:nvPr/>
          </p:nvSpPr>
          <p:spPr>
            <a:xfrm>
              <a:off x="9737055" y="3037357"/>
              <a:ext cx="3352799" cy="338554"/>
            </a:xfrm>
            <a:prstGeom prst="rect">
              <a:avLst/>
            </a:prstGeom>
            <a:noFill/>
          </p:spPr>
          <p:txBody>
            <a:bodyPr wrap="square">
              <a:spAutoFit/>
            </a:bodyPr>
            <a:lstStyle/>
            <a:p>
              <a:r>
                <a:rPr lang="ru-RU" sz="1600" dirty="0">
                  <a:solidFill>
                    <a:srgbClr val="FF0000"/>
                  </a:solidFill>
                  <a:latin typeface="Museo Sans Cyrl 300" panose="02000000000000000000" pitchFamily="2" charset="-52"/>
                  <a:hlinkClick r:id="rId4">
                    <a:extLst>
                      <a:ext uri="{A12FA001-AC4F-418D-AE19-62706E023703}">
                        <ahyp:hlinkClr xmlns:ahyp="http://schemas.microsoft.com/office/drawing/2018/hyperlinkcolor" xmlns="" val="tx"/>
                      </a:ext>
                    </a:extLst>
                  </a:hlinkClick>
                </a:rPr>
                <a:t>в Башкортостане</a:t>
              </a:r>
              <a:endParaRPr lang="ru-RU" sz="1600" dirty="0">
                <a:solidFill>
                  <a:srgbClr val="FF0000"/>
                </a:solidFill>
              </a:endParaRPr>
            </a:p>
          </p:txBody>
        </p:sp>
      </p:grpSp>
      <p:sp>
        <p:nvSpPr>
          <p:cNvPr id="3" name="Номер слайда 2">
            <a:extLst>
              <a:ext uri="{FF2B5EF4-FFF2-40B4-BE49-F238E27FC236}">
                <a16:creationId xmlns:a16="http://schemas.microsoft.com/office/drawing/2014/main" xmlns="" id="{6781D9D9-F659-2846-91D0-BA86C755AD4C}"/>
              </a:ext>
            </a:extLst>
          </p:cNvPr>
          <p:cNvSpPr>
            <a:spLocks noGrp="1"/>
          </p:cNvSpPr>
          <p:nvPr>
            <p:ph type="sldNum" sz="quarter" idx="12"/>
          </p:nvPr>
        </p:nvSpPr>
        <p:spPr/>
        <p:txBody>
          <a:bodyPr/>
          <a:lstStyle/>
          <a:p>
            <a:fld id="{6E2A07DF-9D6C-49A2-A2EB-407E1B93CB59}" type="slidenum">
              <a:rPr lang="ru-RU" smtClean="0"/>
              <a:t>17</a:t>
            </a:fld>
            <a:endParaRPr lang="ru-RU"/>
          </a:p>
        </p:txBody>
      </p:sp>
      <p:pic>
        <p:nvPicPr>
          <p:cNvPr id="26" name="Рисунок 25" descr="Изображение выглядит как текст&#10;&#10;Автоматически созданное описание">
            <a:extLst>
              <a:ext uri="{FF2B5EF4-FFF2-40B4-BE49-F238E27FC236}">
                <a16:creationId xmlns:a16="http://schemas.microsoft.com/office/drawing/2014/main" xmlns="" id="{2F517806-A396-FC42-8FB5-8FF27BE43509}"/>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699002" y="3850951"/>
            <a:ext cx="3257668" cy="2848750"/>
          </a:xfrm>
          <a:prstGeom prst="rect">
            <a:avLst/>
          </a:prstGeom>
          <a:noFill/>
          <a:ln>
            <a:noFill/>
          </a:ln>
          <a:effectLst>
            <a:outerShdw blurRad="50800" dist="38100" dir="2700000" algn="tl" rotWithShape="0">
              <a:prstClr val="black">
                <a:alpha val="20000"/>
              </a:prstClr>
            </a:outerShdw>
          </a:effectLst>
        </p:spPr>
      </p:pic>
      <p:pic>
        <p:nvPicPr>
          <p:cNvPr id="27" name="Рисунок 26">
            <a:extLst>
              <a:ext uri="{FF2B5EF4-FFF2-40B4-BE49-F238E27FC236}">
                <a16:creationId xmlns:a16="http://schemas.microsoft.com/office/drawing/2014/main" xmlns="" id="{A22C91C5-16B0-8749-B520-2D9395E9C593}"/>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8082915" y="3872724"/>
            <a:ext cx="3270885" cy="2907030"/>
          </a:xfrm>
          <a:prstGeom prst="rect">
            <a:avLst/>
          </a:prstGeom>
          <a:noFill/>
          <a:ln>
            <a:noFill/>
          </a:ln>
          <a:effectLst>
            <a:outerShdw blurRad="50800" dist="38100" dir="2700000" algn="tl" rotWithShape="0">
              <a:prstClr val="black">
                <a:alpha val="20000"/>
              </a:prstClr>
            </a:outerShdw>
          </a:effectLst>
        </p:spPr>
      </p:pic>
      <p:pic>
        <p:nvPicPr>
          <p:cNvPr id="28" name="Рисунок 27" descr="Изображение выглядит как текст&#10;&#10;Автоматически созданное описание">
            <a:extLst>
              <a:ext uri="{FF2B5EF4-FFF2-40B4-BE49-F238E27FC236}">
                <a16:creationId xmlns:a16="http://schemas.microsoft.com/office/drawing/2014/main" xmlns="" id="{313CDBE5-392C-ED41-914F-1ADF9B906AD4}"/>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4384350" y="3861450"/>
            <a:ext cx="3270885" cy="2897687"/>
          </a:xfrm>
          <a:prstGeom prst="rect">
            <a:avLst/>
          </a:prstGeom>
          <a:noFill/>
          <a:ln>
            <a:noFill/>
          </a:ln>
          <a:effectLst>
            <a:outerShdw blurRad="50800" dist="38100" dir="2700000" algn="tl" rotWithShape="0">
              <a:prstClr val="black">
                <a:alpha val="20000"/>
              </a:prstClr>
            </a:outerShdw>
          </a:effectLst>
        </p:spPr>
      </p:pic>
    </p:spTree>
    <p:extLst>
      <p:ext uri="{BB962C8B-B14F-4D97-AF65-F5344CB8AC3E}">
        <p14:creationId xmlns:p14="http://schemas.microsoft.com/office/powerpoint/2010/main" val="26838015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Прямоугольник: скругленные углы 55">
            <a:extLst>
              <a:ext uri="{FF2B5EF4-FFF2-40B4-BE49-F238E27FC236}">
                <a16:creationId xmlns:a16="http://schemas.microsoft.com/office/drawing/2014/main" xmlns="" id="{5EDBA626-E344-C4EC-DD40-30509F9150B3}"/>
              </a:ext>
            </a:extLst>
          </p:cNvPr>
          <p:cNvSpPr/>
          <p:nvPr/>
        </p:nvSpPr>
        <p:spPr>
          <a:xfrm>
            <a:off x="6430656" y="4211547"/>
            <a:ext cx="2401124" cy="616074"/>
          </a:xfrm>
          <a:prstGeom prst="roundRect">
            <a:avLst>
              <a:gd name="adj" fmla="val 13475"/>
            </a:avLst>
          </a:prstGeom>
          <a:solidFill>
            <a:srgbClr val="CAC8C8"/>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latin typeface="Museo Sans Cyrl 300" panose="02000000000000000000" pitchFamily="2" charset="-52"/>
            </a:endParaRPr>
          </a:p>
        </p:txBody>
      </p:sp>
      <p:cxnSp>
        <p:nvCxnSpPr>
          <p:cNvPr id="27" name="Прямая со стрелкой 26">
            <a:extLst>
              <a:ext uri="{FF2B5EF4-FFF2-40B4-BE49-F238E27FC236}">
                <a16:creationId xmlns:a16="http://schemas.microsoft.com/office/drawing/2014/main" xmlns="" id="{053E9A39-742A-C6C3-7E47-75B70BAB74DE}"/>
              </a:ext>
            </a:extLst>
          </p:cNvPr>
          <p:cNvCxnSpPr>
            <a:cxnSpLocks/>
          </p:cNvCxnSpPr>
          <p:nvPr/>
        </p:nvCxnSpPr>
        <p:spPr>
          <a:xfrm rot="16200000" flipH="1">
            <a:off x="7882213" y="1698804"/>
            <a:ext cx="0" cy="360000"/>
          </a:xfrm>
          <a:prstGeom prst="straightConnector1">
            <a:avLst/>
          </a:prstGeom>
          <a:ln w="50800">
            <a:solidFill>
              <a:srgbClr val="EE3524"/>
            </a:solidFill>
            <a:tailEnd type="arrow"/>
          </a:ln>
        </p:spPr>
        <p:style>
          <a:lnRef idx="1">
            <a:schemeClr val="accent1"/>
          </a:lnRef>
          <a:fillRef idx="0">
            <a:schemeClr val="accent1"/>
          </a:fillRef>
          <a:effectRef idx="0">
            <a:schemeClr val="accent1"/>
          </a:effectRef>
          <a:fontRef idx="minor">
            <a:schemeClr val="tx1"/>
          </a:fontRef>
        </p:style>
      </p:cxnSp>
      <p:grpSp>
        <p:nvGrpSpPr>
          <p:cNvPr id="45" name="Группа 44">
            <a:extLst>
              <a:ext uri="{FF2B5EF4-FFF2-40B4-BE49-F238E27FC236}">
                <a16:creationId xmlns:a16="http://schemas.microsoft.com/office/drawing/2014/main" xmlns="" id="{B8640960-3CF8-56B6-54FE-3445E225939C}"/>
              </a:ext>
            </a:extLst>
          </p:cNvPr>
          <p:cNvGrpSpPr/>
          <p:nvPr/>
        </p:nvGrpSpPr>
        <p:grpSpPr>
          <a:xfrm>
            <a:off x="1996803" y="392642"/>
            <a:ext cx="7985586" cy="723092"/>
            <a:chOff x="-1030592" y="999690"/>
            <a:chExt cx="6544813" cy="723092"/>
          </a:xfrm>
        </p:grpSpPr>
        <p:sp>
          <p:nvSpPr>
            <p:cNvPr id="46" name="Прямоугольник: скругленные углы 45">
              <a:extLst>
                <a:ext uri="{FF2B5EF4-FFF2-40B4-BE49-F238E27FC236}">
                  <a16:creationId xmlns:a16="http://schemas.microsoft.com/office/drawing/2014/main" xmlns="" id="{D8999891-703F-B116-26A8-94ACFF2A489E}"/>
                </a:ext>
              </a:extLst>
            </p:cNvPr>
            <p:cNvSpPr/>
            <p:nvPr/>
          </p:nvSpPr>
          <p:spPr>
            <a:xfrm>
              <a:off x="-1030592" y="999690"/>
              <a:ext cx="6544813" cy="723092"/>
            </a:xfrm>
            <a:prstGeom prst="roundRect">
              <a:avLst>
                <a:gd name="adj" fmla="val 13475"/>
              </a:avLst>
            </a:prstGeom>
            <a:solidFill>
              <a:schemeClr val="bg2">
                <a:lumMod val="75000"/>
                <a:alpha val="33000"/>
              </a:schemeClr>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7" name="TextBox 46">
              <a:extLst>
                <a:ext uri="{FF2B5EF4-FFF2-40B4-BE49-F238E27FC236}">
                  <a16:creationId xmlns:a16="http://schemas.microsoft.com/office/drawing/2014/main" xmlns="" id="{533D3669-96A5-96B5-E077-6B7963E6DCC4}"/>
                </a:ext>
              </a:extLst>
            </p:cNvPr>
            <p:cNvSpPr txBox="1"/>
            <p:nvPr/>
          </p:nvSpPr>
          <p:spPr>
            <a:xfrm>
              <a:off x="-993090" y="1141721"/>
              <a:ext cx="6469810" cy="369332"/>
            </a:xfrm>
            <a:prstGeom prst="rect">
              <a:avLst/>
            </a:prstGeom>
            <a:noFill/>
          </p:spPr>
          <p:txBody>
            <a:bodyPr wrap="square" rtlCol="0">
              <a:spAutoFit/>
            </a:bodyPr>
            <a:lstStyle/>
            <a:p>
              <a:pPr algn="ctr"/>
              <a:r>
                <a:rPr lang="ru-RU" dirty="0">
                  <a:latin typeface="Museo Sans Cyrl 700" panose="02000000000000000000" pitchFamily="50" charset="-52"/>
                </a:rPr>
                <a:t>Оценка качества общего образования с позиции школы / завуча</a:t>
              </a:r>
            </a:p>
          </p:txBody>
        </p:sp>
      </p:grpSp>
      <p:sp>
        <p:nvSpPr>
          <p:cNvPr id="2" name="TextBox 1">
            <a:extLst>
              <a:ext uri="{FF2B5EF4-FFF2-40B4-BE49-F238E27FC236}">
                <a16:creationId xmlns:a16="http://schemas.microsoft.com/office/drawing/2014/main" xmlns="" id="{9A3D6420-56DD-5FA0-1B02-47804569CDB7}"/>
              </a:ext>
            </a:extLst>
          </p:cNvPr>
          <p:cNvSpPr txBox="1"/>
          <p:nvPr/>
        </p:nvSpPr>
        <p:spPr>
          <a:xfrm>
            <a:off x="8168537" y="1557455"/>
            <a:ext cx="3013440" cy="646986"/>
          </a:xfrm>
          <a:prstGeom prst="roundRect">
            <a:avLst>
              <a:gd name="adj" fmla="val 14984"/>
            </a:avLst>
          </a:prstGeom>
          <a:solidFill>
            <a:schemeClr val="bg1">
              <a:alpha val="86000"/>
            </a:schemeClr>
          </a:solidFill>
          <a:ln w="28575">
            <a:solidFill>
              <a:srgbClr val="EE3524"/>
            </a:solidFill>
          </a:ln>
        </p:spPr>
        <p:txBody>
          <a:bodyPr wrap="none" rtlCol="0">
            <a:spAutoFit/>
          </a:bodyPr>
          <a:lstStyle/>
          <a:p>
            <a:pPr algn="ctr"/>
            <a:r>
              <a:rPr lang="ru-RU" sz="1600" dirty="0">
                <a:latin typeface="Museo Sans Cyrl 300" panose="02000000000000000000" pitchFamily="2" charset="-52"/>
              </a:rPr>
              <a:t>Внутренняя оценка качества</a:t>
            </a:r>
          </a:p>
          <a:p>
            <a:pPr algn="ctr"/>
            <a:r>
              <a:rPr lang="ru-RU" sz="1600" dirty="0">
                <a:latin typeface="Museo Sans Cyrl 300" panose="02000000000000000000" pitchFamily="2" charset="-52"/>
              </a:rPr>
              <a:t>(ВСОКО)</a:t>
            </a:r>
          </a:p>
        </p:txBody>
      </p:sp>
      <p:sp>
        <p:nvSpPr>
          <p:cNvPr id="3" name="TextBox 2">
            <a:extLst>
              <a:ext uri="{FF2B5EF4-FFF2-40B4-BE49-F238E27FC236}">
                <a16:creationId xmlns:a16="http://schemas.microsoft.com/office/drawing/2014/main" xmlns="" id="{5FF9A6AC-6234-67B9-79D8-E8CB668654B5}"/>
              </a:ext>
            </a:extLst>
          </p:cNvPr>
          <p:cNvSpPr txBox="1"/>
          <p:nvPr/>
        </p:nvSpPr>
        <p:spPr>
          <a:xfrm>
            <a:off x="8253755" y="2316894"/>
            <a:ext cx="2997936" cy="307777"/>
          </a:xfrm>
          <a:prstGeom prst="rect">
            <a:avLst/>
          </a:prstGeom>
          <a:noFill/>
        </p:spPr>
        <p:txBody>
          <a:bodyPr wrap="none" rtlCol="0">
            <a:spAutoFit/>
          </a:bodyPr>
          <a:lstStyle/>
          <a:p>
            <a:pPr algn="ctr"/>
            <a:r>
              <a:rPr lang="ru-RU" sz="1400" dirty="0">
                <a:latin typeface="Museo Sans Cyrl 300" panose="02000000000000000000" pitchFamily="2" charset="-52"/>
              </a:rPr>
              <a:t>текущий контроль успеваемости</a:t>
            </a:r>
          </a:p>
        </p:txBody>
      </p:sp>
      <p:sp>
        <p:nvSpPr>
          <p:cNvPr id="6" name="TextBox 5">
            <a:extLst>
              <a:ext uri="{FF2B5EF4-FFF2-40B4-BE49-F238E27FC236}">
                <a16:creationId xmlns:a16="http://schemas.microsoft.com/office/drawing/2014/main" xmlns="" id="{C6D7A40A-5638-3A9F-12DE-4C53F6D8E8A0}"/>
              </a:ext>
            </a:extLst>
          </p:cNvPr>
          <p:cNvSpPr txBox="1"/>
          <p:nvPr/>
        </p:nvSpPr>
        <p:spPr>
          <a:xfrm>
            <a:off x="8253754" y="2613212"/>
            <a:ext cx="2523448" cy="307777"/>
          </a:xfrm>
          <a:prstGeom prst="rect">
            <a:avLst/>
          </a:prstGeom>
          <a:noFill/>
        </p:spPr>
        <p:txBody>
          <a:bodyPr wrap="none" rtlCol="0">
            <a:spAutoFit/>
          </a:bodyPr>
          <a:lstStyle/>
          <a:p>
            <a:pPr algn="ctr"/>
            <a:r>
              <a:rPr lang="ru-RU" sz="1400" dirty="0">
                <a:latin typeface="Museo Sans Cyrl 300" panose="02000000000000000000" pitchFamily="2" charset="-52"/>
              </a:rPr>
              <a:t>промежуточная аттестация</a:t>
            </a:r>
          </a:p>
        </p:txBody>
      </p:sp>
      <p:sp>
        <p:nvSpPr>
          <p:cNvPr id="7" name="TextBox 6">
            <a:extLst>
              <a:ext uri="{FF2B5EF4-FFF2-40B4-BE49-F238E27FC236}">
                <a16:creationId xmlns:a16="http://schemas.microsoft.com/office/drawing/2014/main" xmlns="" id="{08D66BC4-D69A-FE6B-0E95-FB8B307906CD}"/>
              </a:ext>
            </a:extLst>
          </p:cNvPr>
          <p:cNvSpPr txBox="1"/>
          <p:nvPr/>
        </p:nvSpPr>
        <p:spPr>
          <a:xfrm>
            <a:off x="8269044" y="2909530"/>
            <a:ext cx="3748856" cy="523220"/>
          </a:xfrm>
          <a:prstGeom prst="rect">
            <a:avLst/>
          </a:prstGeom>
          <a:noFill/>
        </p:spPr>
        <p:txBody>
          <a:bodyPr wrap="square" rtlCol="0">
            <a:spAutoFit/>
          </a:bodyPr>
          <a:lstStyle/>
          <a:p>
            <a:r>
              <a:rPr lang="ru-RU" sz="1400" dirty="0">
                <a:solidFill>
                  <a:srgbClr val="FF0000"/>
                </a:solidFill>
                <a:latin typeface="Museo Sans Cyrl 300" panose="02000000000000000000" pitchFamily="2" charset="-52"/>
              </a:rPr>
              <a:t>государственная итоговая аттестация (ОГЭ/ЕГЭ), ГВЭ</a:t>
            </a:r>
          </a:p>
        </p:txBody>
      </p:sp>
      <p:sp>
        <p:nvSpPr>
          <p:cNvPr id="8" name="TextBox 7">
            <a:extLst>
              <a:ext uri="{FF2B5EF4-FFF2-40B4-BE49-F238E27FC236}">
                <a16:creationId xmlns:a16="http://schemas.microsoft.com/office/drawing/2014/main" xmlns="" id="{0D53A113-9B2C-2200-93F7-C85DB4A6CB85}"/>
              </a:ext>
            </a:extLst>
          </p:cNvPr>
          <p:cNvSpPr txBox="1"/>
          <p:nvPr/>
        </p:nvSpPr>
        <p:spPr>
          <a:xfrm>
            <a:off x="8192841" y="3452070"/>
            <a:ext cx="3514104" cy="307777"/>
          </a:xfrm>
          <a:prstGeom prst="rect">
            <a:avLst/>
          </a:prstGeom>
          <a:noFill/>
        </p:spPr>
        <p:txBody>
          <a:bodyPr wrap="none" rtlCol="0">
            <a:spAutoFit/>
          </a:bodyPr>
          <a:lstStyle/>
          <a:p>
            <a:pPr algn="ctr"/>
            <a:r>
              <a:rPr lang="ru-RU" sz="1400" dirty="0">
                <a:latin typeface="Museo Sans Cyrl 300" panose="02000000000000000000" pitchFamily="2" charset="-52"/>
              </a:rPr>
              <a:t>иное (диагностические работы) (ЛНА)</a:t>
            </a:r>
          </a:p>
        </p:txBody>
      </p:sp>
      <p:cxnSp>
        <p:nvCxnSpPr>
          <p:cNvPr id="22" name="Прямая со стрелкой 21">
            <a:extLst>
              <a:ext uri="{FF2B5EF4-FFF2-40B4-BE49-F238E27FC236}">
                <a16:creationId xmlns:a16="http://schemas.microsoft.com/office/drawing/2014/main" xmlns="" id="{E98F93A1-C285-337F-5141-737510FFEDA9}"/>
              </a:ext>
            </a:extLst>
          </p:cNvPr>
          <p:cNvCxnSpPr>
            <a:cxnSpLocks/>
            <a:stCxn id="36" idx="3"/>
          </p:cNvCxnSpPr>
          <p:nvPr/>
        </p:nvCxnSpPr>
        <p:spPr>
          <a:xfrm flipV="1">
            <a:off x="5996042" y="4350092"/>
            <a:ext cx="425842" cy="477694"/>
          </a:xfrm>
          <a:prstGeom prst="straightConnector1">
            <a:avLst/>
          </a:prstGeom>
          <a:ln w="28575">
            <a:solidFill>
              <a:srgbClr val="CAC8C8"/>
            </a:solidFill>
            <a:tailEnd type="arrow"/>
          </a:ln>
        </p:spPr>
        <p:style>
          <a:lnRef idx="1">
            <a:schemeClr val="accent1"/>
          </a:lnRef>
          <a:fillRef idx="0">
            <a:schemeClr val="accent1"/>
          </a:fillRef>
          <a:effectRef idx="0">
            <a:schemeClr val="accent1"/>
          </a:effectRef>
          <a:fontRef idx="minor">
            <a:schemeClr val="tx1"/>
          </a:fontRef>
        </p:style>
      </p:cxnSp>
      <p:grpSp>
        <p:nvGrpSpPr>
          <p:cNvPr id="33" name="Группа 32">
            <a:extLst>
              <a:ext uri="{FF2B5EF4-FFF2-40B4-BE49-F238E27FC236}">
                <a16:creationId xmlns:a16="http://schemas.microsoft.com/office/drawing/2014/main" xmlns="" id="{90DD11AC-1155-DC9F-9962-26C4BB33F091}"/>
              </a:ext>
            </a:extLst>
          </p:cNvPr>
          <p:cNvGrpSpPr/>
          <p:nvPr/>
        </p:nvGrpSpPr>
        <p:grpSpPr>
          <a:xfrm>
            <a:off x="839904" y="4574840"/>
            <a:ext cx="5156138" cy="505888"/>
            <a:chOff x="1721353" y="4825652"/>
            <a:chExt cx="4173142" cy="615169"/>
          </a:xfrm>
          <a:solidFill>
            <a:srgbClr val="FFC2BC"/>
          </a:solidFill>
        </p:grpSpPr>
        <p:sp>
          <p:nvSpPr>
            <p:cNvPr id="36" name="Прямоугольник: скругленные углы 35">
              <a:extLst>
                <a:ext uri="{FF2B5EF4-FFF2-40B4-BE49-F238E27FC236}">
                  <a16:creationId xmlns:a16="http://schemas.microsoft.com/office/drawing/2014/main" xmlns="" id="{1E568F09-861B-CE15-C390-689BB269DE3F}"/>
                </a:ext>
              </a:extLst>
            </p:cNvPr>
            <p:cNvSpPr/>
            <p:nvPr/>
          </p:nvSpPr>
          <p:spPr>
            <a:xfrm>
              <a:off x="1721353" y="4825652"/>
              <a:ext cx="4173142" cy="615169"/>
            </a:xfrm>
            <a:prstGeom prst="roundRect">
              <a:avLst>
                <a:gd name="adj" fmla="val 13475"/>
              </a:avLst>
            </a:prstGeom>
            <a:grp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9" name="TextBox 38">
              <a:extLst>
                <a:ext uri="{FF2B5EF4-FFF2-40B4-BE49-F238E27FC236}">
                  <a16:creationId xmlns:a16="http://schemas.microsoft.com/office/drawing/2014/main" xmlns="" id="{B932826C-5027-05BC-536F-C8F8290D3809}"/>
                </a:ext>
              </a:extLst>
            </p:cNvPr>
            <p:cNvSpPr txBox="1"/>
            <p:nvPr/>
          </p:nvSpPr>
          <p:spPr>
            <a:xfrm>
              <a:off x="1781540" y="4939606"/>
              <a:ext cx="4053686" cy="374262"/>
            </a:xfrm>
            <a:prstGeom prst="rect">
              <a:avLst/>
            </a:prstGeom>
            <a:grpFill/>
          </p:spPr>
          <p:txBody>
            <a:bodyPr wrap="square" rtlCol="0">
              <a:spAutoFit/>
            </a:bodyPr>
            <a:lstStyle/>
            <a:p>
              <a:r>
                <a:rPr lang="ru-RU" sz="1400" dirty="0">
                  <a:solidFill>
                    <a:schemeClr val="bg1"/>
                  </a:solidFill>
                  <a:latin typeface="Museo Sans Cyrl 700" panose="02000000000000000000" pitchFamily="50" charset="-52"/>
                </a:rPr>
                <a:t>Независимая оценка качества образования (НОКО)</a:t>
              </a:r>
            </a:p>
          </p:txBody>
        </p:sp>
      </p:grpSp>
      <p:sp>
        <p:nvSpPr>
          <p:cNvPr id="42" name="Прямоугольник: скругленные углы 41">
            <a:extLst>
              <a:ext uri="{FF2B5EF4-FFF2-40B4-BE49-F238E27FC236}">
                <a16:creationId xmlns:a16="http://schemas.microsoft.com/office/drawing/2014/main" xmlns="" id="{9CB66187-719F-96D5-CF0C-0C80D829215E}"/>
              </a:ext>
            </a:extLst>
          </p:cNvPr>
          <p:cNvSpPr/>
          <p:nvPr/>
        </p:nvSpPr>
        <p:spPr>
          <a:xfrm>
            <a:off x="6419850" y="5211273"/>
            <a:ext cx="2401124" cy="616074"/>
          </a:xfrm>
          <a:prstGeom prst="roundRect">
            <a:avLst>
              <a:gd name="adj" fmla="val 13475"/>
            </a:avLst>
          </a:prstGeom>
          <a:solidFill>
            <a:srgbClr val="CAC8C8"/>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latin typeface="Museo Sans Cyrl 300" panose="02000000000000000000" pitchFamily="2" charset="-52"/>
              </a:rPr>
              <a:t>Независимая оценка качества подготовки</a:t>
            </a:r>
          </a:p>
        </p:txBody>
      </p:sp>
      <p:sp>
        <p:nvSpPr>
          <p:cNvPr id="49" name="Прямоугольник: скругленные углы 29">
            <a:extLst>
              <a:ext uri="{FF2B5EF4-FFF2-40B4-BE49-F238E27FC236}">
                <a16:creationId xmlns:a16="http://schemas.microsoft.com/office/drawing/2014/main" xmlns="" id="{68253F75-FAA1-362E-ED0C-0AC92F12A01C}"/>
              </a:ext>
            </a:extLst>
          </p:cNvPr>
          <p:cNvSpPr/>
          <p:nvPr/>
        </p:nvSpPr>
        <p:spPr>
          <a:xfrm>
            <a:off x="9263992" y="4686650"/>
            <a:ext cx="2245703" cy="616074"/>
          </a:xfrm>
          <a:prstGeom prst="roundRect">
            <a:avLst>
              <a:gd name="adj" fmla="val 13475"/>
            </a:avLst>
          </a:prstGeom>
          <a:solidFill>
            <a:srgbClr val="CAC8C8"/>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latin typeface="Museo Sans Cyrl 300" panose="02000000000000000000" pitchFamily="2" charset="-52"/>
              </a:rPr>
              <a:t>Диагностические работы </a:t>
            </a:r>
          </a:p>
        </p:txBody>
      </p:sp>
      <p:sp>
        <p:nvSpPr>
          <p:cNvPr id="52" name="TextBox 51">
            <a:extLst>
              <a:ext uri="{FF2B5EF4-FFF2-40B4-BE49-F238E27FC236}">
                <a16:creationId xmlns:a16="http://schemas.microsoft.com/office/drawing/2014/main" xmlns="" id="{217E31CA-D7AF-9830-2B3D-2EED1D907B50}"/>
              </a:ext>
            </a:extLst>
          </p:cNvPr>
          <p:cNvSpPr txBox="1"/>
          <p:nvPr/>
        </p:nvSpPr>
        <p:spPr>
          <a:xfrm>
            <a:off x="6465624" y="4249342"/>
            <a:ext cx="2314360" cy="523220"/>
          </a:xfrm>
          <a:prstGeom prst="rect">
            <a:avLst/>
          </a:prstGeom>
          <a:noFill/>
        </p:spPr>
        <p:txBody>
          <a:bodyPr wrap="square" rtlCol="0">
            <a:spAutoFit/>
          </a:bodyPr>
          <a:lstStyle/>
          <a:p>
            <a:pPr algn="ctr"/>
            <a:r>
              <a:rPr lang="ru-RU" sz="1400" dirty="0">
                <a:latin typeface="Museo Sans Cyrl 300" panose="02000000000000000000" pitchFamily="2" charset="-52"/>
              </a:rPr>
              <a:t>Независимая оценка качества условий </a:t>
            </a:r>
          </a:p>
        </p:txBody>
      </p:sp>
      <p:grpSp>
        <p:nvGrpSpPr>
          <p:cNvPr id="10" name="Группа 9">
            <a:extLst>
              <a:ext uri="{FF2B5EF4-FFF2-40B4-BE49-F238E27FC236}">
                <a16:creationId xmlns:a16="http://schemas.microsoft.com/office/drawing/2014/main" xmlns="" id="{D1817E5F-CFBD-BF12-5860-E2AE16035970}"/>
              </a:ext>
            </a:extLst>
          </p:cNvPr>
          <p:cNvGrpSpPr/>
          <p:nvPr/>
        </p:nvGrpSpPr>
        <p:grpSpPr>
          <a:xfrm>
            <a:off x="806780" y="3110927"/>
            <a:ext cx="3584032" cy="652639"/>
            <a:chOff x="8676530" y="859580"/>
            <a:chExt cx="2462544" cy="414786"/>
          </a:xfrm>
          <a:solidFill>
            <a:srgbClr val="FFC2BC"/>
          </a:solidFill>
        </p:grpSpPr>
        <p:sp>
          <p:nvSpPr>
            <p:cNvPr id="11" name="Прямоугольник: скругленные углы 10">
              <a:extLst>
                <a:ext uri="{FF2B5EF4-FFF2-40B4-BE49-F238E27FC236}">
                  <a16:creationId xmlns:a16="http://schemas.microsoft.com/office/drawing/2014/main" xmlns="" id="{9FE9C783-CAE3-42E7-7302-703577511A60}"/>
                </a:ext>
              </a:extLst>
            </p:cNvPr>
            <p:cNvSpPr/>
            <p:nvPr/>
          </p:nvSpPr>
          <p:spPr>
            <a:xfrm>
              <a:off x="8676530" y="859580"/>
              <a:ext cx="2462185" cy="414786"/>
            </a:xfrm>
            <a:prstGeom prst="roundRect">
              <a:avLst>
                <a:gd name="adj" fmla="val 13475"/>
              </a:avLst>
            </a:prstGeom>
            <a:grp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latin typeface="Museo Sans Cyrl 700" panose="02000000000000000000" pitchFamily="50" charset="-52"/>
              </a:endParaRPr>
            </a:p>
          </p:txBody>
        </p:sp>
        <p:sp>
          <p:nvSpPr>
            <p:cNvPr id="12" name="TextBox 11">
              <a:extLst>
                <a:ext uri="{FF2B5EF4-FFF2-40B4-BE49-F238E27FC236}">
                  <a16:creationId xmlns:a16="http://schemas.microsoft.com/office/drawing/2014/main" xmlns="" id="{D9AF3269-F61F-8E8E-9EAD-5983C35E6F2E}"/>
                </a:ext>
              </a:extLst>
            </p:cNvPr>
            <p:cNvSpPr txBox="1"/>
            <p:nvPr/>
          </p:nvSpPr>
          <p:spPr>
            <a:xfrm>
              <a:off x="8685817" y="898679"/>
              <a:ext cx="2453257" cy="332533"/>
            </a:xfrm>
            <a:prstGeom prst="rect">
              <a:avLst/>
            </a:prstGeom>
            <a:grpFill/>
          </p:spPr>
          <p:txBody>
            <a:bodyPr wrap="square" rtlCol="0">
              <a:spAutoFit/>
            </a:bodyPr>
            <a:lstStyle/>
            <a:p>
              <a:pPr algn="ctr"/>
              <a:r>
                <a:rPr lang="ru-RU" sz="1400" dirty="0">
                  <a:solidFill>
                    <a:schemeClr val="bg1"/>
                  </a:solidFill>
                  <a:latin typeface="Museo Sans Cyrl 700" panose="02000000000000000000" pitchFamily="50" charset="-52"/>
                </a:rPr>
                <a:t>Национальные исследования оценки качества образования (ВПР, НИКО)</a:t>
              </a:r>
            </a:p>
          </p:txBody>
        </p:sp>
      </p:grpSp>
      <p:grpSp>
        <p:nvGrpSpPr>
          <p:cNvPr id="14" name="Группа 13">
            <a:extLst>
              <a:ext uri="{FF2B5EF4-FFF2-40B4-BE49-F238E27FC236}">
                <a16:creationId xmlns:a16="http://schemas.microsoft.com/office/drawing/2014/main" xmlns="" id="{1D5A3C12-B362-FF1E-F4D7-E4A636468E83}"/>
              </a:ext>
            </a:extLst>
          </p:cNvPr>
          <p:cNvGrpSpPr/>
          <p:nvPr/>
        </p:nvGrpSpPr>
        <p:grpSpPr>
          <a:xfrm>
            <a:off x="816098" y="2491470"/>
            <a:ext cx="3432029" cy="381185"/>
            <a:chOff x="554079" y="3856078"/>
            <a:chExt cx="3333322" cy="571731"/>
          </a:xfrm>
          <a:solidFill>
            <a:srgbClr val="FFC2BC"/>
          </a:solidFill>
        </p:grpSpPr>
        <p:sp>
          <p:nvSpPr>
            <p:cNvPr id="15" name="Прямоугольник: скругленные углы 14">
              <a:extLst>
                <a:ext uri="{FF2B5EF4-FFF2-40B4-BE49-F238E27FC236}">
                  <a16:creationId xmlns:a16="http://schemas.microsoft.com/office/drawing/2014/main" xmlns="" id="{F05ED5A0-D804-6A6A-CA65-E60412DBFA98}"/>
                </a:ext>
              </a:extLst>
            </p:cNvPr>
            <p:cNvSpPr/>
            <p:nvPr/>
          </p:nvSpPr>
          <p:spPr>
            <a:xfrm>
              <a:off x="554079" y="3856078"/>
              <a:ext cx="3333322" cy="571731"/>
            </a:xfrm>
            <a:prstGeom prst="roundRect">
              <a:avLst>
                <a:gd name="adj" fmla="val 13475"/>
              </a:avLst>
            </a:prstGeom>
            <a:grp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latin typeface="Museo Sans Cyrl 700" panose="02000000000000000000" pitchFamily="50" charset="-52"/>
              </a:endParaRPr>
            </a:p>
          </p:txBody>
        </p:sp>
        <p:sp>
          <p:nvSpPr>
            <p:cNvPr id="16" name="TextBox 15">
              <a:extLst>
                <a:ext uri="{FF2B5EF4-FFF2-40B4-BE49-F238E27FC236}">
                  <a16:creationId xmlns:a16="http://schemas.microsoft.com/office/drawing/2014/main" xmlns="" id="{2A759F20-8787-1453-1074-167105A34160}"/>
                </a:ext>
              </a:extLst>
            </p:cNvPr>
            <p:cNvSpPr txBox="1"/>
            <p:nvPr/>
          </p:nvSpPr>
          <p:spPr>
            <a:xfrm>
              <a:off x="611265" y="3897751"/>
              <a:ext cx="3207525" cy="461628"/>
            </a:xfrm>
            <a:prstGeom prst="rect">
              <a:avLst/>
            </a:prstGeom>
            <a:grpFill/>
          </p:spPr>
          <p:txBody>
            <a:bodyPr wrap="none" rtlCol="0">
              <a:spAutoFit/>
            </a:bodyPr>
            <a:lstStyle/>
            <a:p>
              <a:pPr algn="ctr"/>
              <a:r>
                <a:rPr lang="ru-RU" sz="1400" dirty="0">
                  <a:solidFill>
                    <a:schemeClr val="bg1"/>
                  </a:solidFill>
                  <a:latin typeface="Museo Sans Cyrl 700" panose="02000000000000000000" pitchFamily="50" charset="-52"/>
                </a:rPr>
                <a:t>Мониторинг системы образования </a:t>
              </a:r>
            </a:p>
          </p:txBody>
        </p:sp>
      </p:grpSp>
      <p:grpSp>
        <p:nvGrpSpPr>
          <p:cNvPr id="18" name="Группа 17">
            <a:extLst>
              <a:ext uri="{FF2B5EF4-FFF2-40B4-BE49-F238E27FC236}">
                <a16:creationId xmlns:a16="http://schemas.microsoft.com/office/drawing/2014/main" xmlns="" id="{C0C64C19-FFF2-B593-A553-3EF2A47295F5}"/>
              </a:ext>
            </a:extLst>
          </p:cNvPr>
          <p:cNvGrpSpPr/>
          <p:nvPr/>
        </p:nvGrpSpPr>
        <p:grpSpPr>
          <a:xfrm>
            <a:off x="844975" y="5906283"/>
            <a:ext cx="5156136" cy="855031"/>
            <a:chOff x="4263396" y="5667080"/>
            <a:chExt cx="5646026" cy="650039"/>
          </a:xfrm>
          <a:solidFill>
            <a:srgbClr val="FFC2BC"/>
          </a:solidFill>
        </p:grpSpPr>
        <p:sp>
          <p:nvSpPr>
            <p:cNvPr id="19" name="Прямоугольник: скругленные углы 18">
              <a:extLst>
                <a:ext uri="{FF2B5EF4-FFF2-40B4-BE49-F238E27FC236}">
                  <a16:creationId xmlns:a16="http://schemas.microsoft.com/office/drawing/2014/main" xmlns="" id="{939D8251-537C-0559-028E-9B82802DA36A}"/>
                </a:ext>
              </a:extLst>
            </p:cNvPr>
            <p:cNvSpPr/>
            <p:nvPr/>
          </p:nvSpPr>
          <p:spPr>
            <a:xfrm>
              <a:off x="4263396" y="5667080"/>
              <a:ext cx="5646026" cy="650039"/>
            </a:xfrm>
            <a:prstGeom prst="roundRect">
              <a:avLst>
                <a:gd name="adj" fmla="val 13475"/>
              </a:avLst>
            </a:prstGeom>
            <a:grp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latin typeface="Museo Sans Cyrl 700" panose="02000000000000000000" pitchFamily="50" charset="-52"/>
              </a:endParaRPr>
            </a:p>
          </p:txBody>
        </p:sp>
        <p:sp>
          <p:nvSpPr>
            <p:cNvPr id="20" name="TextBox 19">
              <a:extLst>
                <a:ext uri="{FF2B5EF4-FFF2-40B4-BE49-F238E27FC236}">
                  <a16:creationId xmlns:a16="http://schemas.microsoft.com/office/drawing/2014/main" xmlns="" id="{9F115B21-5DB0-AC23-51A3-BC3C3C6A3F59}"/>
                </a:ext>
              </a:extLst>
            </p:cNvPr>
            <p:cNvSpPr txBox="1"/>
            <p:nvPr/>
          </p:nvSpPr>
          <p:spPr>
            <a:xfrm>
              <a:off x="4281830" y="5711317"/>
              <a:ext cx="5496844" cy="561570"/>
            </a:xfrm>
            <a:prstGeom prst="rect">
              <a:avLst/>
            </a:prstGeom>
            <a:grpFill/>
          </p:spPr>
          <p:txBody>
            <a:bodyPr wrap="square" rtlCol="0">
              <a:spAutoFit/>
            </a:bodyPr>
            <a:lstStyle/>
            <a:p>
              <a:r>
                <a:rPr lang="ru-RU" sz="1400" dirty="0">
                  <a:solidFill>
                    <a:schemeClr val="bg1"/>
                  </a:solidFill>
                  <a:latin typeface="Museo Sans Cyrl 700" panose="02000000000000000000" pitchFamily="50" charset="-52"/>
                </a:rPr>
                <a:t>Лицензирование/ Государственная аккредитация/ Федеральный государственный контроль (надзор) в сфере образования </a:t>
              </a:r>
            </a:p>
          </p:txBody>
        </p:sp>
      </p:grpSp>
      <p:grpSp>
        <p:nvGrpSpPr>
          <p:cNvPr id="21" name="Группа 20">
            <a:extLst>
              <a:ext uri="{FF2B5EF4-FFF2-40B4-BE49-F238E27FC236}">
                <a16:creationId xmlns:a16="http://schemas.microsoft.com/office/drawing/2014/main" xmlns="" id="{73F14DBE-D9A3-3663-C116-CA5151BC5CD1}"/>
              </a:ext>
            </a:extLst>
          </p:cNvPr>
          <p:cNvGrpSpPr/>
          <p:nvPr/>
        </p:nvGrpSpPr>
        <p:grpSpPr>
          <a:xfrm>
            <a:off x="825848" y="3908864"/>
            <a:ext cx="5221453" cy="523221"/>
            <a:chOff x="8676530" y="2226160"/>
            <a:chExt cx="5040819" cy="445208"/>
          </a:xfrm>
          <a:solidFill>
            <a:srgbClr val="FFC2BC"/>
          </a:solidFill>
        </p:grpSpPr>
        <p:sp>
          <p:nvSpPr>
            <p:cNvPr id="23" name="Прямоугольник: скругленные углы 22">
              <a:extLst>
                <a:ext uri="{FF2B5EF4-FFF2-40B4-BE49-F238E27FC236}">
                  <a16:creationId xmlns:a16="http://schemas.microsoft.com/office/drawing/2014/main" xmlns="" id="{88AC7DC8-6EC2-C8C1-365E-D2D9A9B2FDD8}"/>
                </a:ext>
              </a:extLst>
            </p:cNvPr>
            <p:cNvSpPr/>
            <p:nvPr/>
          </p:nvSpPr>
          <p:spPr>
            <a:xfrm>
              <a:off x="8676530" y="2226160"/>
              <a:ext cx="4977765" cy="445208"/>
            </a:xfrm>
            <a:prstGeom prst="roundRect">
              <a:avLst>
                <a:gd name="adj" fmla="val 13475"/>
              </a:avLst>
            </a:prstGeom>
            <a:grp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latin typeface="Museo Sans Cyrl 700" panose="02000000000000000000" pitchFamily="50" charset="-52"/>
              </a:endParaRPr>
            </a:p>
          </p:txBody>
        </p:sp>
        <p:sp>
          <p:nvSpPr>
            <p:cNvPr id="24" name="TextBox 23">
              <a:extLst>
                <a:ext uri="{FF2B5EF4-FFF2-40B4-BE49-F238E27FC236}">
                  <a16:creationId xmlns:a16="http://schemas.microsoft.com/office/drawing/2014/main" xmlns="" id="{67F254FE-637C-7AC1-8887-CD665CAAC076}"/>
                </a:ext>
              </a:extLst>
            </p:cNvPr>
            <p:cNvSpPr txBox="1"/>
            <p:nvPr/>
          </p:nvSpPr>
          <p:spPr>
            <a:xfrm>
              <a:off x="8739584" y="2308394"/>
              <a:ext cx="4977765" cy="261887"/>
            </a:xfrm>
            <a:prstGeom prst="rect">
              <a:avLst/>
            </a:prstGeom>
            <a:grpFill/>
          </p:spPr>
          <p:txBody>
            <a:bodyPr wrap="square" rtlCol="0">
              <a:spAutoFit/>
            </a:bodyPr>
            <a:lstStyle/>
            <a:p>
              <a:r>
                <a:rPr lang="ru-RU" sz="1400" dirty="0">
                  <a:solidFill>
                    <a:schemeClr val="bg1"/>
                  </a:solidFill>
                  <a:latin typeface="Museo Sans Cyrl 700" panose="02000000000000000000" pitchFamily="50" charset="-52"/>
                </a:rPr>
                <a:t>Региональные диагностики, в том числе ГКР (Москва) </a:t>
              </a:r>
            </a:p>
          </p:txBody>
        </p:sp>
      </p:grpSp>
      <p:cxnSp>
        <p:nvCxnSpPr>
          <p:cNvPr id="31" name="Прямая со стрелкой 30">
            <a:extLst>
              <a:ext uri="{FF2B5EF4-FFF2-40B4-BE49-F238E27FC236}">
                <a16:creationId xmlns:a16="http://schemas.microsoft.com/office/drawing/2014/main" xmlns="" id="{926CC9BB-5FBD-7822-796E-811AADF7BB73}"/>
              </a:ext>
            </a:extLst>
          </p:cNvPr>
          <p:cNvCxnSpPr>
            <a:cxnSpLocks/>
            <a:stCxn id="36" idx="3"/>
            <a:endCxn id="42" idx="1"/>
          </p:cNvCxnSpPr>
          <p:nvPr/>
        </p:nvCxnSpPr>
        <p:spPr>
          <a:xfrm>
            <a:off x="5996042" y="4827786"/>
            <a:ext cx="423808" cy="691524"/>
          </a:xfrm>
          <a:prstGeom prst="straightConnector1">
            <a:avLst/>
          </a:prstGeom>
          <a:ln w="28575">
            <a:solidFill>
              <a:srgbClr val="CAC8C8"/>
            </a:solidFill>
            <a:tailEnd type="arrow"/>
          </a:ln>
        </p:spPr>
        <p:style>
          <a:lnRef idx="1">
            <a:schemeClr val="accent1"/>
          </a:lnRef>
          <a:fillRef idx="0">
            <a:schemeClr val="accent1"/>
          </a:fillRef>
          <a:effectRef idx="0">
            <a:schemeClr val="accent1"/>
          </a:effectRef>
          <a:fontRef idx="minor">
            <a:schemeClr val="tx1"/>
          </a:fontRef>
        </p:style>
      </p:cxnSp>
      <p:cxnSp>
        <p:nvCxnSpPr>
          <p:cNvPr id="37" name="Прямая со стрелкой 36">
            <a:extLst>
              <a:ext uri="{FF2B5EF4-FFF2-40B4-BE49-F238E27FC236}">
                <a16:creationId xmlns:a16="http://schemas.microsoft.com/office/drawing/2014/main" xmlns="" id="{11C136F4-A6B5-B1E8-8DA7-A74B405ACC0D}"/>
              </a:ext>
            </a:extLst>
          </p:cNvPr>
          <p:cNvCxnSpPr>
            <a:cxnSpLocks/>
            <a:stCxn id="42" idx="3"/>
            <a:endCxn id="49" idx="1"/>
          </p:cNvCxnSpPr>
          <p:nvPr/>
        </p:nvCxnSpPr>
        <p:spPr>
          <a:xfrm flipV="1">
            <a:off x="8820974" y="4994687"/>
            <a:ext cx="443018" cy="524623"/>
          </a:xfrm>
          <a:prstGeom prst="straightConnector1">
            <a:avLst/>
          </a:prstGeom>
          <a:ln w="28575">
            <a:solidFill>
              <a:srgbClr val="CAC8C8"/>
            </a:solidFill>
            <a:tailEnd type="arrow"/>
          </a:ln>
        </p:spPr>
        <p:style>
          <a:lnRef idx="1">
            <a:schemeClr val="accent1"/>
          </a:lnRef>
          <a:fillRef idx="0">
            <a:schemeClr val="accent1"/>
          </a:fillRef>
          <a:effectRef idx="0">
            <a:schemeClr val="accent1"/>
          </a:effectRef>
          <a:fontRef idx="minor">
            <a:schemeClr val="tx1"/>
          </a:fontRef>
        </p:style>
      </p:cxnSp>
      <p:cxnSp>
        <p:nvCxnSpPr>
          <p:cNvPr id="59" name="Прямая соединительная линия 58">
            <a:extLst>
              <a:ext uri="{FF2B5EF4-FFF2-40B4-BE49-F238E27FC236}">
                <a16:creationId xmlns:a16="http://schemas.microsoft.com/office/drawing/2014/main" xmlns="" id="{298A5CEA-82B9-45C6-B54B-C81D43734B9E}"/>
              </a:ext>
            </a:extLst>
          </p:cNvPr>
          <p:cNvCxnSpPr>
            <a:cxnSpLocks/>
            <a:stCxn id="17" idx="1"/>
          </p:cNvCxnSpPr>
          <p:nvPr/>
        </p:nvCxnSpPr>
        <p:spPr>
          <a:xfrm>
            <a:off x="658813" y="1883776"/>
            <a:ext cx="0" cy="4472574"/>
          </a:xfrm>
          <a:prstGeom prst="line">
            <a:avLst/>
          </a:prstGeom>
          <a:ln w="28575">
            <a:solidFill>
              <a:srgbClr val="EE3524"/>
            </a:solidFill>
          </a:ln>
        </p:spPr>
        <p:style>
          <a:lnRef idx="1">
            <a:schemeClr val="accent1"/>
          </a:lnRef>
          <a:fillRef idx="0">
            <a:schemeClr val="accent1"/>
          </a:fillRef>
          <a:effectRef idx="0">
            <a:schemeClr val="accent1"/>
          </a:effectRef>
          <a:fontRef idx="minor">
            <a:schemeClr val="tx1"/>
          </a:fontRef>
        </p:style>
      </p:cxnSp>
      <p:cxnSp>
        <p:nvCxnSpPr>
          <p:cNvPr id="62" name="Прямая со стрелкой 61">
            <a:extLst>
              <a:ext uri="{FF2B5EF4-FFF2-40B4-BE49-F238E27FC236}">
                <a16:creationId xmlns:a16="http://schemas.microsoft.com/office/drawing/2014/main" xmlns="" id="{CC6D2246-F2D8-0752-B24D-1368F2454D5C}"/>
              </a:ext>
            </a:extLst>
          </p:cNvPr>
          <p:cNvCxnSpPr>
            <a:cxnSpLocks/>
          </p:cNvCxnSpPr>
          <p:nvPr/>
        </p:nvCxnSpPr>
        <p:spPr>
          <a:xfrm>
            <a:off x="658813" y="2681104"/>
            <a:ext cx="175698" cy="0"/>
          </a:xfrm>
          <a:prstGeom prst="straightConnector1">
            <a:avLst/>
          </a:prstGeom>
          <a:ln w="28575">
            <a:solidFill>
              <a:srgbClr val="EE3524"/>
            </a:solidFill>
            <a:tailEnd type="arrow"/>
          </a:ln>
        </p:spPr>
        <p:style>
          <a:lnRef idx="1">
            <a:schemeClr val="accent1"/>
          </a:lnRef>
          <a:fillRef idx="0">
            <a:schemeClr val="accent1"/>
          </a:fillRef>
          <a:effectRef idx="0">
            <a:schemeClr val="accent1"/>
          </a:effectRef>
          <a:fontRef idx="minor">
            <a:schemeClr val="tx1"/>
          </a:fontRef>
        </p:style>
      </p:cxnSp>
      <p:cxnSp>
        <p:nvCxnSpPr>
          <p:cNvPr id="63" name="Прямая со стрелкой 62">
            <a:extLst>
              <a:ext uri="{FF2B5EF4-FFF2-40B4-BE49-F238E27FC236}">
                <a16:creationId xmlns:a16="http://schemas.microsoft.com/office/drawing/2014/main" xmlns="" id="{67B5D22C-4E05-623F-3B2B-622970B963CE}"/>
              </a:ext>
            </a:extLst>
          </p:cNvPr>
          <p:cNvCxnSpPr>
            <a:cxnSpLocks/>
          </p:cNvCxnSpPr>
          <p:nvPr/>
        </p:nvCxnSpPr>
        <p:spPr>
          <a:xfrm>
            <a:off x="658813" y="3435484"/>
            <a:ext cx="175698" cy="0"/>
          </a:xfrm>
          <a:prstGeom prst="straightConnector1">
            <a:avLst/>
          </a:prstGeom>
          <a:ln w="28575">
            <a:solidFill>
              <a:srgbClr val="EE3524"/>
            </a:solidFill>
            <a:tailEnd type="arrow"/>
          </a:ln>
        </p:spPr>
        <p:style>
          <a:lnRef idx="1">
            <a:schemeClr val="accent1"/>
          </a:lnRef>
          <a:fillRef idx="0">
            <a:schemeClr val="accent1"/>
          </a:fillRef>
          <a:effectRef idx="0">
            <a:schemeClr val="accent1"/>
          </a:effectRef>
          <a:fontRef idx="minor">
            <a:schemeClr val="tx1"/>
          </a:fontRef>
        </p:style>
      </p:cxnSp>
      <p:cxnSp>
        <p:nvCxnSpPr>
          <p:cNvPr id="64" name="Прямая со стрелкой 63">
            <a:extLst>
              <a:ext uri="{FF2B5EF4-FFF2-40B4-BE49-F238E27FC236}">
                <a16:creationId xmlns:a16="http://schemas.microsoft.com/office/drawing/2014/main" xmlns="" id="{373C427E-D8D1-0A61-C3BD-4CBCF01C43F3}"/>
              </a:ext>
            </a:extLst>
          </p:cNvPr>
          <p:cNvCxnSpPr>
            <a:cxnSpLocks/>
          </p:cNvCxnSpPr>
          <p:nvPr/>
        </p:nvCxnSpPr>
        <p:spPr>
          <a:xfrm>
            <a:off x="669277" y="4170474"/>
            <a:ext cx="175698" cy="0"/>
          </a:xfrm>
          <a:prstGeom prst="straightConnector1">
            <a:avLst/>
          </a:prstGeom>
          <a:ln w="28575">
            <a:solidFill>
              <a:srgbClr val="EE3524"/>
            </a:solidFill>
            <a:tailEnd type="arrow"/>
          </a:ln>
        </p:spPr>
        <p:style>
          <a:lnRef idx="1">
            <a:schemeClr val="accent1"/>
          </a:lnRef>
          <a:fillRef idx="0">
            <a:schemeClr val="accent1"/>
          </a:fillRef>
          <a:effectRef idx="0">
            <a:schemeClr val="accent1"/>
          </a:effectRef>
          <a:fontRef idx="minor">
            <a:schemeClr val="tx1"/>
          </a:fontRef>
        </p:style>
      </p:cxnSp>
      <p:cxnSp>
        <p:nvCxnSpPr>
          <p:cNvPr id="65" name="Прямая со стрелкой 64">
            <a:extLst>
              <a:ext uri="{FF2B5EF4-FFF2-40B4-BE49-F238E27FC236}">
                <a16:creationId xmlns:a16="http://schemas.microsoft.com/office/drawing/2014/main" xmlns="" id="{5DAFEBD2-4146-18C7-F7D1-C3060FBA9DAB}"/>
              </a:ext>
            </a:extLst>
          </p:cNvPr>
          <p:cNvCxnSpPr>
            <a:cxnSpLocks/>
          </p:cNvCxnSpPr>
          <p:nvPr/>
        </p:nvCxnSpPr>
        <p:spPr>
          <a:xfrm>
            <a:off x="661896" y="4772562"/>
            <a:ext cx="175698" cy="0"/>
          </a:xfrm>
          <a:prstGeom prst="straightConnector1">
            <a:avLst/>
          </a:prstGeom>
          <a:ln w="28575">
            <a:solidFill>
              <a:srgbClr val="EE3524"/>
            </a:solidFill>
            <a:tailEnd type="arrow"/>
          </a:ln>
        </p:spPr>
        <p:style>
          <a:lnRef idx="1">
            <a:schemeClr val="accent1"/>
          </a:lnRef>
          <a:fillRef idx="0">
            <a:schemeClr val="accent1"/>
          </a:fillRef>
          <a:effectRef idx="0">
            <a:schemeClr val="accent1"/>
          </a:effectRef>
          <a:fontRef idx="minor">
            <a:schemeClr val="tx1"/>
          </a:fontRef>
        </p:style>
      </p:cxnSp>
      <p:cxnSp>
        <p:nvCxnSpPr>
          <p:cNvPr id="66" name="Прямая со стрелкой 65">
            <a:extLst>
              <a:ext uri="{FF2B5EF4-FFF2-40B4-BE49-F238E27FC236}">
                <a16:creationId xmlns:a16="http://schemas.microsoft.com/office/drawing/2014/main" xmlns="" id="{5C6A47EA-33D4-020A-0E9E-0123144DC5BD}"/>
              </a:ext>
            </a:extLst>
          </p:cNvPr>
          <p:cNvCxnSpPr>
            <a:cxnSpLocks/>
          </p:cNvCxnSpPr>
          <p:nvPr/>
        </p:nvCxnSpPr>
        <p:spPr>
          <a:xfrm>
            <a:off x="669277" y="6343562"/>
            <a:ext cx="175698" cy="0"/>
          </a:xfrm>
          <a:prstGeom prst="straightConnector1">
            <a:avLst/>
          </a:prstGeom>
          <a:ln w="28575">
            <a:solidFill>
              <a:srgbClr val="EE3524"/>
            </a:solidFill>
            <a:tailEnd type="arrow"/>
          </a:ln>
        </p:spPr>
        <p:style>
          <a:lnRef idx="1">
            <a:schemeClr val="accent1"/>
          </a:lnRef>
          <a:fillRef idx="0">
            <a:schemeClr val="accent1"/>
          </a:fillRef>
          <a:effectRef idx="0">
            <a:schemeClr val="accent1"/>
          </a:effectRef>
          <a:fontRef idx="minor">
            <a:schemeClr val="tx1"/>
          </a:fontRef>
        </p:style>
      </p:cxnSp>
      <p:sp>
        <p:nvSpPr>
          <p:cNvPr id="71" name="Прямоугольник: скругленные углы 70">
            <a:extLst>
              <a:ext uri="{FF2B5EF4-FFF2-40B4-BE49-F238E27FC236}">
                <a16:creationId xmlns:a16="http://schemas.microsoft.com/office/drawing/2014/main" xmlns="" id="{3F299D96-6058-EF97-D79C-4D42AC7B83DB}"/>
              </a:ext>
            </a:extLst>
          </p:cNvPr>
          <p:cNvSpPr/>
          <p:nvPr/>
        </p:nvSpPr>
        <p:spPr>
          <a:xfrm rot="16200000">
            <a:off x="8208240" y="3542688"/>
            <a:ext cx="121607"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2" name="Прямоугольник: скругленные углы 71">
            <a:extLst>
              <a:ext uri="{FF2B5EF4-FFF2-40B4-BE49-F238E27FC236}">
                <a16:creationId xmlns:a16="http://schemas.microsoft.com/office/drawing/2014/main" xmlns="" id="{B5DFD4A1-8015-B9CE-6D64-6DB7D475F624}"/>
              </a:ext>
            </a:extLst>
          </p:cNvPr>
          <p:cNvSpPr/>
          <p:nvPr/>
        </p:nvSpPr>
        <p:spPr>
          <a:xfrm rot="16200000">
            <a:off x="8208240" y="3007614"/>
            <a:ext cx="121607"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3" name="Прямоугольник: скругленные углы 72">
            <a:extLst>
              <a:ext uri="{FF2B5EF4-FFF2-40B4-BE49-F238E27FC236}">
                <a16:creationId xmlns:a16="http://schemas.microsoft.com/office/drawing/2014/main" xmlns="" id="{0B7437D3-5E49-45A3-11F6-EB3F958639C0}"/>
              </a:ext>
            </a:extLst>
          </p:cNvPr>
          <p:cNvSpPr/>
          <p:nvPr/>
        </p:nvSpPr>
        <p:spPr>
          <a:xfrm rot="16200000">
            <a:off x="8208240" y="2719650"/>
            <a:ext cx="121607"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4" name="Прямоугольник: скругленные углы 73">
            <a:extLst>
              <a:ext uri="{FF2B5EF4-FFF2-40B4-BE49-F238E27FC236}">
                <a16:creationId xmlns:a16="http://schemas.microsoft.com/office/drawing/2014/main" xmlns="" id="{F1716F5C-C463-5180-9028-9FA664888B96}"/>
              </a:ext>
            </a:extLst>
          </p:cNvPr>
          <p:cNvSpPr/>
          <p:nvPr/>
        </p:nvSpPr>
        <p:spPr>
          <a:xfrm rot="16200000">
            <a:off x="8208240" y="2409178"/>
            <a:ext cx="121607"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Номер слайда 12">
            <a:extLst>
              <a:ext uri="{FF2B5EF4-FFF2-40B4-BE49-F238E27FC236}">
                <a16:creationId xmlns:a16="http://schemas.microsoft.com/office/drawing/2014/main" xmlns="" id="{0910E374-A7E6-CB44-80D3-002FB8BA03E2}"/>
              </a:ext>
            </a:extLst>
          </p:cNvPr>
          <p:cNvSpPr>
            <a:spLocks noGrp="1"/>
          </p:cNvSpPr>
          <p:nvPr>
            <p:ph type="sldNum" sz="quarter" idx="12"/>
          </p:nvPr>
        </p:nvSpPr>
        <p:spPr/>
        <p:txBody>
          <a:bodyPr/>
          <a:lstStyle/>
          <a:p>
            <a:fld id="{6E2A07DF-9D6C-49A2-A2EB-407E1B93CB59}" type="slidenum">
              <a:rPr lang="ru-RU" smtClean="0"/>
              <a:t>18</a:t>
            </a:fld>
            <a:endParaRPr lang="ru-RU"/>
          </a:p>
        </p:txBody>
      </p:sp>
      <p:pic>
        <p:nvPicPr>
          <p:cNvPr id="5" name="Рисунок 4">
            <a:extLst>
              <a:ext uri="{FF2B5EF4-FFF2-40B4-BE49-F238E27FC236}">
                <a16:creationId xmlns:a16="http://schemas.microsoft.com/office/drawing/2014/main" xmlns="" id="{2EF31CDE-D14F-8069-5E42-906992A25BE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378937" y="1360890"/>
            <a:ext cx="3381148" cy="2074149"/>
          </a:xfrm>
          <a:prstGeom prst="rect">
            <a:avLst/>
          </a:prstGeom>
        </p:spPr>
      </p:pic>
      <p:sp>
        <p:nvSpPr>
          <p:cNvPr id="17" name="TextBox 16">
            <a:extLst>
              <a:ext uri="{FF2B5EF4-FFF2-40B4-BE49-F238E27FC236}">
                <a16:creationId xmlns:a16="http://schemas.microsoft.com/office/drawing/2014/main" xmlns="" id="{34A91FB0-09AE-62D8-9ED4-3826A97F1E89}"/>
              </a:ext>
            </a:extLst>
          </p:cNvPr>
          <p:cNvSpPr txBox="1"/>
          <p:nvPr/>
        </p:nvSpPr>
        <p:spPr>
          <a:xfrm>
            <a:off x="658813" y="1557455"/>
            <a:ext cx="3289880" cy="652641"/>
          </a:xfrm>
          <a:prstGeom prst="roundRect">
            <a:avLst>
              <a:gd name="adj" fmla="val 18189"/>
            </a:avLst>
          </a:prstGeom>
          <a:solidFill>
            <a:schemeClr val="bg1">
              <a:alpha val="86000"/>
            </a:schemeClr>
          </a:solidFill>
          <a:ln w="28575">
            <a:solidFill>
              <a:srgbClr val="EE3524"/>
            </a:solidFill>
          </a:ln>
        </p:spPr>
        <p:txBody>
          <a:bodyPr wrap="square" rtlCol="0">
            <a:spAutoFit/>
          </a:bodyPr>
          <a:lstStyle>
            <a:defPPr>
              <a:defRPr lang="ru-RU"/>
            </a:defPPr>
            <a:lvl1pPr algn="ctr">
              <a:defRPr sz="1600">
                <a:solidFill>
                  <a:schemeClr val="tx1"/>
                </a:solidFill>
                <a:latin typeface="Museo Sans Cyrl 300" panose="02000000000000000000" pitchFamily="2" charset="-52"/>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ru-RU" dirty="0"/>
              <a:t>Мероприятия по внешней оценки качества образования </a:t>
            </a:r>
          </a:p>
        </p:txBody>
      </p:sp>
      <p:cxnSp>
        <p:nvCxnSpPr>
          <p:cNvPr id="4" name="Прямая со стрелкой 3">
            <a:extLst>
              <a:ext uri="{FF2B5EF4-FFF2-40B4-BE49-F238E27FC236}">
                <a16:creationId xmlns:a16="http://schemas.microsoft.com/office/drawing/2014/main" xmlns="" id="{17B4271A-54B1-17C3-5ED6-BC2FDBB0F041}"/>
              </a:ext>
            </a:extLst>
          </p:cNvPr>
          <p:cNvCxnSpPr>
            <a:cxnSpLocks/>
          </p:cNvCxnSpPr>
          <p:nvPr/>
        </p:nvCxnSpPr>
        <p:spPr>
          <a:xfrm rot="5400000">
            <a:off x="4198937" y="1685192"/>
            <a:ext cx="0" cy="360000"/>
          </a:xfrm>
          <a:prstGeom prst="straightConnector1">
            <a:avLst/>
          </a:prstGeom>
          <a:ln w="50800">
            <a:solidFill>
              <a:srgbClr val="EE3524"/>
            </a:solidFill>
            <a:tailEnd type="arrow"/>
          </a:ln>
        </p:spPr>
        <p:style>
          <a:lnRef idx="1">
            <a:schemeClr val="accent1"/>
          </a:lnRef>
          <a:fillRef idx="0">
            <a:schemeClr val="accent1"/>
          </a:fillRef>
          <a:effectRef idx="0">
            <a:schemeClr val="accent1"/>
          </a:effectRef>
          <a:fontRef idx="minor">
            <a:schemeClr val="tx1"/>
          </a:fontRef>
        </p:style>
      </p:cxnSp>
      <p:grpSp>
        <p:nvGrpSpPr>
          <p:cNvPr id="53" name="Группа 52">
            <a:extLst>
              <a:ext uri="{FF2B5EF4-FFF2-40B4-BE49-F238E27FC236}">
                <a16:creationId xmlns:a16="http://schemas.microsoft.com/office/drawing/2014/main" xmlns="" id="{BBDB6450-1019-814E-829E-0AFD641BF12D}"/>
              </a:ext>
            </a:extLst>
          </p:cNvPr>
          <p:cNvGrpSpPr/>
          <p:nvPr/>
        </p:nvGrpSpPr>
        <p:grpSpPr>
          <a:xfrm>
            <a:off x="851900" y="5214758"/>
            <a:ext cx="5156138" cy="505888"/>
            <a:chOff x="1626984" y="5405470"/>
            <a:chExt cx="4173142" cy="615169"/>
          </a:xfrm>
        </p:grpSpPr>
        <p:sp>
          <p:nvSpPr>
            <p:cNvPr id="54" name="Прямоугольник: скругленные углы 35">
              <a:extLst>
                <a:ext uri="{FF2B5EF4-FFF2-40B4-BE49-F238E27FC236}">
                  <a16:creationId xmlns:a16="http://schemas.microsoft.com/office/drawing/2014/main" xmlns="" id="{0A2B4071-563F-4B4C-B9AD-5518315E75EC}"/>
                </a:ext>
              </a:extLst>
            </p:cNvPr>
            <p:cNvSpPr/>
            <p:nvPr/>
          </p:nvSpPr>
          <p:spPr>
            <a:xfrm>
              <a:off x="1626984" y="5405470"/>
              <a:ext cx="4173142" cy="615169"/>
            </a:xfrm>
            <a:prstGeom prst="roundRect">
              <a:avLst>
                <a:gd name="adj" fmla="val 13475"/>
              </a:avLst>
            </a:prstGeom>
            <a:solidFill>
              <a:srgbClr val="EE3524"/>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5" name="TextBox 54">
              <a:extLst>
                <a:ext uri="{FF2B5EF4-FFF2-40B4-BE49-F238E27FC236}">
                  <a16:creationId xmlns:a16="http://schemas.microsoft.com/office/drawing/2014/main" xmlns="" id="{0B4685BF-DFFD-E644-B258-7FBCD4A40839}"/>
                </a:ext>
              </a:extLst>
            </p:cNvPr>
            <p:cNvSpPr txBox="1"/>
            <p:nvPr/>
          </p:nvSpPr>
          <p:spPr>
            <a:xfrm>
              <a:off x="1687171" y="5426766"/>
              <a:ext cx="4053686" cy="561393"/>
            </a:xfrm>
            <a:prstGeom prst="rect">
              <a:avLst/>
            </a:prstGeom>
            <a:noFill/>
          </p:spPr>
          <p:txBody>
            <a:bodyPr wrap="square" rtlCol="0">
              <a:spAutoFit/>
            </a:bodyPr>
            <a:lstStyle/>
            <a:p>
              <a:r>
                <a:rPr lang="ru-RU" sz="2400" dirty="0">
                  <a:solidFill>
                    <a:schemeClr val="bg1"/>
                  </a:solidFill>
                  <a:latin typeface="Museo Sans Cyrl 700" panose="02000000000000000000" pitchFamily="50" charset="-52"/>
                </a:rPr>
                <a:t>Сертификация</a:t>
              </a:r>
            </a:p>
          </p:txBody>
        </p:sp>
      </p:grpSp>
      <p:cxnSp>
        <p:nvCxnSpPr>
          <p:cNvPr id="58" name="Прямая со стрелкой 57">
            <a:extLst>
              <a:ext uri="{FF2B5EF4-FFF2-40B4-BE49-F238E27FC236}">
                <a16:creationId xmlns:a16="http://schemas.microsoft.com/office/drawing/2014/main" xmlns="" id="{2AA95A33-D80F-5D48-99D4-86D7DA3819B1}"/>
              </a:ext>
            </a:extLst>
          </p:cNvPr>
          <p:cNvCxnSpPr>
            <a:cxnSpLocks/>
          </p:cNvCxnSpPr>
          <p:nvPr/>
        </p:nvCxnSpPr>
        <p:spPr>
          <a:xfrm>
            <a:off x="669358" y="5479695"/>
            <a:ext cx="175698" cy="0"/>
          </a:xfrm>
          <a:prstGeom prst="straightConnector1">
            <a:avLst/>
          </a:prstGeom>
          <a:ln w="28575">
            <a:solidFill>
              <a:srgbClr val="EE3524"/>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4960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Группа 44">
            <a:extLst>
              <a:ext uri="{FF2B5EF4-FFF2-40B4-BE49-F238E27FC236}">
                <a16:creationId xmlns:a16="http://schemas.microsoft.com/office/drawing/2014/main" xmlns="" id="{B8640960-3CF8-56B6-54FE-3445E225939C}"/>
              </a:ext>
            </a:extLst>
          </p:cNvPr>
          <p:cNvGrpSpPr/>
          <p:nvPr/>
        </p:nvGrpSpPr>
        <p:grpSpPr>
          <a:xfrm>
            <a:off x="1996803" y="392642"/>
            <a:ext cx="7985586" cy="723092"/>
            <a:chOff x="-1030592" y="999690"/>
            <a:chExt cx="6544813" cy="723092"/>
          </a:xfrm>
        </p:grpSpPr>
        <p:sp>
          <p:nvSpPr>
            <p:cNvPr id="46" name="Прямоугольник: скругленные углы 45">
              <a:extLst>
                <a:ext uri="{FF2B5EF4-FFF2-40B4-BE49-F238E27FC236}">
                  <a16:creationId xmlns:a16="http://schemas.microsoft.com/office/drawing/2014/main" xmlns="" id="{D8999891-703F-B116-26A8-94ACFF2A489E}"/>
                </a:ext>
              </a:extLst>
            </p:cNvPr>
            <p:cNvSpPr/>
            <p:nvPr/>
          </p:nvSpPr>
          <p:spPr>
            <a:xfrm>
              <a:off x="-1030592" y="999690"/>
              <a:ext cx="6544813" cy="723092"/>
            </a:xfrm>
            <a:prstGeom prst="roundRect">
              <a:avLst>
                <a:gd name="adj" fmla="val 13475"/>
              </a:avLst>
            </a:prstGeom>
            <a:solidFill>
              <a:schemeClr val="bg2">
                <a:lumMod val="75000"/>
                <a:alpha val="33000"/>
              </a:schemeClr>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7" name="TextBox 46">
              <a:extLst>
                <a:ext uri="{FF2B5EF4-FFF2-40B4-BE49-F238E27FC236}">
                  <a16:creationId xmlns:a16="http://schemas.microsoft.com/office/drawing/2014/main" xmlns="" id="{533D3669-96A5-96B5-E077-6B7963E6DCC4}"/>
                </a:ext>
              </a:extLst>
            </p:cNvPr>
            <p:cNvSpPr txBox="1"/>
            <p:nvPr/>
          </p:nvSpPr>
          <p:spPr>
            <a:xfrm>
              <a:off x="-993090" y="1141721"/>
              <a:ext cx="6469810" cy="461665"/>
            </a:xfrm>
            <a:prstGeom prst="rect">
              <a:avLst/>
            </a:prstGeom>
            <a:noFill/>
          </p:spPr>
          <p:txBody>
            <a:bodyPr wrap="square" rtlCol="0">
              <a:spAutoFit/>
            </a:bodyPr>
            <a:lstStyle/>
            <a:p>
              <a:pPr algn="ctr"/>
              <a:r>
                <a:rPr lang="ru-RU" sz="2400" dirty="0">
                  <a:latin typeface="Museo Sans Cyrl 700" panose="02000000000000000000" pitchFamily="50" charset="-52"/>
                </a:rPr>
                <a:t>Жанр</a:t>
              </a:r>
            </a:p>
          </p:txBody>
        </p:sp>
      </p:grpSp>
      <p:sp>
        <p:nvSpPr>
          <p:cNvPr id="26" name="TextBox 25">
            <a:extLst>
              <a:ext uri="{FF2B5EF4-FFF2-40B4-BE49-F238E27FC236}">
                <a16:creationId xmlns:a16="http://schemas.microsoft.com/office/drawing/2014/main" xmlns="" id="{CCD35EEE-9ECC-CE4A-3CA9-DE1FAB2CD7B2}"/>
              </a:ext>
            </a:extLst>
          </p:cNvPr>
          <p:cNvSpPr txBox="1"/>
          <p:nvPr/>
        </p:nvSpPr>
        <p:spPr>
          <a:xfrm>
            <a:off x="9125698" y="2502372"/>
            <a:ext cx="2314360" cy="3293209"/>
          </a:xfrm>
          <a:prstGeom prst="rect">
            <a:avLst/>
          </a:prstGeom>
          <a:noFill/>
        </p:spPr>
        <p:txBody>
          <a:bodyPr wrap="square" rtlCol="0">
            <a:spAutoFit/>
          </a:bodyPr>
          <a:lstStyle/>
          <a:p>
            <a:r>
              <a:rPr lang="ru-RU" sz="2000" dirty="0">
                <a:latin typeface="Museo Sans Cyrl 300" panose="02000000000000000000" pitchFamily="2" charset="-52"/>
              </a:rPr>
              <a:t>Может и </a:t>
            </a:r>
            <a:r>
              <a:rPr lang="ru-RU" sz="2000" dirty="0" smtClean="0">
                <a:latin typeface="Museo Sans Cyrl 300" panose="02000000000000000000" pitchFamily="2" charset="-52"/>
              </a:rPr>
              <a:t>моё </a:t>
            </a:r>
            <a:r>
              <a:rPr lang="ru-RU" sz="2000" dirty="0">
                <a:latin typeface="Museo Sans Cyrl 300" panose="02000000000000000000" pitchFamily="2" charset="-52"/>
              </a:rPr>
              <a:t>словечко в закон-то ляжет…</a:t>
            </a:r>
          </a:p>
          <a:p>
            <a:endParaRPr lang="ru-RU" sz="2000" dirty="0">
              <a:latin typeface="Museo Sans Cyrl 300" panose="02000000000000000000" pitchFamily="2" charset="-52"/>
            </a:endParaRPr>
          </a:p>
          <a:p>
            <a:r>
              <a:rPr lang="ru-RU" sz="2000" dirty="0">
                <a:latin typeface="Museo Sans Cyrl 300" panose="02000000000000000000" pitchFamily="2" charset="-52"/>
              </a:rPr>
              <a:t>И любить, и остерегаться любить,</a:t>
            </a:r>
          </a:p>
          <a:p>
            <a:r>
              <a:rPr lang="ru-RU" sz="2000" dirty="0">
                <a:latin typeface="Museo Sans Cyrl 300" panose="02000000000000000000" pitchFamily="2" charset="-52"/>
              </a:rPr>
              <a:t>а главное понимать, чего народу надобно…</a:t>
            </a:r>
          </a:p>
          <a:p>
            <a:pPr algn="ctr"/>
            <a:endParaRPr lang="ru-RU" sz="1400" dirty="0">
              <a:latin typeface="Museo Sans Cyrl 300" panose="02000000000000000000" pitchFamily="2" charset="-52"/>
            </a:endParaRPr>
          </a:p>
          <a:p>
            <a:pPr algn="ctr"/>
            <a:endParaRPr lang="ru-RU" sz="1400" dirty="0">
              <a:latin typeface="Museo Sans Cyrl 300" panose="02000000000000000000" pitchFamily="2" charset="-52"/>
            </a:endParaRPr>
          </a:p>
        </p:txBody>
      </p:sp>
      <p:pic>
        <p:nvPicPr>
          <p:cNvPr id="29" name="Рисунок 28">
            <a:extLst>
              <a:ext uri="{FF2B5EF4-FFF2-40B4-BE49-F238E27FC236}">
                <a16:creationId xmlns:a16="http://schemas.microsoft.com/office/drawing/2014/main" xmlns="" id="{CC192A21-E083-FB33-BE2C-E8D2D3EBB70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8155" y="1257765"/>
            <a:ext cx="7772400" cy="5524598"/>
          </a:xfrm>
          <a:prstGeom prst="rect">
            <a:avLst/>
          </a:prstGeom>
        </p:spPr>
      </p:pic>
    </p:spTree>
    <p:extLst>
      <p:ext uri="{BB962C8B-B14F-4D97-AF65-F5344CB8AC3E}">
        <p14:creationId xmlns:p14="http://schemas.microsoft.com/office/powerpoint/2010/main" val="696466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текст, монитор, электроника, дисплей&#10;&#10;Автоматически созданное описание">
            <a:extLst>
              <a:ext uri="{FF2B5EF4-FFF2-40B4-BE49-F238E27FC236}">
                <a16:creationId xmlns:a16="http://schemas.microsoft.com/office/drawing/2014/main" xmlns="" id="{9A5BDA48-280F-04CC-0ADE-2F1A7028A89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673882" y="2584978"/>
            <a:ext cx="5407996" cy="3994257"/>
          </a:xfrm>
          <a:prstGeom prst="rect">
            <a:avLst/>
          </a:prstGeom>
        </p:spPr>
      </p:pic>
      <p:grpSp>
        <p:nvGrpSpPr>
          <p:cNvPr id="4" name="Группа 3">
            <a:extLst>
              <a:ext uri="{FF2B5EF4-FFF2-40B4-BE49-F238E27FC236}">
                <a16:creationId xmlns:a16="http://schemas.microsoft.com/office/drawing/2014/main" xmlns="" id="{C617ACEE-B946-9504-780F-2D48773618AC}"/>
              </a:ext>
            </a:extLst>
          </p:cNvPr>
          <p:cNvGrpSpPr/>
          <p:nvPr/>
        </p:nvGrpSpPr>
        <p:grpSpPr>
          <a:xfrm>
            <a:off x="678531" y="513383"/>
            <a:ext cx="8171555" cy="472536"/>
            <a:chOff x="-1030592" y="999690"/>
            <a:chExt cx="8171555" cy="472536"/>
          </a:xfrm>
        </p:grpSpPr>
        <p:sp>
          <p:nvSpPr>
            <p:cNvPr id="5" name="Прямоугольник: скругленные углы 4">
              <a:extLst>
                <a:ext uri="{FF2B5EF4-FFF2-40B4-BE49-F238E27FC236}">
                  <a16:creationId xmlns:a16="http://schemas.microsoft.com/office/drawing/2014/main" xmlns="" id="{F6544D17-D819-23DA-2949-750524F1D0A0}"/>
                </a:ext>
              </a:extLst>
            </p:cNvPr>
            <p:cNvSpPr/>
            <p:nvPr/>
          </p:nvSpPr>
          <p:spPr>
            <a:xfrm>
              <a:off x="-1030592" y="999690"/>
              <a:ext cx="8171555" cy="472536"/>
            </a:xfrm>
            <a:prstGeom prst="roundRect">
              <a:avLst>
                <a:gd name="adj" fmla="val 13475"/>
              </a:avLst>
            </a:prstGeom>
            <a:solidFill>
              <a:srgbClr val="CAC8C8"/>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p>
          </p:txBody>
        </p:sp>
        <p:sp>
          <p:nvSpPr>
            <p:cNvPr id="6" name="TextBox 5">
              <a:extLst>
                <a:ext uri="{FF2B5EF4-FFF2-40B4-BE49-F238E27FC236}">
                  <a16:creationId xmlns:a16="http://schemas.microsoft.com/office/drawing/2014/main" xmlns="" id="{90BE4D76-363C-A489-3C04-9148433DE1BF}"/>
                </a:ext>
              </a:extLst>
            </p:cNvPr>
            <p:cNvSpPr txBox="1"/>
            <p:nvPr/>
          </p:nvSpPr>
          <p:spPr>
            <a:xfrm>
              <a:off x="-993091" y="1043387"/>
              <a:ext cx="7927225" cy="400110"/>
            </a:xfrm>
            <a:prstGeom prst="rect">
              <a:avLst/>
            </a:prstGeom>
            <a:noFill/>
          </p:spPr>
          <p:txBody>
            <a:bodyPr wrap="square" rtlCol="0">
              <a:spAutoFit/>
            </a:bodyPr>
            <a:lstStyle>
              <a:defPPr>
                <a:defRPr lang="ru-RU"/>
              </a:defPPr>
              <a:lvl1pPr algn="ctr">
                <a:defRPr>
                  <a:latin typeface="Museo Sans Cyrl 700" panose="02000000000000000000" pitchFamily="50" charset="-52"/>
                </a:defRPr>
              </a:lvl1pPr>
            </a:lstStyle>
            <a:p>
              <a:pPr algn="l"/>
              <a:r>
                <a:rPr lang="ru-RU" sz="2000" dirty="0"/>
                <a:t>Правовые основания процедур оценки качества образования</a:t>
              </a:r>
              <a:endParaRPr lang="en-US" sz="2000" dirty="0"/>
            </a:p>
          </p:txBody>
        </p:sp>
      </p:grpSp>
      <p:grpSp>
        <p:nvGrpSpPr>
          <p:cNvPr id="43" name="Группа 42">
            <a:extLst>
              <a:ext uri="{FF2B5EF4-FFF2-40B4-BE49-F238E27FC236}">
                <a16:creationId xmlns:a16="http://schemas.microsoft.com/office/drawing/2014/main" xmlns="" id="{2B049B51-39EB-22BA-A09D-2AC06F02AE40}"/>
              </a:ext>
            </a:extLst>
          </p:cNvPr>
          <p:cNvGrpSpPr/>
          <p:nvPr/>
        </p:nvGrpSpPr>
        <p:grpSpPr>
          <a:xfrm>
            <a:off x="660296" y="1141484"/>
            <a:ext cx="10871407" cy="1084967"/>
            <a:chOff x="678531" y="3793795"/>
            <a:chExt cx="10871407" cy="1084967"/>
          </a:xfrm>
        </p:grpSpPr>
        <p:grpSp>
          <p:nvGrpSpPr>
            <p:cNvPr id="26" name="Группа 25">
              <a:extLst>
                <a:ext uri="{FF2B5EF4-FFF2-40B4-BE49-F238E27FC236}">
                  <a16:creationId xmlns:a16="http://schemas.microsoft.com/office/drawing/2014/main" xmlns="" id="{FF380CCD-BC30-E9E1-A8B0-14D2FAEA37D0}"/>
                </a:ext>
              </a:extLst>
            </p:cNvPr>
            <p:cNvGrpSpPr/>
            <p:nvPr/>
          </p:nvGrpSpPr>
          <p:grpSpPr>
            <a:xfrm>
              <a:off x="678531" y="3793795"/>
              <a:ext cx="10871407" cy="485764"/>
              <a:chOff x="8676530" y="859579"/>
              <a:chExt cx="7701698" cy="1348928"/>
            </a:xfrm>
          </p:grpSpPr>
          <p:sp>
            <p:nvSpPr>
              <p:cNvPr id="27" name="Прямоугольник: скругленные углы 17">
                <a:extLst>
                  <a:ext uri="{FF2B5EF4-FFF2-40B4-BE49-F238E27FC236}">
                    <a16:creationId xmlns:a16="http://schemas.microsoft.com/office/drawing/2014/main" xmlns="" id="{2749626A-6779-B331-6F54-64BCC87D0885}"/>
                  </a:ext>
                </a:extLst>
              </p:cNvPr>
              <p:cNvSpPr/>
              <p:nvPr/>
            </p:nvSpPr>
            <p:spPr>
              <a:xfrm>
                <a:off x="8676530" y="859579"/>
                <a:ext cx="7701698" cy="1348928"/>
              </a:xfrm>
              <a:prstGeom prst="roundRect">
                <a:avLst>
                  <a:gd name="adj" fmla="val 13475"/>
                </a:avLst>
              </a:prstGeom>
              <a:solidFill>
                <a:srgbClr val="EE3524"/>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Museo Sans Cyrl 700" panose="02000000000000000000" pitchFamily="50" charset="-52"/>
                </a:endParaRPr>
              </a:p>
            </p:txBody>
          </p:sp>
          <p:sp>
            <p:nvSpPr>
              <p:cNvPr id="28" name="TextBox 27">
                <a:extLst>
                  <a:ext uri="{FF2B5EF4-FFF2-40B4-BE49-F238E27FC236}">
                    <a16:creationId xmlns:a16="http://schemas.microsoft.com/office/drawing/2014/main" xmlns="" id="{38D36BAA-08B5-2A54-A25F-2E9D6D3A2D0B}"/>
                  </a:ext>
                </a:extLst>
              </p:cNvPr>
              <p:cNvSpPr txBox="1"/>
              <p:nvPr/>
            </p:nvSpPr>
            <p:spPr>
              <a:xfrm>
                <a:off x="8758745" y="1021240"/>
                <a:ext cx="7307315" cy="1025606"/>
              </a:xfrm>
              <a:prstGeom prst="rect">
                <a:avLst/>
              </a:prstGeom>
              <a:noFill/>
            </p:spPr>
            <p:txBody>
              <a:bodyPr wrap="square" rtlCol="0">
                <a:spAutoFit/>
              </a:bodyPr>
              <a:lstStyle/>
              <a:p>
                <a:r>
                  <a:rPr lang="ru-RU" dirty="0">
                    <a:solidFill>
                      <a:schemeClr val="bg1"/>
                    </a:solidFill>
                    <a:latin typeface="Museo Sans Cyrl 700" panose="02000000000000000000" pitchFamily="50" charset="-52"/>
                    <a:cs typeface="Segoe UI Light" panose="020B0502040204020203" pitchFamily="34" charset="0"/>
                  </a:rPr>
                  <a:t>Сертификация в субъектах Российской Федерации (муниципальных образованиях)</a:t>
                </a:r>
                <a:endParaRPr lang="ru-RU" b="1" dirty="0">
                  <a:solidFill>
                    <a:schemeClr val="bg1"/>
                  </a:solidFill>
                  <a:latin typeface="Museo Sans Cyrl 700" panose="02000000000000000000" pitchFamily="50" charset="-52"/>
                </a:endParaRPr>
              </a:p>
            </p:txBody>
          </p:sp>
        </p:grpSp>
        <p:grpSp>
          <p:nvGrpSpPr>
            <p:cNvPr id="29" name="Группа 28">
              <a:extLst>
                <a:ext uri="{FF2B5EF4-FFF2-40B4-BE49-F238E27FC236}">
                  <a16:creationId xmlns:a16="http://schemas.microsoft.com/office/drawing/2014/main" xmlns="" id="{6EF38321-BA1A-A54F-0C2C-B74F99CA2799}"/>
                </a:ext>
              </a:extLst>
            </p:cNvPr>
            <p:cNvGrpSpPr/>
            <p:nvPr/>
          </p:nvGrpSpPr>
          <p:grpSpPr>
            <a:xfrm>
              <a:off x="678531" y="4392997"/>
              <a:ext cx="7755844" cy="485765"/>
              <a:chOff x="678530" y="2032206"/>
              <a:chExt cx="7755844" cy="485765"/>
            </a:xfrm>
          </p:grpSpPr>
          <p:sp>
            <p:nvSpPr>
              <p:cNvPr id="30" name="Прямоугольник: скругленные углы 29">
                <a:extLst>
                  <a:ext uri="{FF2B5EF4-FFF2-40B4-BE49-F238E27FC236}">
                    <a16:creationId xmlns:a16="http://schemas.microsoft.com/office/drawing/2014/main" xmlns="" id="{AA7E18C6-FB38-FD97-3804-6FF5FA5B6712}"/>
                  </a:ext>
                </a:extLst>
              </p:cNvPr>
              <p:cNvSpPr/>
              <p:nvPr/>
            </p:nvSpPr>
            <p:spPr>
              <a:xfrm>
                <a:off x="678530" y="2032206"/>
                <a:ext cx="7755844" cy="485765"/>
              </a:xfrm>
              <a:prstGeom prst="roundRect">
                <a:avLst>
                  <a:gd name="adj" fmla="val 13475"/>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1" name="TextBox 30">
                <a:extLst>
                  <a:ext uri="{FF2B5EF4-FFF2-40B4-BE49-F238E27FC236}">
                    <a16:creationId xmlns:a16="http://schemas.microsoft.com/office/drawing/2014/main" xmlns="" id="{0D6F5FAE-BFC5-BB09-1FE7-C5BB62E6A4C5}"/>
                  </a:ext>
                </a:extLst>
              </p:cNvPr>
              <p:cNvSpPr txBox="1"/>
              <p:nvPr/>
            </p:nvSpPr>
            <p:spPr>
              <a:xfrm>
                <a:off x="1067223" y="2106333"/>
                <a:ext cx="7367151" cy="338554"/>
              </a:xfrm>
              <a:prstGeom prst="rect">
                <a:avLst/>
              </a:prstGeom>
              <a:noFill/>
            </p:spPr>
            <p:txBody>
              <a:bodyPr wrap="square" rtlCol="0">
                <a:spAutoFit/>
              </a:bodyPr>
              <a:lstStyle/>
              <a:p>
                <a:r>
                  <a:rPr lang="ru-RU" sz="1600" dirty="0">
                    <a:latin typeface="Museo Sans Cyrl 700" panose="02000000000000000000" pitchFamily="50" charset="-52"/>
                  </a:rPr>
                  <a:t>Региональные (муниципальные) правовые акты </a:t>
                </a:r>
                <a:endParaRPr lang="ru-RU" sz="1600" dirty="0">
                  <a:latin typeface="Museo Sans Cyrl 300" panose="02000000000000000000" pitchFamily="2" charset="-52"/>
                </a:endParaRPr>
              </a:p>
            </p:txBody>
          </p:sp>
          <p:sp>
            <p:nvSpPr>
              <p:cNvPr id="32" name="Прямоугольник: скругленные углы 31">
                <a:extLst>
                  <a:ext uri="{FF2B5EF4-FFF2-40B4-BE49-F238E27FC236}">
                    <a16:creationId xmlns:a16="http://schemas.microsoft.com/office/drawing/2014/main" xmlns="" id="{A80D79E4-D5DD-8D52-656C-A50C6100BC18}"/>
                  </a:ext>
                </a:extLst>
              </p:cNvPr>
              <p:cNvSpPr/>
              <p:nvPr/>
            </p:nvSpPr>
            <p:spPr>
              <a:xfrm>
                <a:off x="825649" y="2212024"/>
                <a:ext cx="121607"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sp>
        <p:nvSpPr>
          <p:cNvPr id="33" name="Номер слайда 32">
            <a:extLst>
              <a:ext uri="{FF2B5EF4-FFF2-40B4-BE49-F238E27FC236}">
                <a16:creationId xmlns:a16="http://schemas.microsoft.com/office/drawing/2014/main" xmlns="" id="{A57A52A6-F6ED-D148-B6FF-A690A7D9429F}"/>
              </a:ext>
            </a:extLst>
          </p:cNvPr>
          <p:cNvSpPr>
            <a:spLocks noGrp="1"/>
          </p:cNvSpPr>
          <p:nvPr>
            <p:ph type="sldNum" sz="quarter" idx="12"/>
          </p:nvPr>
        </p:nvSpPr>
        <p:spPr/>
        <p:txBody>
          <a:bodyPr/>
          <a:lstStyle/>
          <a:p>
            <a:fld id="{6E2A07DF-9D6C-49A2-A2EB-407E1B93CB59}" type="slidenum">
              <a:rPr lang="ru-RU" smtClean="0"/>
              <a:t>19</a:t>
            </a:fld>
            <a:endParaRPr lang="ru-RU"/>
          </a:p>
        </p:txBody>
      </p:sp>
      <p:grpSp>
        <p:nvGrpSpPr>
          <p:cNvPr id="8" name="Группа 7">
            <a:extLst>
              <a:ext uri="{FF2B5EF4-FFF2-40B4-BE49-F238E27FC236}">
                <a16:creationId xmlns:a16="http://schemas.microsoft.com/office/drawing/2014/main" xmlns="" id="{643D92E4-B4A4-D1EB-326E-4C7169B29EA1}"/>
              </a:ext>
            </a:extLst>
          </p:cNvPr>
          <p:cNvGrpSpPr/>
          <p:nvPr/>
        </p:nvGrpSpPr>
        <p:grpSpPr>
          <a:xfrm>
            <a:off x="-512094" y="2433541"/>
            <a:ext cx="8474994" cy="5125817"/>
            <a:chOff x="-512094" y="2433541"/>
            <a:chExt cx="8474994" cy="5125817"/>
          </a:xfrm>
        </p:grpSpPr>
        <p:pic>
          <p:nvPicPr>
            <p:cNvPr id="2" name="Рисунок 1" descr="Изображение выглядит как текст, монитор, телевидение, снимок экрана&#10;&#10;Автоматически созданное описание">
              <a:extLst>
                <a:ext uri="{FF2B5EF4-FFF2-40B4-BE49-F238E27FC236}">
                  <a16:creationId xmlns:a16="http://schemas.microsoft.com/office/drawing/2014/main" xmlns="" id="{B11DB1B3-C714-7882-6999-DA9B7610D18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2094" y="2433541"/>
              <a:ext cx="8474994" cy="5125817"/>
            </a:xfrm>
            <a:prstGeom prst="rect">
              <a:avLst/>
            </a:prstGeom>
          </p:spPr>
        </p:pic>
        <p:pic>
          <p:nvPicPr>
            <p:cNvPr id="7" name="Рисунок 6">
              <a:extLst>
                <a:ext uri="{FF2B5EF4-FFF2-40B4-BE49-F238E27FC236}">
                  <a16:creationId xmlns:a16="http://schemas.microsoft.com/office/drawing/2014/main" xmlns="" id="{4817909D-22D0-FB7D-424F-9B9D77E173D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6465" y="3018894"/>
              <a:ext cx="5723726" cy="2988431"/>
            </a:xfrm>
            <a:prstGeom prst="rect">
              <a:avLst/>
            </a:prstGeom>
            <a:effectLst/>
          </p:spPr>
        </p:pic>
      </p:grpSp>
      <p:pic>
        <p:nvPicPr>
          <p:cNvPr id="13" name="Рисунок 12">
            <a:extLst>
              <a:ext uri="{FF2B5EF4-FFF2-40B4-BE49-F238E27FC236}">
                <a16:creationId xmlns:a16="http://schemas.microsoft.com/office/drawing/2014/main" xmlns="" id="{BD5BCA2D-315C-86C4-830C-BDC40693695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410273" y="2990319"/>
            <a:ext cx="3943527" cy="1984126"/>
          </a:xfrm>
          <a:prstGeom prst="rect">
            <a:avLst/>
          </a:prstGeom>
          <a:effectLst/>
        </p:spPr>
      </p:pic>
    </p:spTree>
    <p:extLst>
      <p:ext uri="{BB962C8B-B14F-4D97-AF65-F5344CB8AC3E}">
        <p14:creationId xmlns:p14="http://schemas.microsoft.com/office/powerpoint/2010/main" val="3870003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Прямоугольник: скругленные углы 55">
            <a:extLst>
              <a:ext uri="{FF2B5EF4-FFF2-40B4-BE49-F238E27FC236}">
                <a16:creationId xmlns:a16="http://schemas.microsoft.com/office/drawing/2014/main" xmlns="" id="{5EDBA626-E344-C4EC-DD40-30509F9150B3}"/>
              </a:ext>
            </a:extLst>
          </p:cNvPr>
          <p:cNvSpPr/>
          <p:nvPr/>
        </p:nvSpPr>
        <p:spPr>
          <a:xfrm>
            <a:off x="6430656" y="4211547"/>
            <a:ext cx="2401124" cy="616074"/>
          </a:xfrm>
          <a:prstGeom prst="roundRect">
            <a:avLst>
              <a:gd name="adj" fmla="val 13475"/>
            </a:avLst>
          </a:prstGeom>
          <a:solidFill>
            <a:srgbClr val="CAC8C8"/>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latin typeface="Museo Sans Cyrl 300" panose="02000000000000000000" pitchFamily="2" charset="-52"/>
            </a:endParaRPr>
          </a:p>
        </p:txBody>
      </p:sp>
      <p:cxnSp>
        <p:nvCxnSpPr>
          <p:cNvPr id="27" name="Прямая со стрелкой 26">
            <a:extLst>
              <a:ext uri="{FF2B5EF4-FFF2-40B4-BE49-F238E27FC236}">
                <a16:creationId xmlns:a16="http://schemas.microsoft.com/office/drawing/2014/main" xmlns="" id="{053E9A39-742A-C6C3-7E47-75B70BAB74DE}"/>
              </a:ext>
            </a:extLst>
          </p:cNvPr>
          <p:cNvCxnSpPr>
            <a:cxnSpLocks/>
          </p:cNvCxnSpPr>
          <p:nvPr/>
        </p:nvCxnSpPr>
        <p:spPr>
          <a:xfrm rot="16200000" flipH="1">
            <a:off x="7882213" y="1698804"/>
            <a:ext cx="0" cy="360000"/>
          </a:xfrm>
          <a:prstGeom prst="straightConnector1">
            <a:avLst/>
          </a:prstGeom>
          <a:ln w="50800">
            <a:solidFill>
              <a:srgbClr val="EE3524"/>
            </a:solidFill>
            <a:tailEnd type="arrow"/>
          </a:ln>
        </p:spPr>
        <p:style>
          <a:lnRef idx="1">
            <a:schemeClr val="accent1"/>
          </a:lnRef>
          <a:fillRef idx="0">
            <a:schemeClr val="accent1"/>
          </a:fillRef>
          <a:effectRef idx="0">
            <a:schemeClr val="accent1"/>
          </a:effectRef>
          <a:fontRef idx="minor">
            <a:schemeClr val="tx1"/>
          </a:fontRef>
        </p:style>
      </p:cxnSp>
      <p:grpSp>
        <p:nvGrpSpPr>
          <p:cNvPr id="45" name="Группа 44">
            <a:extLst>
              <a:ext uri="{FF2B5EF4-FFF2-40B4-BE49-F238E27FC236}">
                <a16:creationId xmlns:a16="http://schemas.microsoft.com/office/drawing/2014/main" xmlns="" id="{B8640960-3CF8-56B6-54FE-3445E225939C}"/>
              </a:ext>
            </a:extLst>
          </p:cNvPr>
          <p:cNvGrpSpPr/>
          <p:nvPr/>
        </p:nvGrpSpPr>
        <p:grpSpPr>
          <a:xfrm>
            <a:off x="1996803" y="392642"/>
            <a:ext cx="7985586" cy="723092"/>
            <a:chOff x="-1030592" y="999690"/>
            <a:chExt cx="6544813" cy="723092"/>
          </a:xfrm>
        </p:grpSpPr>
        <p:sp>
          <p:nvSpPr>
            <p:cNvPr id="46" name="Прямоугольник: скругленные углы 45">
              <a:extLst>
                <a:ext uri="{FF2B5EF4-FFF2-40B4-BE49-F238E27FC236}">
                  <a16:creationId xmlns:a16="http://schemas.microsoft.com/office/drawing/2014/main" xmlns="" id="{D8999891-703F-B116-26A8-94ACFF2A489E}"/>
                </a:ext>
              </a:extLst>
            </p:cNvPr>
            <p:cNvSpPr/>
            <p:nvPr/>
          </p:nvSpPr>
          <p:spPr>
            <a:xfrm>
              <a:off x="-1030592" y="999690"/>
              <a:ext cx="6544813" cy="723092"/>
            </a:xfrm>
            <a:prstGeom prst="roundRect">
              <a:avLst>
                <a:gd name="adj" fmla="val 13475"/>
              </a:avLst>
            </a:prstGeom>
            <a:solidFill>
              <a:schemeClr val="bg2">
                <a:lumMod val="75000"/>
                <a:alpha val="33000"/>
              </a:schemeClr>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7" name="TextBox 46">
              <a:extLst>
                <a:ext uri="{FF2B5EF4-FFF2-40B4-BE49-F238E27FC236}">
                  <a16:creationId xmlns:a16="http://schemas.microsoft.com/office/drawing/2014/main" xmlns="" id="{533D3669-96A5-96B5-E077-6B7963E6DCC4}"/>
                </a:ext>
              </a:extLst>
            </p:cNvPr>
            <p:cNvSpPr txBox="1"/>
            <p:nvPr/>
          </p:nvSpPr>
          <p:spPr>
            <a:xfrm>
              <a:off x="-993090" y="1141721"/>
              <a:ext cx="6469810" cy="369332"/>
            </a:xfrm>
            <a:prstGeom prst="rect">
              <a:avLst/>
            </a:prstGeom>
            <a:noFill/>
          </p:spPr>
          <p:txBody>
            <a:bodyPr wrap="square" rtlCol="0">
              <a:spAutoFit/>
            </a:bodyPr>
            <a:lstStyle/>
            <a:p>
              <a:pPr algn="ctr"/>
              <a:r>
                <a:rPr lang="ru-RU" dirty="0">
                  <a:latin typeface="Museo Sans Cyrl 700" panose="02000000000000000000" pitchFamily="50" charset="-52"/>
                </a:rPr>
                <a:t>Оценка качества общего образования с позиции школы / завуча</a:t>
              </a:r>
            </a:p>
          </p:txBody>
        </p:sp>
      </p:grpSp>
      <p:sp>
        <p:nvSpPr>
          <p:cNvPr id="2" name="TextBox 1">
            <a:extLst>
              <a:ext uri="{FF2B5EF4-FFF2-40B4-BE49-F238E27FC236}">
                <a16:creationId xmlns:a16="http://schemas.microsoft.com/office/drawing/2014/main" xmlns="" id="{9A3D6420-56DD-5FA0-1B02-47804569CDB7}"/>
              </a:ext>
            </a:extLst>
          </p:cNvPr>
          <p:cNvSpPr txBox="1"/>
          <p:nvPr/>
        </p:nvSpPr>
        <p:spPr>
          <a:xfrm>
            <a:off x="8168537" y="1557455"/>
            <a:ext cx="3013440" cy="646986"/>
          </a:xfrm>
          <a:prstGeom prst="roundRect">
            <a:avLst>
              <a:gd name="adj" fmla="val 14984"/>
            </a:avLst>
          </a:prstGeom>
          <a:solidFill>
            <a:schemeClr val="bg1">
              <a:alpha val="86000"/>
            </a:schemeClr>
          </a:solidFill>
          <a:ln w="28575">
            <a:solidFill>
              <a:srgbClr val="EE3524"/>
            </a:solidFill>
          </a:ln>
        </p:spPr>
        <p:txBody>
          <a:bodyPr wrap="none" rtlCol="0">
            <a:spAutoFit/>
          </a:bodyPr>
          <a:lstStyle/>
          <a:p>
            <a:pPr algn="ctr"/>
            <a:r>
              <a:rPr lang="ru-RU" sz="1600" dirty="0">
                <a:latin typeface="Museo Sans Cyrl 300" panose="02000000000000000000" pitchFamily="2" charset="-52"/>
              </a:rPr>
              <a:t>Внутренняя оценка качества</a:t>
            </a:r>
          </a:p>
          <a:p>
            <a:pPr algn="ctr"/>
            <a:r>
              <a:rPr lang="ru-RU" sz="1600" dirty="0">
                <a:latin typeface="Museo Sans Cyrl 300" panose="02000000000000000000" pitchFamily="2" charset="-52"/>
              </a:rPr>
              <a:t>(ВСОКО)</a:t>
            </a:r>
          </a:p>
        </p:txBody>
      </p:sp>
      <p:sp>
        <p:nvSpPr>
          <p:cNvPr id="3" name="TextBox 2">
            <a:extLst>
              <a:ext uri="{FF2B5EF4-FFF2-40B4-BE49-F238E27FC236}">
                <a16:creationId xmlns:a16="http://schemas.microsoft.com/office/drawing/2014/main" xmlns="" id="{5FF9A6AC-6234-67B9-79D8-E8CB668654B5}"/>
              </a:ext>
            </a:extLst>
          </p:cNvPr>
          <p:cNvSpPr txBox="1"/>
          <p:nvPr/>
        </p:nvSpPr>
        <p:spPr>
          <a:xfrm>
            <a:off x="8253755" y="2316894"/>
            <a:ext cx="2997936" cy="307777"/>
          </a:xfrm>
          <a:prstGeom prst="rect">
            <a:avLst/>
          </a:prstGeom>
          <a:noFill/>
        </p:spPr>
        <p:txBody>
          <a:bodyPr wrap="none" rtlCol="0">
            <a:spAutoFit/>
          </a:bodyPr>
          <a:lstStyle/>
          <a:p>
            <a:pPr algn="ctr"/>
            <a:r>
              <a:rPr lang="ru-RU" sz="1400" dirty="0">
                <a:latin typeface="Museo Sans Cyrl 300" panose="02000000000000000000" pitchFamily="2" charset="-52"/>
              </a:rPr>
              <a:t>текущий контроль успеваемости</a:t>
            </a:r>
          </a:p>
        </p:txBody>
      </p:sp>
      <p:sp>
        <p:nvSpPr>
          <p:cNvPr id="6" name="TextBox 5">
            <a:extLst>
              <a:ext uri="{FF2B5EF4-FFF2-40B4-BE49-F238E27FC236}">
                <a16:creationId xmlns:a16="http://schemas.microsoft.com/office/drawing/2014/main" xmlns="" id="{C6D7A40A-5638-3A9F-12DE-4C53F6D8E8A0}"/>
              </a:ext>
            </a:extLst>
          </p:cNvPr>
          <p:cNvSpPr txBox="1"/>
          <p:nvPr/>
        </p:nvSpPr>
        <p:spPr>
          <a:xfrm>
            <a:off x="8253754" y="2613212"/>
            <a:ext cx="2523448" cy="307777"/>
          </a:xfrm>
          <a:prstGeom prst="rect">
            <a:avLst/>
          </a:prstGeom>
          <a:noFill/>
        </p:spPr>
        <p:txBody>
          <a:bodyPr wrap="none" rtlCol="0">
            <a:spAutoFit/>
          </a:bodyPr>
          <a:lstStyle/>
          <a:p>
            <a:pPr algn="ctr"/>
            <a:r>
              <a:rPr lang="ru-RU" sz="1400" dirty="0">
                <a:latin typeface="Museo Sans Cyrl 300" panose="02000000000000000000" pitchFamily="2" charset="-52"/>
              </a:rPr>
              <a:t>промежуточная аттестация</a:t>
            </a:r>
          </a:p>
        </p:txBody>
      </p:sp>
      <p:sp>
        <p:nvSpPr>
          <p:cNvPr id="7" name="TextBox 6">
            <a:extLst>
              <a:ext uri="{FF2B5EF4-FFF2-40B4-BE49-F238E27FC236}">
                <a16:creationId xmlns:a16="http://schemas.microsoft.com/office/drawing/2014/main" xmlns="" id="{08D66BC4-D69A-FE6B-0E95-FB8B307906CD}"/>
              </a:ext>
            </a:extLst>
          </p:cNvPr>
          <p:cNvSpPr txBox="1"/>
          <p:nvPr/>
        </p:nvSpPr>
        <p:spPr>
          <a:xfrm>
            <a:off x="8269044" y="2909530"/>
            <a:ext cx="3748856" cy="523220"/>
          </a:xfrm>
          <a:prstGeom prst="rect">
            <a:avLst/>
          </a:prstGeom>
          <a:noFill/>
        </p:spPr>
        <p:txBody>
          <a:bodyPr wrap="square" rtlCol="0">
            <a:spAutoFit/>
          </a:bodyPr>
          <a:lstStyle/>
          <a:p>
            <a:r>
              <a:rPr lang="ru-RU" sz="1400" dirty="0">
                <a:solidFill>
                  <a:srgbClr val="FF0000"/>
                </a:solidFill>
                <a:latin typeface="Museo Sans Cyrl 300" panose="02000000000000000000" pitchFamily="2" charset="-52"/>
              </a:rPr>
              <a:t>государственная итоговая аттестация (ОГЭ/ЕГЭ), ГВЭ</a:t>
            </a:r>
          </a:p>
        </p:txBody>
      </p:sp>
      <p:sp>
        <p:nvSpPr>
          <p:cNvPr id="8" name="TextBox 7">
            <a:extLst>
              <a:ext uri="{FF2B5EF4-FFF2-40B4-BE49-F238E27FC236}">
                <a16:creationId xmlns:a16="http://schemas.microsoft.com/office/drawing/2014/main" xmlns="" id="{0D53A113-9B2C-2200-93F7-C85DB4A6CB85}"/>
              </a:ext>
            </a:extLst>
          </p:cNvPr>
          <p:cNvSpPr txBox="1"/>
          <p:nvPr/>
        </p:nvSpPr>
        <p:spPr>
          <a:xfrm>
            <a:off x="8192841" y="3452070"/>
            <a:ext cx="3514104" cy="307777"/>
          </a:xfrm>
          <a:prstGeom prst="rect">
            <a:avLst/>
          </a:prstGeom>
          <a:noFill/>
        </p:spPr>
        <p:txBody>
          <a:bodyPr wrap="none" rtlCol="0">
            <a:spAutoFit/>
          </a:bodyPr>
          <a:lstStyle/>
          <a:p>
            <a:pPr algn="ctr"/>
            <a:r>
              <a:rPr lang="ru-RU" sz="1400" dirty="0">
                <a:latin typeface="Museo Sans Cyrl 300" panose="02000000000000000000" pitchFamily="2" charset="-52"/>
              </a:rPr>
              <a:t>иное (диагностические работы) (ЛНА)</a:t>
            </a:r>
          </a:p>
        </p:txBody>
      </p:sp>
      <p:cxnSp>
        <p:nvCxnSpPr>
          <p:cNvPr id="22" name="Прямая со стрелкой 21">
            <a:extLst>
              <a:ext uri="{FF2B5EF4-FFF2-40B4-BE49-F238E27FC236}">
                <a16:creationId xmlns:a16="http://schemas.microsoft.com/office/drawing/2014/main" xmlns="" id="{E98F93A1-C285-337F-5141-737510FFEDA9}"/>
              </a:ext>
            </a:extLst>
          </p:cNvPr>
          <p:cNvCxnSpPr>
            <a:cxnSpLocks/>
            <a:stCxn id="36" idx="3"/>
          </p:cNvCxnSpPr>
          <p:nvPr/>
        </p:nvCxnSpPr>
        <p:spPr>
          <a:xfrm flipV="1">
            <a:off x="5996042" y="4350092"/>
            <a:ext cx="425842" cy="477694"/>
          </a:xfrm>
          <a:prstGeom prst="straightConnector1">
            <a:avLst/>
          </a:prstGeom>
          <a:ln w="28575">
            <a:solidFill>
              <a:srgbClr val="CAC8C8"/>
            </a:solidFill>
            <a:tailEnd type="arrow"/>
          </a:ln>
        </p:spPr>
        <p:style>
          <a:lnRef idx="1">
            <a:schemeClr val="accent1"/>
          </a:lnRef>
          <a:fillRef idx="0">
            <a:schemeClr val="accent1"/>
          </a:fillRef>
          <a:effectRef idx="0">
            <a:schemeClr val="accent1"/>
          </a:effectRef>
          <a:fontRef idx="minor">
            <a:schemeClr val="tx1"/>
          </a:fontRef>
        </p:style>
      </p:cxnSp>
      <p:grpSp>
        <p:nvGrpSpPr>
          <p:cNvPr id="33" name="Группа 32">
            <a:extLst>
              <a:ext uri="{FF2B5EF4-FFF2-40B4-BE49-F238E27FC236}">
                <a16:creationId xmlns:a16="http://schemas.microsoft.com/office/drawing/2014/main" xmlns="" id="{90DD11AC-1155-DC9F-9962-26C4BB33F091}"/>
              </a:ext>
            </a:extLst>
          </p:cNvPr>
          <p:cNvGrpSpPr/>
          <p:nvPr/>
        </p:nvGrpSpPr>
        <p:grpSpPr>
          <a:xfrm>
            <a:off x="839904" y="4574840"/>
            <a:ext cx="5156138" cy="505888"/>
            <a:chOff x="1721353" y="4825652"/>
            <a:chExt cx="4173142" cy="615169"/>
          </a:xfrm>
          <a:solidFill>
            <a:srgbClr val="FFC2BC"/>
          </a:solidFill>
        </p:grpSpPr>
        <p:sp>
          <p:nvSpPr>
            <p:cNvPr id="36" name="Прямоугольник: скругленные углы 35">
              <a:extLst>
                <a:ext uri="{FF2B5EF4-FFF2-40B4-BE49-F238E27FC236}">
                  <a16:creationId xmlns:a16="http://schemas.microsoft.com/office/drawing/2014/main" xmlns="" id="{1E568F09-861B-CE15-C390-689BB269DE3F}"/>
                </a:ext>
              </a:extLst>
            </p:cNvPr>
            <p:cNvSpPr/>
            <p:nvPr/>
          </p:nvSpPr>
          <p:spPr>
            <a:xfrm>
              <a:off x="1721353" y="4825652"/>
              <a:ext cx="4173142" cy="615169"/>
            </a:xfrm>
            <a:prstGeom prst="roundRect">
              <a:avLst>
                <a:gd name="adj" fmla="val 13475"/>
              </a:avLst>
            </a:prstGeom>
            <a:grp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9" name="TextBox 38">
              <a:extLst>
                <a:ext uri="{FF2B5EF4-FFF2-40B4-BE49-F238E27FC236}">
                  <a16:creationId xmlns:a16="http://schemas.microsoft.com/office/drawing/2014/main" xmlns="" id="{B932826C-5027-05BC-536F-C8F8290D3809}"/>
                </a:ext>
              </a:extLst>
            </p:cNvPr>
            <p:cNvSpPr txBox="1"/>
            <p:nvPr/>
          </p:nvSpPr>
          <p:spPr>
            <a:xfrm>
              <a:off x="1781540" y="4939606"/>
              <a:ext cx="4053686" cy="374262"/>
            </a:xfrm>
            <a:prstGeom prst="rect">
              <a:avLst/>
            </a:prstGeom>
            <a:grpFill/>
          </p:spPr>
          <p:txBody>
            <a:bodyPr wrap="square" rtlCol="0">
              <a:spAutoFit/>
            </a:bodyPr>
            <a:lstStyle/>
            <a:p>
              <a:r>
                <a:rPr lang="ru-RU" sz="1400" dirty="0">
                  <a:solidFill>
                    <a:schemeClr val="bg1"/>
                  </a:solidFill>
                  <a:latin typeface="Museo Sans Cyrl 700" panose="02000000000000000000" pitchFamily="50" charset="-52"/>
                </a:rPr>
                <a:t>Независимая оценка качества образования (НОКО)</a:t>
              </a:r>
            </a:p>
          </p:txBody>
        </p:sp>
      </p:grpSp>
      <p:sp>
        <p:nvSpPr>
          <p:cNvPr id="42" name="Прямоугольник: скругленные углы 41">
            <a:extLst>
              <a:ext uri="{FF2B5EF4-FFF2-40B4-BE49-F238E27FC236}">
                <a16:creationId xmlns:a16="http://schemas.microsoft.com/office/drawing/2014/main" xmlns="" id="{9CB66187-719F-96D5-CF0C-0C80D829215E}"/>
              </a:ext>
            </a:extLst>
          </p:cNvPr>
          <p:cNvSpPr/>
          <p:nvPr/>
        </p:nvSpPr>
        <p:spPr>
          <a:xfrm>
            <a:off x="6419850" y="5211273"/>
            <a:ext cx="2401124" cy="616074"/>
          </a:xfrm>
          <a:prstGeom prst="roundRect">
            <a:avLst>
              <a:gd name="adj" fmla="val 13475"/>
            </a:avLst>
          </a:prstGeom>
          <a:solidFill>
            <a:srgbClr val="CAC8C8"/>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latin typeface="Museo Sans Cyrl 300" panose="02000000000000000000" pitchFamily="2" charset="-52"/>
              </a:rPr>
              <a:t>Независимая оценка качества подготовки</a:t>
            </a:r>
          </a:p>
        </p:txBody>
      </p:sp>
      <p:sp>
        <p:nvSpPr>
          <p:cNvPr id="49" name="Прямоугольник: скругленные углы 29">
            <a:extLst>
              <a:ext uri="{FF2B5EF4-FFF2-40B4-BE49-F238E27FC236}">
                <a16:creationId xmlns:a16="http://schemas.microsoft.com/office/drawing/2014/main" xmlns="" id="{68253F75-FAA1-362E-ED0C-0AC92F12A01C}"/>
              </a:ext>
            </a:extLst>
          </p:cNvPr>
          <p:cNvSpPr/>
          <p:nvPr/>
        </p:nvSpPr>
        <p:spPr>
          <a:xfrm>
            <a:off x="9263992" y="4686650"/>
            <a:ext cx="2245703" cy="616074"/>
          </a:xfrm>
          <a:prstGeom prst="roundRect">
            <a:avLst>
              <a:gd name="adj" fmla="val 13475"/>
            </a:avLst>
          </a:prstGeom>
          <a:solidFill>
            <a:srgbClr val="CAC8C8"/>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latin typeface="Museo Sans Cyrl 300" panose="02000000000000000000" pitchFamily="2" charset="-52"/>
              </a:rPr>
              <a:t>Диагностические работы </a:t>
            </a:r>
          </a:p>
        </p:txBody>
      </p:sp>
      <p:sp>
        <p:nvSpPr>
          <p:cNvPr id="52" name="TextBox 51">
            <a:extLst>
              <a:ext uri="{FF2B5EF4-FFF2-40B4-BE49-F238E27FC236}">
                <a16:creationId xmlns:a16="http://schemas.microsoft.com/office/drawing/2014/main" xmlns="" id="{217E31CA-D7AF-9830-2B3D-2EED1D907B50}"/>
              </a:ext>
            </a:extLst>
          </p:cNvPr>
          <p:cNvSpPr txBox="1"/>
          <p:nvPr/>
        </p:nvSpPr>
        <p:spPr>
          <a:xfrm>
            <a:off x="6465624" y="4249342"/>
            <a:ext cx="2314360" cy="523220"/>
          </a:xfrm>
          <a:prstGeom prst="rect">
            <a:avLst/>
          </a:prstGeom>
          <a:noFill/>
        </p:spPr>
        <p:txBody>
          <a:bodyPr wrap="square" rtlCol="0">
            <a:spAutoFit/>
          </a:bodyPr>
          <a:lstStyle/>
          <a:p>
            <a:pPr algn="ctr"/>
            <a:r>
              <a:rPr lang="ru-RU" sz="1400" dirty="0">
                <a:latin typeface="Museo Sans Cyrl 300" panose="02000000000000000000" pitchFamily="2" charset="-52"/>
              </a:rPr>
              <a:t>Независимая оценка качества условий </a:t>
            </a:r>
          </a:p>
        </p:txBody>
      </p:sp>
      <p:grpSp>
        <p:nvGrpSpPr>
          <p:cNvPr id="10" name="Группа 9">
            <a:extLst>
              <a:ext uri="{FF2B5EF4-FFF2-40B4-BE49-F238E27FC236}">
                <a16:creationId xmlns:a16="http://schemas.microsoft.com/office/drawing/2014/main" xmlns="" id="{D1817E5F-CFBD-BF12-5860-E2AE16035970}"/>
              </a:ext>
            </a:extLst>
          </p:cNvPr>
          <p:cNvGrpSpPr/>
          <p:nvPr/>
        </p:nvGrpSpPr>
        <p:grpSpPr>
          <a:xfrm>
            <a:off x="806780" y="3110927"/>
            <a:ext cx="3584032" cy="652639"/>
            <a:chOff x="8676530" y="859580"/>
            <a:chExt cx="2462544" cy="414786"/>
          </a:xfrm>
          <a:solidFill>
            <a:srgbClr val="FFC2BC"/>
          </a:solidFill>
        </p:grpSpPr>
        <p:sp>
          <p:nvSpPr>
            <p:cNvPr id="11" name="Прямоугольник: скругленные углы 10">
              <a:extLst>
                <a:ext uri="{FF2B5EF4-FFF2-40B4-BE49-F238E27FC236}">
                  <a16:creationId xmlns:a16="http://schemas.microsoft.com/office/drawing/2014/main" xmlns="" id="{9FE9C783-CAE3-42E7-7302-703577511A60}"/>
                </a:ext>
              </a:extLst>
            </p:cNvPr>
            <p:cNvSpPr/>
            <p:nvPr/>
          </p:nvSpPr>
          <p:spPr>
            <a:xfrm>
              <a:off x="8676530" y="859580"/>
              <a:ext cx="2462185" cy="414786"/>
            </a:xfrm>
            <a:prstGeom prst="roundRect">
              <a:avLst>
                <a:gd name="adj" fmla="val 13475"/>
              </a:avLst>
            </a:prstGeom>
            <a:grp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latin typeface="Museo Sans Cyrl 700" panose="02000000000000000000" pitchFamily="50" charset="-52"/>
              </a:endParaRPr>
            </a:p>
          </p:txBody>
        </p:sp>
        <p:sp>
          <p:nvSpPr>
            <p:cNvPr id="12" name="TextBox 11">
              <a:extLst>
                <a:ext uri="{FF2B5EF4-FFF2-40B4-BE49-F238E27FC236}">
                  <a16:creationId xmlns:a16="http://schemas.microsoft.com/office/drawing/2014/main" xmlns="" id="{D9AF3269-F61F-8E8E-9EAD-5983C35E6F2E}"/>
                </a:ext>
              </a:extLst>
            </p:cNvPr>
            <p:cNvSpPr txBox="1"/>
            <p:nvPr/>
          </p:nvSpPr>
          <p:spPr>
            <a:xfrm>
              <a:off x="8685817" y="898679"/>
              <a:ext cx="2453257" cy="332533"/>
            </a:xfrm>
            <a:prstGeom prst="rect">
              <a:avLst/>
            </a:prstGeom>
            <a:grpFill/>
          </p:spPr>
          <p:txBody>
            <a:bodyPr wrap="square" rtlCol="0">
              <a:spAutoFit/>
            </a:bodyPr>
            <a:lstStyle/>
            <a:p>
              <a:pPr algn="ctr"/>
              <a:r>
                <a:rPr lang="ru-RU" sz="1400" dirty="0">
                  <a:solidFill>
                    <a:schemeClr val="bg1"/>
                  </a:solidFill>
                  <a:latin typeface="Museo Sans Cyrl 700" panose="02000000000000000000" pitchFamily="50" charset="-52"/>
                </a:rPr>
                <a:t>Национальные исследования оценки качества образования (ВПР, НИКО)</a:t>
              </a:r>
            </a:p>
          </p:txBody>
        </p:sp>
      </p:grpSp>
      <p:grpSp>
        <p:nvGrpSpPr>
          <p:cNvPr id="14" name="Группа 13">
            <a:extLst>
              <a:ext uri="{FF2B5EF4-FFF2-40B4-BE49-F238E27FC236}">
                <a16:creationId xmlns:a16="http://schemas.microsoft.com/office/drawing/2014/main" xmlns="" id="{1D5A3C12-B362-FF1E-F4D7-E4A636468E83}"/>
              </a:ext>
            </a:extLst>
          </p:cNvPr>
          <p:cNvGrpSpPr/>
          <p:nvPr/>
        </p:nvGrpSpPr>
        <p:grpSpPr>
          <a:xfrm>
            <a:off x="816098" y="2491470"/>
            <a:ext cx="3432029" cy="381185"/>
            <a:chOff x="554079" y="3856078"/>
            <a:chExt cx="3333322" cy="571731"/>
          </a:xfrm>
          <a:solidFill>
            <a:srgbClr val="FFC2BC"/>
          </a:solidFill>
        </p:grpSpPr>
        <p:sp>
          <p:nvSpPr>
            <p:cNvPr id="15" name="Прямоугольник: скругленные углы 14">
              <a:extLst>
                <a:ext uri="{FF2B5EF4-FFF2-40B4-BE49-F238E27FC236}">
                  <a16:creationId xmlns:a16="http://schemas.microsoft.com/office/drawing/2014/main" xmlns="" id="{F05ED5A0-D804-6A6A-CA65-E60412DBFA98}"/>
                </a:ext>
              </a:extLst>
            </p:cNvPr>
            <p:cNvSpPr/>
            <p:nvPr/>
          </p:nvSpPr>
          <p:spPr>
            <a:xfrm>
              <a:off x="554079" y="3856078"/>
              <a:ext cx="3333322" cy="571731"/>
            </a:xfrm>
            <a:prstGeom prst="roundRect">
              <a:avLst>
                <a:gd name="adj" fmla="val 13475"/>
              </a:avLst>
            </a:prstGeom>
            <a:grp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latin typeface="Museo Sans Cyrl 700" panose="02000000000000000000" pitchFamily="50" charset="-52"/>
              </a:endParaRPr>
            </a:p>
          </p:txBody>
        </p:sp>
        <p:sp>
          <p:nvSpPr>
            <p:cNvPr id="16" name="TextBox 15">
              <a:extLst>
                <a:ext uri="{FF2B5EF4-FFF2-40B4-BE49-F238E27FC236}">
                  <a16:creationId xmlns:a16="http://schemas.microsoft.com/office/drawing/2014/main" xmlns="" id="{2A759F20-8787-1453-1074-167105A34160}"/>
                </a:ext>
              </a:extLst>
            </p:cNvPr>
            <p:cNvSpPr txBox="1"/>
            <p:nvPr/>
          </p:nvSpPr>
          <p:spPr>
            <a:xfrm>
              <a:off x="611265" y="3897751"/>
              <a:ext cx="3207525" cy="461628"/>
            </a:xfrm>
            <a:prstGeom prst="rect">
              <a:avLst/>
            </a:prstGeom>
            <a:grpFill/>
          </p:spPr>
          <p:txBody>
            <a:bodyPr wrap="none" rtlCol="0">
              <a:spAutoFit/>
            </a:bodyPr>
            <a:lstStyle/>
            <a:p>
              <a:pPr algn="ctr"/>
              <a:r>
                <a:rPr lang="ru-RU" sz="1400" dirty="0">
                  <a:solidFill>
                    <a:schemeClr val="bg1"/>
                  </a:solidFill>
                  <a:latin typeface="Museo Sans Cyrl 700" panose="02000000000000000000" pitchFamily="50" charset="-52"/>
                </a:rPr>
                <a:t>Мониторинг системы образования </a:t>
              </a:r>
            </a:p>
          </p:txBody>
        </p:sp>
      </p:grpSp>
      <p:grpSp>
        <p:nvGrpSpPr>
          <p:cNvPr id="21" name="Группа 20">
            <a:extLst>
              <a:ext uri="{FF2B5EF4-FFF2-40B4-BE49-F238E27FC236}">
                <a16:creationId xmlns:a16="http://schemas.microsoft.com/office/drawing/2014/main" xmlns="" id="{73F14DBE-D9A3-3663-C116-CA5151BC5CD1}"/>
              </a:ext>
            </a:extLst>
          </p:cNvPr>
          <p:cNvGrpSpPr/>
          <p:nvPr/>
        </p:nvGrpSpPr>
        <p:grpSpPr>
          <a:xfrm>
            <a:off x="825848" y="3908864"/>
            <a:ext cx="5221453" cy="523221"/>
            <a:chOff x="8676530" y="2226160"/>
            <a:chExt cx="5040819" cy="445208"/>
          </a:xfrm>
          <a:solidFill>
            <a:srgbClr val="FFC2BC"/>
          </a:solidFill>
        </p:grpSpPr>
        <p:sp>
          <p:nvSpPr>
            <p:cNvPr id="23" name="Прямоугольник: скругленные углы 22">
              <a:extLst>
                <a:ext uri="{FF2B5EF4-FFF2-40B4-BE49-F238E27FC236}">
                  <a16:creationId xmlns:a16="http://schemas.microsoft.com/office/drawing/2014/main" xmlns="" id="{88AC7DC8-6EC2-C8C1-365E-D2D9A9B2FDD8}"/>
                </a:ext>
              </a:extLst>
            </p:cNvPr>
            <p:cNvSpPr/>
            <p:nvPr/>
          </p:nvSpPr>
          <p:spPr>
            <a:xfrm>
              <a:off x="8676530" y="2226160"/>
              <a:ext cx="4977765" cy="445208"/>
            </a:xfrm>
            <a:prstGeom prst="roundRect">
              <a:avLst>
                <a:gd name="adj" fmla="val 13475"/>
              </a:avLst>
            </a:prstGeom>
            <a:grp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latin typeface="Museo Sans Cyrl 700" panose="02000000000000000000" pitchFamily="50" charset="-52"/>
              </a:endParaRPr>
            </a:p>
          </p:txBody>
        </p:sp>
        <p:sp>
          <p:nvSpPr>
            <p:cNvPr id="24" name="TextBox 23">
              <a:extLst>
                <a:ext uri="{FF2B5EF4-FFF2-40B4-BE49-F238E27FC236}">
                  <a16:creationId xmlns:a16="http://schemas.microsoft.com/office/drawing/2014/main" xmlns="" id="{67F254FE-637C-7AC1-8887-CD665CAAC076}"/>
                </a:ext>
              </a:extLst>
            </p:cNvPr>
            <p:cNvSpPr txBox="1"/>
            <p:nvPr/>
          </p:nvSpPr>
          <p:spPr>
            <a:xfrm>
              <a:off x="8739584" y="2308394"/>
              <a:ext cx="4977765" cy="261887"/>
            </a:xfrm>
            <a:prstGeom prst="rect">
              <a:avLst/>
            </a:prstGeom>
            <a:grpFill/>
          </p:spPr>
          <p:txBody>
            <a:bodyPr wrap="square" rtlCol="0">
              <a:spAutoFit/>
            </a:bodyPr>
            <a:lstStyle/>
            <a:p>
              <a:r>
                <a:rPr lang="ru-RU" sz="1400" dirty="0">
                  <a:solidFill>
                    <a:schemeClr val="bg1"/>
                  </a:solidFill>
                  <a:latin typeface="Museo Sans Cyrl 700" panose="02000000000000000000" pitchFamily="50" charset="-52"/>
                </a:rPr>
                <a:t>Региональные диагностики, в том числе ГКР (Москва) </a:t>
              </a:r>
            </a:p>
          </p:txBody>
        </p:sp>
      </p:grpSp>
      <p:cxnSp>
        <p:nvCxnSpPr>
          <p:cNvPr id="31" name="Прямая со стрелкой 30">
            <a:extLst>
              <a:ext uri="{FF2B5EF4-FFF2-40B4-BE49-F238E27FC236}">
                <a16:creationId xmlns:a16="http://schemas.microsoft.com/office/drawing/2014/main" xmlns="" id="{926CC9BB-5FBD-7822-796E-811AADF7BB73}"/>
              </a:ext>
            </a:extLst>
          </p:cNvPr>
          <p:cNvCxnSpPr>
            <a:cxnSpLocks/>
            <a:stCxn id="36" idx="3"/>
            <a:endCxn id="42" idx="1"/>
          </p:cNvCxnSpPr>
          <p:nvPr/>
        </p:nvCxnSpPr>
        <p:spPr>
          <a:xfrm>
            <a:off x="5996042" y="4827786"/>
            <a:ext cx="423808" cy="691524"/>
          </a:xfrm>
          <a:prstGeom prst="straightConnector1">
            <a:avLst/>
          </a:prstGeom>
          <a:ln w="28575">
            <a:solidFill>
              <a:srgbClr val="CAC8C8"/>
            </a:solidFill>
            <a:tailEnd type="arrow"/>
          </a:ln>
        </p:spPr>
        <p:style>
          <a:lnRef idx="1">
            <a:schemeClr val="accent1"/>
          </a:lnRef>
          <a:fillRef idx="0">
            <a:schemeClr val="accent1"/>
          </a:fillRef>
          <a:effectRef idx="0">
            <a:schemeClr val="accent1"/>
          </a:effectRef>
          <a:fontRef idx="minor">
            <a:schemeClr val="tx1"/>
          </a:fontRef>
        </p:style>
      </p:cxnSp>
      <p:cxnSp>
        <p:nvCxnSpPr>
          <p:cNvPr id="37" name="Прямая со стрелкой 36">
            <a:extLst>
              <a:ext uri="{FF2B5EF4-FFF2-40B4-BE49-F238E27FC236}">
                <a16:creationId xmlns:a16="http://schemas.microsoft.com/office/drawing/2014/main" xmlns="" id="{11C136F4-A6B5-B1E8-8DA7-A74B405ACC0D}"/>
              </a:ext>
            </a:extLst>
          </p:cNvPr>
          <p:cNvCxnSpPr>
            <a:cxnSpLocks/>
            <a:stCxn id="42" idx="3"/>
            <a:endCxn id="49" idx="1"/>
          </p:cNvCxnSpPr>
          <p:nvPr/>
        </p:nvCxnSpPr>
        <p:spPr>
          <a:xfrm flipV="1">
            <a:off x="8820974" y="4994687"/>
            <a:ext cx="443018" cy="524623"/>
          </a:xfrm>
          <a:prstGeom prst="straightConnector1">
            <a:avLst/>
          </a:prstGeom>
          <a:ln w="28575">
            <a:solidFill>
              <a:srgbClr val="CAC8C8"/>
            </a:solidFill>
            <a:tailEnd type="arrow"/>
          </a:ln>
        </p:spPr>
        <p:style>
          <a:lnRef idx="1">
            <a:schemeClr val="accent1"/>
          </a:lnRef>
          <a:fillRef idx="0">
            <a:schemeClr val="accent1"/>
          </a:fillRef>
          <a:effectRef idx="0">
            <a:schemeClr val="accent1"/>
          </a:effectRef>
          <a:fontRef idx="minor">
            <a:schemeClr val="tx1"/>
          </a:fontRef>
        </p:style>
      </p:cxnSp>
      <p:cxnSp>
        <p:nvCxnSpPr>
          <p:cNvPr id="59" name="Прямая соединительная линия 58">
            <a:extLst>
              <a:ext uri="{FF2B5EF4-FFF2-40B4-BE49-F238E27FC236}">
                <a16:creationId xmlns:a16="http://schemas.microsoft.com/office/drawing/2014/main" xmlns="" id="{298A5CEA-82B9-45C6-B54B-C81D43734B9E}"/>
              </a:ext>
            </a:extLst>
          </p:cNvPr>
          <p:cNvCxnSpPr>
            <a:cxnSpLocks/>
            <a:stCxn id="17" idx="1"/>
          </p:cNvCxnSpPr>
          <p:nvPr/>
        </p:nvCxnSpPr>
        <p:spPr>
          <a:xfrm>
            <a:off x="658813" y="1883776"/>
            <a:ext cx="0" cy="4472574"/>
          </a:xfrm>
          <a:prstGeom prst="line">
            <a:avLst/>
          </a:prstGeom>
          <a:ln w="28575">
            <a:solidFill>
              <a:srgbClr val="EE3524"/>
            </a:solidFill>
          </a:ln>
        </p:spPr>
        <p:style>
          <a:lnRef idx="1">
            <a:schemeClr val="accent1"/>
          </a:lnRef>
          <a:fillRef idx="0">
            <a:schemeClr val="accent1"/>
          </a:fillRef>
          <a:effectRef idx="0">
            <a:schemeClr val="accent1"/>
          </a:effectRef>
          <a:fontRef idx="minor">
            <a:schemeClr val="tx1"/>
          </a:fontRef>
        </p:style>
      </p:cxnSp>
      <p:cxnSp>
        <p:nvCxnSpPr>
          <p:cNvPr id="62" name="Прямая со стрелкой 61">
            <a:extLst>
              <a:ext uri="{FF2B5EF4-FFF2-40B4-BE49-F238E27FC236}">
                <a16:creationId xmlns:a16="http://schemas.microsoft.com/office/drawing/2014/main" xmlns="" id="{CC6D2246-F2D8-0752-B24D-1368F2454D5C}"/>
              </a:ext>
            </a:extLst>
          </p:cNvPr>
          <p:cNvCxnSpPr>
            <a:cxnSpLocks/>
          </p:cNvCxnSpPr>
          <p:nvPr/>
        </p:nvCxnSpPr>
        <p:spPr>
          <a:xfrm>
            <a:off x="658813" y="2681104"/>
            <a:ext cx="175698" cy="0"/>
          </a:xfrm>
          <a:prstGeom prst="straightConnector1">
            <a:avLst/>
          </a:prstGeom>
          <a:ln w="28575">
            <a:solidFill>
              <a:srgbClr val="EE3524"/>
            </a:solidFill>
            <a:tailEnd type="arrow"/>
          </a:ln>
        </p:spPr>
        <p:style>
          <a:lnRef idx="1">
            <a:schemeClr val="accent1"/>
          </a:lnRef>
          <a:fillRef idx="0">
            <a:schemeClr val="accent1"/>
          </a:fillRef>
          <a:effectRef idx="0">
            <a:schemeClr val="accent1"/>
          </a:effectRef>
          <a:fontRef idx="minor">
            <a:schemeClr val="tx1"/>
          </a:fontRef>
        </p:style>
      </p:cxnSp>
      <p:cxnSp>
        <p:nvCxnSpPr>
          <p:cNvPr id="63" name="Прямая со стрелкой 62">
            <a:extLst>
              <a:ext uri="{FF2B5EF4-FFF2-40B4-BE49-F238E27FC236}">
                <a16:creationId xmlns:a16="http://schemas.microsoft.com/office/drawing/2014/main" xmlns="" id="{67B5D22C-4E05-623F-3B2B-622970B963CE}"/>
              </a:ext>
            </a:extLst>
          </p:cNvPr>
          <p:cNvCxnSpPr>
            <a:cxnSpLocks/>
          </p:cNvCxnSpPr>
          <p:nvPr/>
        </p:nvCxnSpPr>
        <p:spPr>
          <a:xfrm>
            <a:off x="658813" y="3435484"/>
            <a:ext cx="175698" cy="0"/>
          </a:xfrm>
          <a:prstGeom prst="straightConnector1">
            <a:avLst/>
          </a:prstGeom>
          <a:ln w="28575">
            <a:solidFill>
              <a:srgbClr val="EE3524"/>
            </a:solidFill>
            <a:tailEnd type="arrow"/>
          </a:ln>
        </p:spPr>
        <p:style>
          <a:lnRef idx="1">
            <a:schemeClr val="accent1"/>
          </a:lnRef>
          <a:fillRef idx="0">
            <a:schemeClr val="accent1"/>
          </a:fillRef>
          <a:effectRef idx="0">
            <a:schemeClr val="accent1"/>
          </a:effectRef>
          <a:fontRef idx="minor">
            <a:schemeClr val="tx1"/>
          </a:fontRef>
        </p:style>
      </p:cxnSp>
      <p:cxnSp>
        <p:nvCxnSpPr>
          <p:cNvPr id="64" name="Прямая со стрелкой 63">
            <a:extLst>
              <a:ext uri="{FF2B5EF4-FFF2-40B4-BE49-F238E27FC236}">
                <a16:creationId xmlns:a16="http://schemas.microsoft.com/office/drawing/2014/main" xmlns="" id="{373C427E-D8D1-0A61-C3BD-4CBCF01C43F3}"/>
              </a:ext>
            </a:extLst>
          </p:cNvPr>
          <p:cNvCxnSpPr>
            <a:cxnSpLocks/>
          </p:cNvCxnSpPr>
          <p:nvPr/>
        </p:nvCxnSpPr>
        <p:spPr>
          <a:xfrm>
            <a:off x="669277" y="4170474"/>
            <a:ext cx="175698" cy="0"/>
          </a:xfrm>
          <a:prstGeom prst="straightConnector1">
            <a:avLst/>
          </a:prstGeom>
          <a:ln w="28575">
            <a:solidFill>
              <a:srgbClr val="EE3524"/>
            </a:solidFill>
            <a:tailEnd type="arrow"/>
          </a:ln>
        </p:spPr>
        <p:style>
          <a:lnRef idx="1">
            <a:schemeClr val="accent1"/>
          </a:lnRef>
          <a:fillRef idx="0">
            <a:schemeClr val="accent1"/>
          </a:fillRef>
          <a:effectRef idx="0">
            <a:schemeClr val="accent1"/>
          </a:effectRef>
          <a:fontRef idx="minor">
            <a:schemeClr val="tx1"/>
          </a:fontRef>
        </p:style>
      </p:cxnSp>
      <p:cxnSp>
        <p:nvCxnSpPr>
          <p:cNvPr id="65" name="Прямая со стрелкой 64">
            <a:extLst>
              <a:ext uri="{FF2B5EF4-FFF2-40B4-BE49-F238E27FC236}">
                <a16:creationId xmlns:a16="http://schemas.microsoft.com/office/drawing/2014/main" xmlns="" id="{5DAFEBD2-4146-18C7-F7D1-C3060FBA9DAB}"/>
              </a:ext>
            </a:extLst>
          </p:cNvPr>
          <p:cNvCxnSpPr>
            <a:cxnSpLocks/>
          </p:cNvCxnSpPr>
          <p:nvPr/>
        </p:nvCxnSpPr>
        <p:spPr>
          <a:xfrm>
            <a:off x="661896" y="4772562"/>
            <a:ext cx="175698" cy="0"/>
          </a:xfrm>
          <a:prstGeom prst="straightConnector1">
            <a:avLst/>
          </a:prstGeom>
          <a:ln w="28575">
            <a:solidFill>
              <a:srgbClr val="EE3524"/>
            </a:solidFill>
            <a:tailEnd type="arrow"/>
          </a:ln>
        </p:spPr>
        <p:style>
          <a:lnRef idx="1">
            <a:schemeClr val="accent1"/>
          </a:lnRef>
          <a:fillRef idx="0">
            <a:schemeClr val="accent1"/>
          </a:fillRef>
          <a:effectRef idx="0">
            <a:schemeClr val="accent1"/>
          </a:effectRef>
          <a:fontRef idx="minor">
            <a:schemeClr val="tx1"/>
          </a:fontRef>
        </p:style>
      </p:cxnSp>
      <p:sp>
        <p:nvSpPr>
          <p:cNvPr id="71" name="Прямоугольник: скругленные углы 70">
            <a:extLst>
              <a:ext uri="{FF2B5EF4-FFF2-40B4-BE49-F238E27FC236}">
                <a16:creationId xmlns:a16="http://schemas.microsoft.com/office/drawing/2014/main" xmlns="" id="{3F299D96-6058-EF97-D79C-4D42AC7B83DB}"/>
              </a:ext>
            </a:extLst>
          </p:cNvPr>
          <p:cNvSpPr/>
          <p:nvPr/>
        </p:nvSpPr>
        <p:spPr>
          <a:xfrm rot="16200000">
            <a:off x="8208240" y="3542688"/>
            <a:ext cx="121607"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2" name="Прямоугольник: скругленные углы 71">
            <a:extLst>
              <a:ext uri="{FF2B5EF4-FFF2-40B4-BE49-F238E27FC236}">
                <a16:creationId xmlns:a16="http://schemas.microsoft.com/office/drawing/2014/main" xmlns="" id="{B5DFD4A1-8015-B9CE-6D64-6DB7D475F624}"/>
              </a:ext>
            </a:extLst>
          </p:cNvPr>
          <p:cNvSpPr/>
          <p:nvPr/>
        </p:nvSpPr>
        <p:spPr>
          <a:xfrm rot="16200000">
            <a:off x="8208240" y="3007614"/>
            <a:ext cx="121607"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3" name="Прямоугольник: скругленные углы 72">
            <a:extLst>
              <a:ext uri="{FF2B5EF4-FFF2-40B4-BE49-F238E27FC236}">
                <a16:creationId xmlns:a16="http://schemas.microsoft.com/office/drawing/2014/main" xmlns="" id="{0B7437D3-5E49-45A3-11F6-EB3F958639C0}"/>
              </a:ext>
            </a:extLst>
          </p:cNvPr>
          <p:cNvSpPr/>
          <p:nvPr/>
        </p:nvSpPr>
        <p:spPr>
          <a:xfrm rot="16200000">
            <a:off x="8208240" y="2719650"/>
            <a:ext cx="121607"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4" name="Прямоугольник: скругленные углы 73">
            <a:extLst>
              <a:ext uri="{FF2B5EF4-FFF2-40B4-BE49-F238E27FC236}">
                <a16:creationId xmlns:a16="http://schemas.microsoft.com/office/drawing/2014/main" xmlns="" id="{F1716F5C-C463-5180-9028-9FA664888B96}"/>
              </a:ext>
            </a:extLst>
          </p:cNvPr>
          <p:cNvSpPr/>
          <p:nvPr/>
        </p:nvSpPr>
        <p:spPr>
          <a:xfrm rot="16200000">
            <a:off x="8208240" y="2409178"/>
            <a:ext cx="121607"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Номер слайда 12">
            <a:extLst>
              <a:ext uri="{FF2B5EF4-FFF2-40B4-BE49-F238E27FC236}">
                <a16:creationId xmlns:a16="http://schemas.microsoft.com/office/drawing/2014/main" xmlns="" id="{0910E374-A7E6-CB44-80D3-002FB8BA03E2}"/>
              </a:ext>
            </a:extLst>
          </p:cNvPr>
          <p:cNvSpPr>
            <a:spLocks noGrp="1"/>
          </p:cNvSpPr>
          <p:nvPr>
            <p:ph type="sldNum" sz="quarter" idx="12"/>
          </p:nvPr>
        </p:nvSpPr>
        <p:spPr/>
        <p:txBody>
          <a:bodyPr/>
          <a:lstStyle/>
          <a:p>
            <a:fld id="{6E2A07DF-9D6C-49A2-A2EB-407E1B93CB59}" type="slidenum">
              <a:rPr lang="ru-RU" smtClean="0"/>
              <a:t>20</a:t>
            </a:fld>
            <a:endParaRPr lang="ru-RU"/>
          </a:p>
        </p:txBody>
      </p:sp>
      <p:grpSp>
        <p:nvGrpSpPr>
          <p:cNvPr id="53" name="Группа 52">
            <a:extLst>
              <a:ext uri="{FF2B5EF4-FFF2-40B4-BE49-F238E27FC236}">
                <a16:creationId xmlns:a16="http://schemas.microsoft.com/office/drawing/2014/main" xmlns="" id="{BBDB6450-1019-814E-829E-0AFD641BF12D}"/>
              </a:ext>
            </a:extLst>
          </p:cNvPr>
          <p:cNvGrpSpPr/>
          <p:nvPr/>
        </p:nvGrpSpPr>
        <p:grpSpPr>
          <a:xfrm>
            <a:off x="851900" y="5214758"/>
            <a:ext cx="5156138" cy="505888"/>
            <a:chOff x="1626984" y="5405470"/>
            <a:chExt cx="4173142" cy="615169"/>
          </a:xfrm>
          <a:solidFill>
            <a:srgbClr val="FFC2BC"/>
          </a:solidFill>
        </p:grpSpPr>
        <p:sp>
          <p:nvSpPr>
            <p:cNvPr id="54" name="Прямоугольник: скругленные углы 35">
              <a:extLst>
                <a:ext uri="{FF2B5EF4-FFF2-40B4-BE49-F238E27FC236}">
                  <a16:creationId xmlns:a16="http://schemas.microsoft.com/office/drawing/2014/main" xmlns="" id="{0A2B4071-563F-4B4C-B9AD-5518315E75EC}"/>
                </a:ext>
              </a:extLst>
            </p:cNvPr>
            <p:cNvSpPr/>
            <p:nvPr/>
          </p:nvSpPr>
          <p:spPr>
            <a:xfrm>
              <a:off x="1626984" y="5405470"/>
              <a:ext cx="4173142" cy="615169"/>
            </a:xfrm>
            <a:prstGeom prst="roundRect">
              <a:avLst>
                <a:gd name="adj" fmla="val 13475"/>
              </a:avLst>
            </a:prstGeom>
            <a:grp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5" name="TextBox 54">
              <a:extLst>
                <a:ext uri="{FF2B5EF4-FFF2-40B4-BE49-F238E27FC236}">
                  <a16:creationId xmlns:a16="http://schemas.microsoft.com/office/drawing/2014/main" xmlns="" id="{0B4685BF-DFFD-E644-B258-7FBCD4A40839}"/>
                </a:ext>
              </a:extLst>
            </p:cNvPr>
            <p:cNvSpPr txBox="1"/>
            <p:nvPr/>
          </p:nvSpPr>
          <p:spPr>
            <a:xfrm>
              <a:off x="1687171" y="5519427"/>
              <a:ext cx="4053686" cy="374263"/>
            </a:xfrm>
            <a:prstGeom prst="rect">
              <a:avLst/>
            </a:prstGeom>
            <a:grpFill/>
          </p:spPr>
          <p:txBody>
            <a:bodyPr wrap="square" rtlCol="0">
              <a:spAutoFit/>
            </a:bodyPr>
            <a:lstStyle/>
            <a:p>
              <a:r>
                <a:rPr lang="ru-RU" sz="1400" dirty="0">
                  <a:solidFill>
                    <a:schemeClr val="bg1"/>
                  </a:solidFill>
                  <a:latin typeface="Museo Sans Cyrl 700" panose="02000000000000000000" pitchFamily="50" charset="-52"/>
                </a:rPr>
                <a:t>Сертификация</a:t>
              </a:r>
            </a:p>
          </p:txBody>
        </p:sp>
      </p:grpSp>
      <p:cxnSp>
        <p:nvCxnSpPr>
          <p:cNvPr id="58" name="Прямая со стрелкой 57">
            <a:extLst>
              <a:ext uri="{FF2B5EF4-FFF2-40B4-BE49-F238E27FC236}">
                <a16:creationId xmlns:a16="http://schemas.microsoft.com/office/drawing/2014/main" xmlns="" id="{2AA95A33-D80F-5D48-99D4-86D7DA3819B1}"/>
              </a:ext>
            </a:extLst>
          </p:cNvPr>
          <p:cNvCxnSpPr>
            <a:cxnSpLocks/>
          </p:cNvCxnSpPr>
          <p:nvPr/>
        </p:nvCxnSpPr>
        <p:spPr>
          <a:xfrm>
            <a:off x="669358" y="5479695"/>
            <a:ext cx="175698" cy="0"/>
          </a:xfrm>
          <a:prstGeom prst="straightConnector1">
            <a:avLst/>
          </a:prstGeom>
          <a:ln w="28575">
            <a:solidFill>
              <a:srgbClr val="EE3524"/>
            </a:solidFill>
            <a:tailEnd type="arrow"/>
          </a:ln>
        </p:spPr>
        <p:style>
          <a:lnRef idx="1">
            <a:schemeClr val="accent1"/>
          </a:lnRef>
          <a:fillRef idx="0">
            <a:schemeClr val="accent1"/>
          </a:fillRef>
          <a:effectRef idx="0">
            <a:schemeClr val="accent1"/>
          </a:effectRef>
          <a:fontRef idx="minor">
            <a:schemeClr val="tx1"/>
          </a:fontRef>
        </p:style>
      </p:cxnSp>
      <p:pic>
        <p:nvPicPr>
          <p:cNvPr id="5" name="Рисунок 4">
            <a:extLst>
              <a:ext uri="{FF2B5EF4-FFF2-40B4-BE49-F238E27FC236}">
                <a16:creationId xmlns:a16="http://schemas.microsoft.com/office/drawing/2014/main" xmlns="" id="{2EF31CDE-D14F-8069-5E42-906992A25BE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378937" y="1360890"/>
            <a:ext cx="3381148" cy="2074149"/>
          </a:xfrm>
          <a:prstGeom prst="rect">
            <a:avLst/>
          </a:prstGeom>
        </p:spPr>
      </p:pic>
      <p:sp>
        <p:nvSpPr>
          <p:cNvPr id="17" name="TextBox 16">
            <a:extLst>
              <a:ext uri="{FF2B5EF4-FFF2-40B4-BE49-F238E27FC236}">
                <a16:creationId xmlns:a16="http://schemas.microsoft.com/office/drawing/2014/main" xmlns="" id="{34A91FB0-09AE-62D8-9ED4-3826A97F1E89}"/>
              </a:ext>
            </a:extLst>
          </p:cNvPr>
          <p:cNvSpPr txBox="1"/>
          <p:nvPr/>
        </p:nvSpPr>
        <p:spPr>
          <a:xfrm>
            <a:off x="658813" y="1557455"/>
            <a:ext cx="3289880" cy="652641"/>
          </a:xfrm>
          <a:prstGeom prst="roundRect">
            <a:avLst>
              <a:gd name="adj" fmla="val 18189"/>
            </a:avLst>
          </a:prstGeom>
          <a:solidFill>
            <a:schemeClr val="bg1">
              <a:alpha val="86000"/>
            </a:schemeClr>
          </a:solidFill>
          <a:ln w="28575">
            <a:solidFill>
              <a:srgbClr val="EE3524"/>
            </a:solidFill>
          </a:ln>
        </p:spPr>
        <p:txBody>
          <a:bodyPr wrap="square" rtlCol="0">
            <a:spAutoFit/>
          </a:bodyPr>
          <a:lstStyle>
            <a:defPPr>
              <a:defRPr lang="ru-RU"/>
            </a:defPPr>
            <a:lvl1pPr algn="ctr">
              <a:defRPr sz="1600">
                <a:solidFill>
                  <a:schemeClr val="tx1"/>
                </a:solidFill>
                <a:latin typeface="Museo Sans Cyrl 300" panose="02000000000000000000" pitchFamily="2" charset="-52"/>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ru-RU" dirty="0"/>
              <a:t>Мероприятия по внешней оценки качества образования </a:t>
            </a:r>
          </a:p>
        </p:txBody>
      </p:sp>
      <p:cxnSp>
        <p:nvCxnSpPr>
          <p:cNvPr id="4" name="Прямая со стрелкой 3">
            <a:extLst>
              <a:ext uri="{FF2B5EF4-FFF2-40B4-BE49-F238E27FC236}">
                <a16:creationId xmlns:a16="http://schemas.microsoft.com/office/drawing/2014/main" xmlns="" id="{17B4271A-54B1-17C3-5ED6-BC2FDBB0F041}"/>
              </a:ext>
            </a:extLst>
          </p:cNvPr>
          <p:cNvCxnSpPr>
            <a:cxnSpLocks/>
          </p:cNvCxnSpPr>
          <p:nvPr/>
        </p:nvCxnSpPr>
        <p:spPr>
          <a:xfrm rot="5400000">
            <a:off x="4198937" y="1685192"/>
            <a:ext cx="0" cy="360000"/>
          </a:xfrm>
          <a:prstGeom prst="straightConnector1">
            <a:avLst/>
          </a:prstGeom>
          <a:ln w="50800">
            <a:solidFill>
              <a:srgbClr val="EE3524"/>
            </a:solidFill>
            <a:tailEnd type="arrow"/>
          </a:ln>
        </p:spPr>
        <p:style>
          <a:lnRef idx="1">
            <a:schemeClr val="accent1"/>
          </a:lnRef>
          <a:fillRef idx="0">
            <a:schemeClr val="accent1"/>
          </a:fillRef>
          <a:effectRef idx="0">
            <a:schemeClr val="accent1"/>
          </a:effectRef>
          <a:fontRef idx="minor">
            <a:schemeClr val="tx1"/>
          </a:fontRef>
        </p:style>
      </p:cxnSp>
      <p:grpSp>
        <p:nvGrpSpPr>
          <p:cNvPr id="18" name="Группа 17">
            <a:extLst>
              <a:ext uri="{FF2B5EF4-FFF2-40B4-BE49-F238E27FC236}">
                <a16:creationId xmlns:a16="http://schemas.microsoft.com/office/drawing/2014/main" xmlns="" id="{C0C64C19-FFF2-B593-A553-3EF2A47295F5}"/>
              </a:ext>
            </a:extLst>
          </p:cNvPr>
          <p:cNvGrpSpPr/>
          <p:nvPr/>
        </p:nvGrpSpPr>
        <p:grpSpPr>
          <a:xfrm>
            <a:off x="844974" y="5906282"/>
            <a:ext cx="10664720" cy="889184"/>
            <a:chOff x="4263395" y="5667080"/>
            <a:chExt cx="11677986" cy="676004"/>
          </a:xfrm>
        </p:grpSpPr>
        <p:sp>
          <p:nvSpPr>
            <p:cNvPr id="19" name="Прямоугольник: скругленные углы 18">
              <a:extLst>
                <a:ext uri="{FF2B5EF4-FFF2-40B4-BE49-F238E27FC236}">
                  <a16:creationId xmlns:a16="http://schemas.microsoft.com/office/drawing/2014/main" xmlns="" id="{939D8251-537C-0559-028E-9B82802DA36A}"/>
                </a:ext>
              </a:extLst>
            </p:cNvPr>
            <p:cNvSpPr/>
            <p:nvPr/>
          </p:nvSpPr>
          <p:spPr>
            <a:xfrm>
              <a:off x="4263395" y="5667080"/>
              <a:ext cx="11225667" cy="650039"/>
            </a:xfrm>
            <a:prstGeom prst="roundRect">
              <a:avLst>
                <a:gd name="adj" fmla="val 13475"/>
              </a:avLst>
            </a:prstGeom>
            <a:solidFill>
              <a:srgbClr val="EE3524"/>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latin typeface="Museo Sans Cyrl 700" panose="02000000000000000000" pitchFamily="50" charset="-52"/>
              </a:endParaRPr>
            </a:p>
          </p:txBody>
        </p:sp>
        <p:sp>
          <p:nvSpPr>
            <p:cNvPr id="20" name="TextBox 19">
              <a:extLst>
                <a:ext uri="{FF2B5EF4-FFF2-40B4-BE49-F238E27FC236}">
                  <a16:creationId xmlns:a16="http://schemas.microsoft.com/office/drawing/2014/main" xmlns="" id="{9F115B21-5DB0-AC23-51A3-BC3C3C6A3F59}"/>
                </a:ext>
              </a:extLst>
            </p:cNvPr>
            <p:cNvSpPr txBox="1"/>
            <p:nvPr/>
          </p:nvSpPr>
          <p:spPr>
            <a:xfrm>
              <a:off x="4281829" y="5711317"/>
              <a:ext cx="11659552" cy="631767"/>
            </a:xfrm>
            <a:prstGeom prst="rect">
              <a:avLst/>
            </a:prstGeom>
            <a:noFill/>
          </p:spPr>
          <p:txBody>
            <a:bodyPr wrap="square" rtlCol="0">
              <a:spAutoFit/>
            </a:bodyPr>
            <a:lstStyle/>
            <a:p>
              <a:r>
                <a:rPr lang="ru-RU" sz="2400" dirty="0">
                  <a:solidFill>
                    <a:schemeClr val="bg1"/>
                  </a:solidFill>
                  <a:latin typeface="Museo Sans Cyrl 700" panose="02000000000000000000" pitchFamily="50" charset="-52"/>
                </a:rPr>
                <a:t>Лицензирование/ Государственная аккредитация/ Федеральный государственный контроль (надзор) в сфере образования </a:t>
              </a:r>
            </a:p>
          </p:txBody>
        </p:sp>
      </p:grpSp>
      <p:cxnSp>
        <p:nvCxnSpPr>
          <p:cNvPr id="66" name="Прямая со стрелкой 65">
            <a:extLst>
              <a:ext uri="{FF2B5EF4-FFF2-40B4-BE49-F238E27FC236}">
                <a16:creationId xmlns:a16="http://schemas.microsoft.com/office/drawing/2014/main" xmlns="" id="{5C6A47EA-33D4-020A-0E9E-0123144DC5BD}"/>
              </a:ext>
            </a:extLst>
          </p:cNvPr>
          <p:cNvCxnSpPr>
            <a:cxnSpLocks/>
          </p:cNvCxnSpPr>
          <p:nvPr/>
        </p:nvCxnSpPr>
        <p:spPr>
          <a:xfrm>
            <a:off x="669277" y="6343562"/>
            <a:ext cx="175698" cy="0"/>
          </a:xfrm>
          <a:prstGeom prst="straightConnector1">
            <a:avLst/>
          </a:prstGeom>
          <a:ln w="28575">
            <a:solidFill>
              <a:srgbClr val="EE3524"/>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5554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a:extLst>
              <a:ext uri="{FF2B5EF4-FFF2-40B4-BE49-F238E27FC236}">
                <a16:creationId xmlns:a16="http://schemas.microsoft.com/office/drawing/2014/main" xmlns="" id="{C617ACEE-B946-9504-780F-2D48773618AC}"/>
              </a:ext>
            </a:extLst>
          </p:cNvPr>
          <p:cNvGrpSpPr/>
          <p:nvPr/>
        </p:nvGrpSpPr>
        <p:grpSpPr>
          <a:xfrm>
            <a:off x="655877" y="500089"/>
            <a:ext cx="8171555" cy="472536"/>
            <a:chOff x="-1030592" y="999690"/>
            <a:chExt cx="8171555" cy="472536"/>
          </a:xfrm>
        </p:grpSpPr>
        <p:sp>
          <p:nvSpPr>
            <p:cNvPr id="5" name="Прямоугольник: скругленные углы 4">
              <a:extLst>
                <a:ext uri="{FF2B5EF4-FFF2-40B4-BE49-F238E27FC236}">
                  <a16:creationId xmlns:a16="http://schemas.microsoft.com/office/drawing/2014/main" xmlns="" id="{F6544D17-D819-23DA-2949-750524F1D0A0}"/>
                </a:ext>
              </a:extLst>
            </p:cNvPr>
            <p:cNvSpPr/>
            <p:nvPr/>
          </p:nvSpPr>
          <p:spPr>
            <a:xfrm>
              <a:off x="-1030592" y="999690"/>
              <a:ext cx="8171555" cy="472536"/>
            </a:xfrm>
            <a:prstGeom prst="roundRect">
              <a:avLst>
                <a:gd name="adj" fmla="val 13475"/>
              </a:avLst>
            </a:prstGeom>
            <a:solidFill>
              <a:srgbClr val="CAC8C8"/>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p>
          </p:txBody>
        </p:sp>
        <p:sp>
          <p:nvSpPr>
            <p:cNvPr id="6" name="TextBox 5">
              <a:extLst>
                <a:ext uri="{FF2B5EF4-FFF2-40B4-BE49-F238E27FC236}">
                  <a16:creationId xmlns:a16="http://schemas.microsoft.com/office/drawing/2014/main" xmlns="" id="{90BE4D76-363C-A489-3C04-9148433DE1BF}"/>
                </a:ext>
              </a:extLst>
            </p:cNvPr>
            <p:cNvSpPr txBox="1"/>
            <p:nvPr/>
          </p:nvSpPr>
          <p:spPr>
            <a:xfrm>
              <a:off x="-993091" y="1043387"/>
              <a:ext cx="7927225" cy="400110"/>
            </a:xfrm>
            <a:prstGeom prst="rect">
              <a:avLst/>
            </a:prstGeom>
            <a:noFill/>
          </p:spPr>
          <p:txBody>
            <a:bodyPr wrap="square" rtlCol="0">
              <a:spAutoFit/>
            </a:bodyPr>
            <a:lstStyle>
              <a:defPPr>
                <a:defRPr lang="ru-RU"/>
              </a:defPPr>
              <a:lvl1pPr algn="ctr">
                <a:defRPr>
                  <a:latin typeface="Museo Sans Cyrl 700" panose="02000000000000000000" pitchFamily="50" charset="-52"/>
                </a:defRPr>
              </a:lvl1pPr>
            </a:lstStyle>
            <a:p>
              <a:pPr algn="l"/>
              <a:r>
                <a:rPr lang="ru-RU" sz="2000" dirty="0"/>
                <a:t>Правовые основания процедур оценки качества образования</a:t>
              </a:r>
              <a:endParaRPr lang="en-US" sz="2000" dirty="0"/>
            </a:p>
          </p:txBody>
        </p:sp>
      </p:grpSp>
      <p:grpSp>
        <p:nvGrpSpPr>
          <p:cNvPr id="35" name="Группа 34">
            <a:extLst>
              <a:ext uri="{FF2B5EF4-FFF2-40B4-BE49-F238E27FC236}">
                <a16:creationId xmlns:a16="http://schemas.microsoft.com/office/drawing/2014/main" xmlns="" id="{A97A4DB6-8816-574C-FBE3-BFF2B750709B}"/>
              </a:ext>
            </a:extLst>
          </p:cNvPr>
          <p:cNvGrpSpPr/>
          <p:nvPr/>
        </p:nvGrpSpPr>
        <p:grpSpPr>
          <a:xfrm>
            <a:off x="655278" y="1037787"/>
            <a:ext cx="10713518" cy="719359"/>
            <a:chOff x="8676530" y="859579"/>
            <a:chExt cx="7701698" cy="1348928"/>
          </a:xfrm>
        </p:grpSpPr>
        <p:sp>
          <p:nvSpPr>
            <p:cNvPr id="36" name="Прямоугольник: скругленные углы 17">
              <a:extLst>
                <a:ext uri="{FF2B5EF4-FFF2-40B4-BE49-F238E27FC236}">
                  <a16:creationId xmlns:a16="http://schemas.microsoft.com/office/drawing/2014/main" xmlns="" id="{CBA87A8B-FE3A-7F63-2BD8-8BFB856A455F}"/>
                </a:ext>
              </a:extLst>
            </p:cNvPr>
            <p:cNvSpPr/>
            <p:nvPr/>
          </p:nvSpPr>
          <p:spPr>
            <a:xfrm>
              <a:off x="8676530" y="859579"/>
              <a:ext cx="7701698" cy="1348928"/>
            </a:xfrm>
            <a:prstGeom prst="roundRect">
              <a:avLst>
                <a:gd name="adj" fmla="val 13475"/>
              </a:avLst>
            </a:prstGeom>
            <a:solidFill>
              <a:srgbClr val="EE3524"/>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Museo Sans Cyrl 700" panose="02000000000000000000" pitchFamily="50" charset="-52"/>
              </a:endParaRPr>
            </a:p>
          </p:txBody>
        </p:sp>
        <p:sp>
          <p:nvSpPr>
            <p:cNvPr id="37" name="TextBox 36">
              <a:extLst>
                <a:ext uri="{FF2B5EF4-FFF2-40B4-BE49-F238E27FC236}">
                  <a16:creationId xmlns:a16="http://schemas.microsoft.com/office/drawing/2014/main" xmlns="" id="{0F2D3AF5-FA4A-3EF2-3509-F4391886CC2D}"/>
                </a:ext>
              </a:extLst>
            </p:cNvPr>
            <p:cNvSpPr txBox="1"/>
            <p:nvPr/>
          </p:nvSpPr>
          <p:spPr>
            <a:xfrm>
              <a:off x="8724506" y="931933"/>
              <a:ext cx="7307315" cy="1211985"/>
            </a:xfrm>
            <a:prstGeom prst="rect">
              <a:avLst/>
            </a:prstGeom>
            <a:noFill/>
          </p:spPr>
          <p:txBody>
            <a:bodyPr wrap="square" rtlCol="0">
              <a:spAutoFit/>
            </a:bodyPr>
            <a:lstStyle/>
            <a:p>
              <a:r>
                <a:rPr lang="ru-RU" sz="1800" dirty="0">
                  <a:solidFill>
                    <a:schemeClr val="bg1"/>
                  </a:solidFill>
                  <a:latin typeface="Museo Sans Cyrl 700" panose="02000000000000000000" pitchFamily="50" charset="-52"/>
                </a:rPr>
                <a:t>Лицензирование/ Государственная аккредитация/ Федеральный государственный контроль (надзор) в сфере образования </a:t>
              </a:r>
            </a:p>
          </p:txBody>
        </p:sp>
      </p:grpSp>
      <p:grpSp>
        <p:nvGrpSpPr>
          <p:cNvPr id="38" name="Группа 37">
            <a:extLst>
              <a:ext uri="{FF2B5EF4-FFF2-40B4-BE49-F238E27FC236}">
                <a16:creationId xmlns:a16="http://schemas.microsoft.com/office/drawing/2014/main" xmlns="" id="{997449BC-F4D7-CC65-3391-192CF4FC5356}"/>
              </a:ext>
            </a:extLst>
          </p:cNvPr>
          <p:cNvGrpSpPr/>
          <p:nvPr/>
        </p:nvGrpSpPr>
        <p:grpSpPr>
          <a:xfrm>
            <a:off x="666987" y="1820359"/>
            <a:ext cx="10697011" cy="719361"/>
            <a:chOff x="678529" y="2032206"/>
            <a:chExt cx="10854657" cy="485765"/>
          </a:xfrm>
        </p:grpSpPr>
        <p:sp>
          <p:nvSpPr>
            <p:cNvPr id="39" name="Прямоугольник: скругленные углы 38">
              <a:extLst>
                <a:ext uri="{FF2B5EF4-FFF2-40B4-BE49-F238E27FC236}">
                  <a16:creationId xmlns:a16="http://schemas.microsoft.com/office/drawing/2014/main" xmlns="" id="{E23CBF51-2F6B-5C45-506C-875BDC9A908E}"/>
                </a:ext>
              </a:extLst>
            </p:cNvPr>
            <p:cNvSpPr/>
            <p:nvPr/>
          </p:nvSpPr>
          <p:spPr>
            <a:xfrm>
              <a:off x="678529" y="2032206"/>
              <a:ext cx="10854657" cy="485765"/>
            </a:xfrm>
            <a:prstGeom prst="roundRect">
              <a:avLst>
                <a:gd name="adj" fmla="val 13475"/>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0" name="TextBox 39">
              <a:extLst>
                <a:ext uri="{FF2B5EF4-FFF2-40B4-BE49-F238E27FC236}">
                  <a16:creationId xmlns:a16="http://schemas.microsoft.com/office/drawing/2014/main" xmlns="" id="{FDC60213-7837-DA7D-50FD-C1F9A8C89C54}"/>
                </a:ext>
              </a:extLst>
            </p:cNvPr>
            <p:cNvSpPr txBox="1"/>
            <p:nvPr/>
          </p:nvSpPr>
          <p:spPr>
            <a:xfrm>
              <a:off x="1094727" y="2076929"/>
              <a:ext cx="10418742" cy="394883"/>
            </a:xfrm>
            <a:prstGeom prst="rect">
              <a:avLst/>
            </a:prstGeom>
            <a:noFill/>
          </p:spPr>
          <p:txBody>
            <a:bodyPr wrap="square" rtlCol="0">
              <a:spAutoFit/>
            </a:bodyPr>
            <a:lstStyle/>
            <a:p>
              <a:r>
                <a:rPr lang="ru-RU" sz="1600" dirty="0">
                  <a:latin typeface="Museo Sans Cyrl 700" panose="02000000000000000000" pitchFamily="50" charset="-52"/>
                </a:rPr>
                <a:t>Статьи 90-93.1. Федерального закона от 29.12.2012 г. № 273-ФЗ </a:t>
              </a:r>
              <a:r>
                <a:rPr lang="ru-RU" sz="1600" dirty="0">
                  <a:latin typeface="Museo Sans Cyrl 300" panose="02000000000000000000" pitchFamily="2" charset="-52"/>
                </a:rPr>
                <a:t>«Об образовании в Российской Федерации»</a:t>
              </a:r>
            </a:p>
          </p:txBody>
        </p:sp>
      </p:grpSp>
      <p:sp>
        <p:nvSpPr>
          <p:cNvPr id="3" name="Номер слайда 2">
            <a:extLst>
              <a:ext uri="{FF2B5EF4-FFF2-40B4-BE49-F238E27FC236}">
                <a16:creationId xmlns:a16="http://schemas.microsoft.com/office/drawing/2014/main" xmlns="" id="{6781D9D9-F659-2846-91D0-BA86C755AD4C}"/>
              </a:ext>
            </a:extLst>
          </p:cNvPr>
          <p:cNvSpPr>
            <a:spLocks noGrp="1"/>
          </p:cNvSpPr>
          <p:nvPr>
            <p:ph type="sldNum" sz="quarter" idx="12"/>
          </p:nvPr>
        </p:nvSpPr>
        <p:spPr/>
        <p:txBody>
          <a:bodyPr/>
          <a:lstStyle/>
          <a:p>
            <a:fld id="{6E2A07DF-9D6C-49A2-A2EB-407E1B93CB59}" type="slidenum">
              <a:rPr lang="ru-RU" smtClean="0"/>
              <a:t>21</a:t>
            </a:fld>
            <a:endParaRPr lang="ru-RU"/>
          </a:p>
        </p:txBody>
      </p:sp>
      <p:grpSp>
        <p:nvGrpSpPr>
          <p:cNvPr id="24" name="Группа 23">
            <a:extLst>
              <a:ext uri="{FF2B5EF4-FFF2-40B4-BE49-F238E27FC236}">
                <a16:creationId xmlns:a16="http://schemas.microsoft.com/office/drawing/2014/main" xmlns="" id="{FBE5C10E-BCB8-FA2A-5D48-892FC25DEF1B}"/>
              </a:ext>
            </a:extLst>
          </p:cNvPr>
          <p:cNvGrpSpPr/>
          <p:nvPr/>
        </p:nvGrpSpPr>
        <p:grpSpPr>
          <a:xfrm>
            <a:off x="656101" y="2599663"/>
            <a:ext cx="10929218" cy="549060"/>
            <a:chOff x="656101" y="2632607"/>
            <a:chExt cx="10929218" cy="549060"/>
          </a:xfrm>
        </p:grpSpPr>
        <p:pic>
          <p:nvPicPr>
            <p:cNvPr id="7" name="Рисунок 6">
              <a:extLst>
                <a:ext uri="{FF2B5EF4-FFF2-40B4-BE49-F238E27FC236}">
                  <a16:creationId xmlns:a16="http://schemas.microsoft.com/office/drawing/2014/main" xmlns="" id="{7880F6DD-57A8-CC19-1DA0-65C3D03C20E2}"/>
                </a:ext>
              </a:extLst>
            </p:cNvPr>
            <p:cNvPicPr>
              <a:picLocks noChangeAspect="1"/>
            </p:cNvPicPr>
            <p:nvPr/>
          </p:nvPicPr>
          <p:blipFill>
            <a:blip r:embed="rId2"/>
            <a:stretch>
              <a:fillRect/>
            </a:stretch>
          </p:blipFill>
          <p:spPr>
            <a:xfrm>
              <a:off x="656101" y="2632607"/>
              <a:ext cx="10929218" cy="549060"/>
            </a:xfrm>
            <a:prstGeom prst="rect">
              <a:avLst/>
            </a:prstGeom>
          </p:spPr>
        </p:pic>
        <p:sp>
          <p:nvSpPr>
            <p:cNvPr id="14" name="TextBox 13">
              <a:extLst>
                <a:ext uri="{FF2B5EF4-FFF2-40B4-BE49-F238E27FC236}">
                  <a16:creationId xmlns:a16="http://schemas.microsoft.com/office/drawing/2014/main" xmlns="" id="{80738153-5012-755E-E89F-BB451EB83E33}"/>
                </a:ext>
              </a:extLst>
            </p:cNvPr>
            <p:cNvSpPr txBox="1"/>
            <p:nvPr/>
          </p:nvSpPr>
          <p:spPr>
            <a:xfrm>
              <a:off x="1074955" y="2705525"/>
              <a:ext cx="10186952" cy="338554"/>
            </a:xfrm>
            <a:prstGeom prst="rect">
              <a:avLst/>
            </a:prstGeom>
            <a:noFill/>
          </p:spPr>
          <p:txBody>
            <a:bodyPr wrap="square" rtlCol="0">
              <a:spAutoFit/>
            </a:bodyPr>
            <a:lstStyle/>
            <a:p>
              <a:r>
                <a:rPr lang="ru-RU" sz="1600" dirty="0">
                  <a:latin typeface="Museo Sans Cyrl 700" panose="02000000000000000000" pitchFamily="50" charset="-52"/>
                </a:rPr>
                <a:t>Федеральный закон от 04.05.2011 № 99-ФЗ </a:t>
              </a:r>
              <a:r>
                <a:rPr lang="ru-RU" sz="1600" dirty="0">
                  <a:latin typeface="Museo Sans Cyrl 300" panose="02000000000000000000" pitchFamily="2" charset="-52"/>
                </a:rPr>
                <a:t>«О лицензировании отдельных видов деятельности»</a:t>
              </a:r>
            </a:p>
          </p:txBody>
        </p:sp>
      </p:grpSp>
      <p:grpSp>
        <p:nvGrpSpPr>
          <p:cNvPr id="23" name="Группа 22">
            <a:extLst>
              <a:ext uri="{FF2B5EF4-FFF2-40B4-BE49-F238E27FC236}">
                <a16:creationId xmlns:a16="http://schemas.microsoft.com/office/drawing/2014/main" xmlns="" id="{54B521C7-1C31-449D-4D3A-48471733B46C}"/>
              </a:ext>
            </a:extLst>
          </p:cNvPr>
          <p:cNvGrpSpPr/>
          <p:nvPr/>
        </p:nvGrpSpPr>
        <p:grpSpPr>
          <a:xfrm>
            <a:off x="656101" y="3208666"/>
            <a:ext cx="10944845" cy="803205"/>
            <a:chOff x="656101" y="3290972"/>
            <a:chExt cx="10944845" cy="803205"/>
          </a:xfrm>
        </p:grpSpPr>
        <p:pic>
          <p:nvPicPr>
            <p:cNvPr id="2" name="Рисунок 1">
              <a:extLst>
                <a:ext uri="{FF2B5EF4-FFF2-40B4-BE49-F238E27FC236}">
                  <a16:creationId xmlns:a16="http://schemas.microsoft.com/office/drawing/2014/main" xmlns="" id="{4EC2831D-E370-454B-C5B2-6984654D4818}"/>
                </a:ext>
              </a:extLst>
            </p:cNvPr>
            <p:cNvPicPr>
              <a:picLocks noChangeAspect="1"/>
            </p:cNvPicPr>
            <p:nvPr/>
          </p:nvPicPr>
          <p:blipFill>
            <a:blip r:embed="rId2"/>
            <a:stretch>
              <a:fillRect/>
            </a:stretch>
          </p:blipFill>
          <p:spPr>
            <a:xfrm>
              <a:off x="656101" y="3290972"/>
              <a:ext cx="10944845" cy="803205"/>
            </a:xfrm>
            <a:prstGeom prst="rect">
              <a:avLst/>
            </a:prstGeom>
          </p:spPr>
        </p:pic>
        <p:sp>
          <p:nvSpPr>
            <p:cNvPr id="15" name="TextBox 14">
              <a:extLst>
                <a:ext uri="{FF2B5EF4-FFF2-40B4-BE49-F238E27FC236}">
                  <a16:creationId xmlns:a16="http://schemas.microsoft.com/office/drawing/2014/main" xmlns="" id="{4B687D68-C8C7-3DD1-9F57-DE5ACDB2916A}"/>
                </a:ext>
              </a:extLst>
            </p:cNvPr>
            <p:cNvSpPr txBox="1"/>
            <p:nvPr/>
          </p:nvSpPr>
          <p:spPr>
            <a:xfrm>
              <a:off x="1050589" y="3373726"/>
              <a:ext cx="10408594" cy="584775"/>
            </a:xfrm>
            <a:prstGeom prst="rect">
              <a:avLst/>
            </a:prstGeom>
            <a:noFill/>
          </p:spPr>
          <p:txBody>
            <a:bodyPr wrap="square" rtlCol="0">
              <a:spAutoFit/>
            </a:bodyPr>
            <a:lstStyle/>
            <a:p>
              <a:r>
                <a:rPr lang="ru-RU" sz="1600" dirty="0">
                  <a:latin typeface="Museo Sans Cyrl 700" panose="02000000000000000000" pitchFamily="50" charset="-52"/>
                </a:rPr>
                <a:t>Положение о лицензировании образовательной деятельности, утвержденное постановлением Правительства РФ от 18.09.2020 №</a:t>
              </a:r>
              <a:r>
                <a:rPr lang="en-US" sz="1600" dirty="0">
                  <a:latin typeface="Museo Sans Cyrl 700" panose="02000000000000000000" pitchFamily="50" charset="-52"/>
                </a:rPr>
                <a:t> 1490</a:t>
              </a:r>
              <a:endParaRPr lang="ru-RU" sz="1600" dirty="0">
                <a:latin typeface="Museo Sans Cyrl 700" panose="02000000000000000000" pitchFamily="50" charset="-52"/>
              </a:endParaRPr>
            </a:p>
          </p:txBody>
        </p:sp>
      </p:grpSp>
      <p:grpSp>
        <p:nvGrpSpPr>
          <p:cNvPr id="22" name="Группа 21">
            <a:extLst>
              <a:ext uri="{FF2B5EF4-FFF2-40B4-BE49-F238E27FC236}">
                <a16:creationId xmlns:a16="http://schemas.microsoft.com/office/drawing/2014/main" xmlns="" id="{6D28A527-0474-1776-CA08-77BB02287734}"/>
              </a:ext>
            </a:extLst>
          </p:cNvPr>
          <p:cNvGrpSpPr/>
          <p:nvPr/>
        </p:nvGrpSpPr>
        <p:grpSpPr>
          <a:xfrm>
            <a:off x="656101" y="4071814"/>
            <a:ext cx="10959933" cy="1511000"/>
            <a:chOff x="656101" y="4153085"/>
            <a:chExt cx="10959933" cy="1511000"/>
          </a:xfrm>
        </p:grpSpPr>
        <p:pic>
          <p:nvPicPr>
            <p:cNvPr id="8" name="Рисунок 7">
              <a:extLst>
                <a:ext uri="{FF2B5EF4-FFF2-40B4-BE49-F238E27FC236}">
                  <a16:creationId xmlns:a16="http://schemas.microsoft.com/office/drawing/2014/main" xmlns="" id="{329E9611-8487-117B-19B0-754015A40838}"/>
                </a:ext>
              </a:extLst>
            </p:cNvPr>
            <p:cNvPicPr>
              <a:picLocks noChangeAspect="1"/>
            </p:cNvPicPr>
            <p:nvPr/>
          </p:nvPicPr>
          <p:blipFill>
            <a:blip r:embed="rId2"/>
            <a:stretch>
              <a:fillRect/>
            </a:stretch>
          </p:blipFill>
          <p:spPr>
            <a:xfrm>
              <a:off x="656101" y="4153085"/>
              <a:ext cx="10959933" cy="1511000"/>
            </a:xfrm>
            <a:prstGeom prst="rect">
              <a:avLst/>
            </a:prstGeom>
          </p:spPr>
        </p:pic>
        <p:sp>
          <p:nvSpPr>
            <p:cNvPr id="16" name="TextBox 15">
              <a:extLst>
                <a:ext uri="{FF2B5EF4-FFF2-40B4-BE49-F238E27FC236}">
                  <a16:creationId xmlns:a16="http://schemas.microsoft.com/office/drawing/2014/main" xmlns="" id="{D292B968-8336-13A6-B537-447745AD4E83}"/>
                </a:ext>
              </a:extLst>
            </p:cNvPr>
            <p:cNvSpPr txBox="1"/>
            <p:nvPr/>
          </p:nvSpPr>
          <p:spPr>
            <a:xfrm>
              <a:off x="1071074" y="4193567"/>
              <a:ext cx="10388109" cy="1323439"/>
            </a:xfrm>
            <a:prstGeom prst="rect">
              <a:avLst/>
            </a:prstGeom>
            <a:noFill/>
          </p:spPr>
          <p:txBody>
            <a:bodyPr wrap="square" rtlCol="0">
              <a:spAutoFit/>
            </a:bodyPr>
            <a:lstStyle/>
            <a:p>
              <a:r>
                <a:rPr lang="ru-RU" sz="1600" dirty="0">
                  <a:latin typeface="Museo Sans Cyrl 700" panose="02000000000000000000" pitchFamily="50" charset="-52"/>
                </a:rPr>
                <a:t>Положение о государственной аккредитации образовательной деятельности, утвержденное постановлением Правительства РФ от 14 января 2022 г. № 3 , аккредитационные показатели</a:t>
              </a:r>
              <a:br>
                <a:rPr lang="ru-RU" sz="1600" dirty="0">
                  <a:latin typeface="Museo Sans Cyrl 700" panose="02000000000000000000" pitchFamily="50" charset="-52"/>
                </a:rPr>
              </a:br>
              <a:r>
                <a:rPr lang="ru-RU" sz="1600" dirty="0">
                  <a:latin typeface="Museo Sans Cyrl 700" panose="02000000000000000000" pitchFamily="50" charset="-52"/>
                </a:rPr>
                <a:t>по основным общеобразовательным программам - образовательным программам начального общего, основного общего и среднего общего образования, утвержденные приказом Министерства просвещения РФ от 29 ноября 2021 г. № 868</a:t>
              </a:r>
            </a:p>
          </p:txBody>
        </p:sp>
      </p:grpSp>
      <p:grpSp>
        <p:nvGrpSpPr>
          <p:cNvPr id="21" name="Группа 20">
            <a:extLst>
              <a:ext uri="{FF2B5EF4-FFF2-40B4-BE49-F238E27FC236}">
                <a16:creationId xmlns:a16="http://schemas.microsoft.com/office/drawing/2014/main" xmlns="" id="{77F96278-8FFE-DA60-579B-8E7F2BE11D14}"/>
              </a:ext>
            </a:extLst>
          </p:cNvPr>
          <p:cNvGrpSpPr/>
          <p:nvPr/>
        </p:nvGrpSpPr>
        <p:grpSpPr>
          <a:xfrm>
            <a:off x="656101" y="5642759"/>
            <a:ext cx="10959933" cy="795780"/>
            <a:chOff x="656101" y="5773391"/>
            <a:chExt cx="10959933" cy="795780"/>
          </a:xfrm>
        </p:grpSpPr>
        <p:pic>
          <p:nvPicPr>
            <p:cNvPr id="9" name="Рисунок 8">
              <a:extLst>
                <a:ext uri="{FF2B5EF4-FFF2-40B4-BE49-F238E27FC236}">
                  <a16:creationId xmlns:a16="http://schemas.microsoft.com/office/drawing/2014/main" xmlns="" id="{803504DD-C868-1544-2029-EA95F6DA49E8}"/>
                </a:ext>
              </a:extLst>
            </p:cNvPr>
            <p:cNvPicPr>
              <a:picLocks noChangeAspect="1"/>
            </p:cNvPicPr>
            <p:nvPr/>
          </p:nvPicPr>
          <p:blipFill>
            <a:blip r:embed="rId2"/>
            <a:stretch>
              <a:fillRect/>
            </a:stretch>
          </p:blipFill>
          <p:spPr>
            <a:xfrm>
              <a:off x="656101" y="5773391"/>
              <a:ext cx="10959933" cy="795780"/>
            </a:xfrm>
            <a:prstGeom prst="rect">
              <a:avLst/>
            </a:prstGeom>
          </p:spPr>
        </p:pic>
        <p:sp>
          <p:nvSpPr>
            <p:cNvPr id="17" name="TextBox 16">
              <a:extLst>
                <a:ext uri="{FF2B5EF4-FFF2-40B4-BE49-F238E27FC236}">
                  <a16:creationId xmlns:a16="http://schemas.microsoft.com/office/drawing/2014/main" xmlns="" id="{7012FCA9-EF72-10DE-DFE3-96DBFBBB4EB7}"/>
                </a:ext>
              </a:extLst>
            </p:cNvPr>
            <p:cNvSpPr txBox="1"/>
            <p:nvPr/>
          </p:nvSpPr>
          <p:spPr>
            <a:xfrm>
              <a:off x="1050588" y="5845252"/>
              <a:ext cx="9893029" cy="584775"/>
            </a:xfrm>
            <a:prstGeom prst="rect">
              <a:avLst/>
            </a:prstGeom>
            <a:noFill/>
          </p:spPr>
          <p:txBody>
            <a:bodyPr wrap="square" rtlCol="0">
              <a:spAutoFit/>
            </a:bodyPr>
            <a:lstStyle/>
            <a:p>
              <a:r>
                <a:rPr lang="ru-RU" sz="1600" dirty="0">
                  <a:latin typeface="Museo Sans Cyrl 700" panose="02000000000000000000" pitchFamily="50" charset="-52"/>
                </a:rPr>
                <a:t>Положение о федеральном государственном контроле (надзоре) в сфере образования, утвержденное постановлением Правительства РФ от 25.06.2021 № 997</a:t>
              </a:r>
            </a:p>
          </p:txBody>
        </p:sp>
      </p:grpSp>
      <p:sp>
        <p:nvSpPr>
          <p:cNvPr id="19" name="Прямоугольник: скругленные углы 18">
            <a:extLst>
              <a:ext uri="{FF2B5EF4-FFF2-40B4-BE49-F238E27FC236}">
                <a16:creationId xmlns:a16="http://schemas.microsoft.com/office/drawing/2014/main" xmlns="" id="{E6AB2530-B9FB-9796-FA01-B1A02E0B6E66}"/>
              </a:ext>
            </a:extLst>
          </p:cNvPr>
          <p:cNvSpPr/>
          <p:nvPr/>
        </p:nvSpPr>
        <p:spPr>
          <a:xfrm>
            <a:off x="807092" y="1997662"/>
            <a:ext cx="129944"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скругленные углы 19">
            <a:extLst>
              <a:ext uri="{FF2B5EF4-FFF2-40B4-BE49-F238E27FC236}">
                <a16:creationId xmlns:a16="http://schemas.microsoft.com/office/drawing/2014/main" xmlns="" id="{7DF309BC-E6B1-6504-4059-334EDF884E07}"/>
              </a:ext>
            </a:extLst>
          </p:cNvPr>
          <p:cNvSpPr/>
          <p:nvPr/>
        </p:nvSpPr>
        <p:spPr>
          <a:xfrm>
            <a:off x="798623" y="2781054"/>
            <a:ext cx="129944"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Прямоугольник: скругленные углы 24">
            <a:extLst>
              <a:ext uri="{FF2B5EF4-FFF2-40B4-BE49-F238E27FC236}">
                <a16:creationId xmlns:a16="http://schemas.microsoft.com/office/drawing/2014/main" xmlns="" id="{97C628D7-7D3A-6025-FDA3-8BD7498BD9FE}"/>
              </a:ext>
            </a:extLst>
          </p:cNvPr>
          <p:cNvSpPr/>
          <p:nvPr/>
        </p:nvSpPr>
        <p:spPr>
          <a:xfrm>
            <a:off x="798623" y="3400595"/>
            <a:ext cx="129944"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6" name="Прямоугольник: скругленные углы 25">
            <a:extLst>
              <a:ext uri="{FF2B5EF4-FFF2-40B4-BE49-F238E27FC236}">
                <a16:creationId xmlns:a16="http://schemas.microsoft.com/office/drawing/2014/main" xmlns="" id="{32E65B1E-7A20-6BA3-1E48-6BB847538CCB}"/>
              </a:ext>
            </a:extLst>
          </p:cNvPr>
          <p:cNvSpPr/>
          <p:nvPr/>
        </p:nvSpPr>
        <p:spPr>
          <a:xfrm>
            <a:off x="798623" y="4215226"/>
            <a:ext cx="129944"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7" name="Прямоугольник: скругленные углы 26">
            <a:extLst>
              <a:ext uri="{FF2B5EF4-FFF2-40B4-BE49-F238E27FC236}">
                <a16:creationId xmlns:a16="http://schemas.microsoft.com/office/drawing/2014/main" xmlns="" id="{DC599CA8-3BD9-4E05-AF0A-4A9763A5A034}"/>
              </a:ext>
            </a:extLst>
          </p:cNvPr>
          <p:cNvSpPr/>
          <p:nvPr/>
        </p:nvSpPr>
        <p:spPr>
          <a:xfrm>
            <a:off x="798623" y="5816210"/>
            <a:ext cx="129944"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20226597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Прямоугольник: скругленные углы 19">
            <a:extLst>
              <a:ext uri="{FF2B5EF4-FFF2-40B4-BE49-F238E27FC236}">
                <a16:creationId xmlns:a16="http://schemas.microsoft.com/office/drawing/2014/main" xmlns="" id="{306EC746-A51C-FC99-0B0E-908C92E7BA6F}"/>
              </a:ext>
            </a:extLst>
          </p:cNvPr>
          <p:cNvSpPr/>
          <p:nvPr/>
        </p:nvSpPr>
        <p:spPr>
          <a:xfrm>
            <a:off x="6206069" y="1301260"/>
            <a:ext cx="5327119" cy="188123"/>
          </a:xfrm>
          <a:prstGeom prst="roundRect">
            <a:avLst/>
          </a:prstGeom>
          <a:solidFill>
            <a:srgbClr val="CAC8C8">
              <a:alpha val="75000"/>
            </a:srgbClr>
          </a:solidFill>
          <a:ln>
            <a:noFill/>
          </a:ln>
          <a:effectLst>
            <a:innerShdw blurRad="1143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скругленные углы 22">
            <a:extLst>
              <a:ext uri="{FF2B5EF4-FFF2-40B4-BE49-F238E27FC236}">
                <a16:creationId xmlns:a16="http://schemas.microsoft.com/office/drawing/2014/main" xmlns="" id="{BDF19DE6-946E-C51F-3187-35807BF549D6}"/>
              </a:ext>
            </a:extLst>
          </p:cNvPr>
          <p:cNvSpPr/>
          <p:nvPr/>
        </p:nvSpPr>
        <p:spPr>
          <a:xfrm>
            <a:off x="6206069" y="1888129"/>
            <a:ext cx="5327119" cy="188123"/>
          </a:xfrm>
          <a:prstGeom prst="roundRect">
            <a:avLst/>
          </a:prstGeom>
          <a:solidFill>
            <a:srgbClr val="CAC8C8">
              <a:alpha val="75000"/>
            </a:srgbClr>
          </a:solidFill>
          <a:ln>
            <a:noFill/>
          </a:ln>
          <a:effectLst>
            <a:innerShdw blurRad="1143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Прямоугольник: скругленные углы 23">
            <a:extLst>
              <a:ext uri="{FF2B5EF4-FFF2-40B4-BE49-F238E27FC236}">
                <a16:creationId xmlns:a16="http://schemas.microsoft.com/office/drawing/2014/main" xmlns="" id="{52CE23E4-6D54-DB6A-E5E8-617194E46877}"/>
              </a:ext>
            </a:extLst>
          </p:cNvPr>
          <p:cNvSpPr/>
          <p:nvPr/>
        </p:nvSpPr>
        <p:spPr>
          <a:xfrm>
            <a:off x="6206069" y="2485158"/>
            <a:ext cx="5327119" cy="188123"/>
          </a:xfrm>
          <a:prstGeom prst="roundRect">
            <a:avLst/>
          </a:prstGeom>
          <a:solidFill>
            <a:srgbClr val="CAC8C8">
              <a:alpha val="75000"/>
            </a:srgbClr>
          </a:solidFill>
          <a:ln>
            <a:noFill/>
          </a:ln>
          <a:effectLst>
            <a:innerShdw blurRad="1143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рямоугольник: скругленные углы 24">
            <a:extLst>
              <a:ext uri="{FF2B5EF4-FFF2-40B4-BE49-F238E27FC236}">
                <a16:creationId xmlns:a16="http://schemas.microsoft.com/office/drawing/2014/main" xmlns="" id="{44BB4B47-A061-AFAE-CB17-6EE08B7A7199}"/>
              </a:ext>
            </a:extLst>
          </p:cNvPr>
          <p:cNvSpPr/>
          <p:nvPr/>
        </p:nvSpPr>
        <p:spPr>
          <a:xfrm>
            <a:off x="6206069" y="3072027"/>
            <a:ext cx="5327119" cy="188123"/>
          </a:xfrm>
          <a:prstGeom prst="roundRect">
            <a:avLst/>
          </a:prstGeom>
          <a:solidFill>
            <a:srgbClr val="CAC8C8">
              <a:alpha val="75000"/>
            </a:srgbClr>
          </a:solidFill>
          <a:ln>
            <a:noFill/>
          </a:ln>
          <a:effectLst>
            <a:innerShdw blurRad="1143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Прямоугольник: скругленные углы 25">
            <a:extLst>
              <a:ext uri="{FF2B5EF4-FFF2-40B4-BE49-F238E27FC236}">
                <a16:creationId xmlns:a16="http://schemas.microsoft.com/office/drawing/2014/main" xmlns="" id="{0D7B8E73-9A5B-6352-FCB7-2D6BCB29A68B}"/>
              </a:ext>
            </a:extLst>
          </p:cNvPr>
          <p:cNvSpPr/>
          <p:nvPr/>
        </p:nvSpPr>
        <p:spPr>
          <a:xfrm>
            <a:off x="6206069" y="3669056"/>
            <a:ext cx="5327119" cy="188123"/>
          </a:xfrm>
          <a:prstGeom prst="roundRect">
            <a:avLst/>
          </a:prstGeom>
          <a:solidFill>
            <a:srgbClr val="CAC8C8">
              <a:alpha val="75000"/>
            </a:srgbClr>
          </a:solidFill>
          <a:ln>
            <a:noFill/>
          </a:ln>
          <a:effectLst>
            <a:innerShdw blurRad="1143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Прямоугольник: скругленные углы 26">
            <a:extLst>
              <a:ext uri="{FF2B5EF4-FFF2-40B4-BE49-F238E27FC236}">
                <a16:creationId xmlns:a16="http://schemas.microsoft.com/office/drawing/2014/main" xmlns="" id="{083AF62B-7B3B-1D5B-EA3F-5AEE71CF4E7E}"/>
              </a:ext>
            </a:extLst>
          </p:cNvPr>
          <p:cNvSpPr/>
          <p:nvPr/>
        </p:nvSpPr>
        <p:spPr>
          <a:xfrm>
            <a:off x="6206069" y="4255925"/>
            <a:ext cx="5327119" cy="188123"/>
          </a:xfrm>
          <a:prstGeom prst="roundRect">
            <a:avLst/>
          </a:prstGeom>
          <a:solidFill>
            <a:srgbClr val="CAC8C8">
              <a:alpha val="75000"/>
            </a:srgbClr>
          </a:solidFill>
          <a:ln>
            <a:noFill/>
          </a:ln>
          <a:effectLst>
            <a:innerShdw blurRad="1143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рямоугольник: скругленные углы 27">
            <a:extLst>
              <a:ext uri="{FF2B5EF4-FFF2-40B4-BE49-F238E27FC236}">
                <a16:creationId xmlns:a16="http://schemas.microsoft.com/office/drawing/2014/main" xmlns="" id="{0F9DB7C2-BFB1-28F7-03C5-406E8BAC046C}"/>
              </a:ext>
            </a:extLst>
          </p:cNvPr>
          <p:cNvSpPr/>
          <p:nvPr/>
        </p:nvSpPr>
        <p:spPr>
          <a:xfrm>
            <a:off x="6206069" y="4852954"/>
            <a:ext cx="5327119" cy="188123"/>
          </a:xfrm>
          <a:prstGeom prst="roundRect">
            <a:avLst/>
          </a:prstGeom>
          <a:solidFill>
            <a:srgbClr val="CAC8C8">
              <a:alpha val="75000"/>
            </a:srgbClr>
          </a:solidFill>
          <a:ln>
            <a:noFill/>
          </a:ln>
          <a:effectLst>
            <a:innerShdw blurRad="1143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рямоугольник: скругленные углы 28">
            <a:extLst>
              <a:ext uri="{FF2B5EF4-FFF2-40B4-BE49-F238E27FC236}">
                <a16:creationId xmlns:a16="http://schemas.microsoft.com/office/drawing/2014/main" xmlns="" id="{8BEC68BC-7864-9B7F-22B2-1398538234B8}"/>
              </a:ext>
            </a:extLst>
          </p:cNvPr>
          <p:cNvSpPr/>
          <p:nvPr/>
        </p:nvSpPr>
        <p:spPr>
          <a:xfrm>
            <a:off x="6206069" y="5444903"/>
            <a:ext cx="5327119" cy="188123"/>
          </a:xfrm>
          <a:prstGeom prst="roundRect">
            <a:avLst/>
          </a:prstGeom>
          <a:solidFill>
            <a:srgbClr val="CAC8C8">
              <a:alpha val="75000"/>
            </a:srgbClr>
          </a:solidFill>
          <a:ln>
            <a:noFill/>
          </a:ln>
          <a:effectLst>
            <a:innerShdw blurRad="1143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рямоугольник: скругленные углы 29">
            <a:extLst>
              <a:ext uri="{FF2B5EF4-FFF2-40B4-BE49-F238E27FC236}">
                <a16:creationId xmlns:a16="http://schemas.microsoft.com/office/drawing/2014/main" xmlns="" id="{BF8369FF-AEC2-CD28-F0C4-A9DD83AA36E3}"/>
              </a:ext>
            </a:extLst>
          </p:cNvPr>
          <p:cNvSpPr/>
          <p:nvPr/>
        </p:nvSpPr>
        <p:spPr>
          <a:xfrm>
            <a:off x="6206069" y="6036849"/>
            <a:ext cx="5327119" cy="188123"/>
          </a:xfrm>
          <a:prstGeom prst="roundRect">
            <a:avLst/>
          </a:prstGeom>
          <a:solidFill>
            <a:srgbClr val="CAC8C8">
              <a:alpha val="75000"/>
            </a:srgbClr>
          </a:solidFill>
          <a:ln>
            <a:noFill/>
          </a:ln>
          <a:effectLst>
            <a:innerShdw blurRad="1143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Диаграмма 5">
            <a:extLst>
              <a:ext uri="{FF2B5EF4-FFF2-40B4-BE49-F238E27FC236}">
                <a16:creationId xmlns:a16="http://schemas.microsoft.com/office/drawing/2014/main" xmlns="" id="{EE9F6A02-345D-62B6-4009-4D235CF9E530}"/>
              </a:ext>
            </a:extLst>
          </p:cNvPr>
          <p:cNvGraphicFramePr/>
          <p:nvPr>
            <p:extLst>
              <p:ext uri="{D42A27DB-BD31-4B8C-83A1-F6EECF244321}">
                <p14:modId xmlns:p14="http://schemas.microsoft.com/office/powerpoint/2010/main" val="1145908595"/>
              </p:ext>
            </p:extLst>
          </p:nvPr>
        </p:nvGraphicFramePr>
        <p:xfrm>
          <a:off x="5892800" y="957190"/>
          <a:ext cx="5420768" cy="5606895"/>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xmlns="" id="{7FA5DA79-4117-C374-2BE6-E22D8F6AF3C2}"/>
              </a:ext>
            </a:extLst>
          </p:cNvPr>
          <p:cNvSpPr txBox="1"/>
          <p:nvPr/>
        </p:nvSpPr>
        <p:spPr>
          <a:xfrm>
            <a:off x="565165" y="1223016"/>
            <a:ext cx="5420768" cy="307777"/>
          </a:xfrm>
          <a:prstGeom prst="rect">
            <a:avLst/>
          </a:prstGeom>
          <a:noFill/>
        </p:spPr>
        <p:txBody>
          <a:bodyPr wrap="square" rtlCol="0">
            <a:spAutoFit/>
          </a:bodyPr>
          <a:lstStyle/>
          <a:p>
            <a:r>
              <a:rPr lang="ru-RU" sz="1400" dirty="0">
                <a:latin typeface="Museo Sans Cyrl 300" panose="02000000000000000000" pitchFamily="2" charset="-52"/>
              </a:rPr>
              <a:t>Недостаток </a:t>
            </a:r>
            <a:r>
              <a:rPr lang="ru-RU" sz="1400" dirty="0">
                <a:solidFill>
                  <a:srgbClr val="C00000"/>
                </a:solidFill>
                <a:latin typeface="Museo Sans Cyrl 300" panose="02000000000000000000" pitchFamily="2" charset="-52"/>
              </a:rPr>
              <a:t>квалифицированных кадров </a:t>
            </a:r>
            <a:r>
              <a:rPr lang="ru-RU" sz="1400" dirty="0">
                <a:latin typeface="Museo Sans Cyrl 300" panose="02000000000000000000" pitchFamily="2" charset="-52"/>
              </a:rPr>
              <a:t>в этой области </a:t>
            </a:r>
          </a:p>
        </p:txBody>
      </p:sp>
      <p:sp>
        <p:nvSpPr>
          <p:cNvPr id="8" name="TextBox 7">
            <a:extLst>
              <a:ext uri="{FF2B5EF4-FFF2-40B4-BE49-F238E27FC236}">
                <a16:creationId xmlns:a16="http://schemas.microsoft.com/office/drawing/2014/main" xmlns="" id="{F5F9E2BD-3B09-AF26-E0C6-E37ECAC29B9E}"/>
              </a:ext>
            </a:extLst>
          </p:cNvPr>
          <p:cNvSpPr txBox="1"/>
          <p:nvPr/>
        </p:nvSpPr>
        <p:spPr>
          <a:xfrm>
            <a:off x="565165" y="1713923"/>
            <a:ext cx="5420768" cy="523220"/>
          </a:xfrm>
          <a:prstGeom prst="rect">
            <a:avLst/>
          </a:prstGeom>
          <a:noFill/>
        </p:spPr>
        <p:txBody>
          <a:bodyPr wrap="square" rtlCol="0">
            <a:spAutoFit/>
          </a:bodyPr>
          <a:lstStyle/>
          <a:p>
            <a:r>
              <a:rPr lang="ru-RU" sz="1400" dirty="0">
                <a:solidFill>
                  <a:srgbClr val="C00000"/>
                </a:solidFill>
                <a:latin typeface="Museo Sans Cyrl 300" panose="02000000000000000000" pitchFamily="2" charset="-52"/>
              </a:rPr>
              <a:t>Нестыковки процедур </a:t>
            </a:r>
            <a:r>
              <a:rPr lang="ru-RU" sz="1400" dirty="0">
                <a:latin typeface="Museo Sans Cyrl 300" panose="02000000000000000000" pitchFamily="2" charset="-52"/>
              </a:rPr>
              <a:t>оценивания качества образования</a:t>
            </a:r>
            <a:br>
              <a:rPr lang="ru-RU" sz="1400" dirty="0">
                <a:latin typeface="Museo Sans Cyrl 300" panose="02000000000000000000" pitchFamily="2" charset="-52"/>
              </a:rPr>
            </a:br>
            <a:r>
              <a:rPr lang="ru-RU" sz="1400" dirty="0">
                <a:latin typeface="Museo Sans Cyrl 300" panose="02000000000000000000" pitchFamily="2" charset="-52"/>
              </a:rPr>
              <a:t>на разных уровнях</a:t>
            </a:r>
          </a:p>
        </p:txBody>
      </p:sp>
      <p:sp>
        <p:nvSpPr>
          <p:cNvPr id="9" name="TextBox 8">
            <a:extLst>
              <a:ext uri="{FF2B5EF4-FFF2-40B4-BE49-F238E27FC236}">
                <a16:creationId xmlns:a16="http://schemas.microsoft.com/office/drawing/2014/main" xmlns="" id="{ECF7A904-4AEE-2F86-F4E0-F81E7B127823}"/>
              </a:ext>
            </a:extLst>
          </p:cNvPr>
          <p:cNvSpPr txBox="1"/>
          <p:nvPr/>
        </p:nvSpPr>
        <p:spPr>
          <a:xfrm>
            <a:off x="565165" y="2322301"/>
            <a:ext cx="5420768" cy="523220"/>
          </a:xfrm>
          <a:prstGeom prst="rect">
            <a:avLst/>
          </a:prstGeom>
          <a:noFill/>
        </p:spPr>
        <p:txBody>
          <a:bodyPr wrap="square" rtlCol="0">
            <a:spAutoFit/>
          </a:bodyPr>
          <a:lstStyle/>
          <a:p>
            <a:r>
              <a:rPr lang="ru-RU" sz="1400" dirty="0">
                <a:latin typeface="Museo Sans Cyrl 300" panose="02000000000000000000" pitchFamily="2" charset="-52"/>
              </a:rPr>
              <a:t>Оценка качества образования на всех уровнях образования сводится к </a:t>
            </a:r>
            <a:r>
              <a:rPr lang="ru-RU" sz="1400" dirty="0">
                <a:solidFill>
                  <a:srgbClr val="C00000"/>
                </a:solidFill>
                <a:latin typeface="Museo Sans Cyrl 300" panose="02000000000000000000" pitchFamily="2" charset="-52"/>
              </a:rPr>
              <a:t>оценке качества обучения</a:t>
            </a:r>
          </a:p>
        </p:txBody>
      </p:sp>
      <p:sp>
        <p:nvSpPr>
          <p:cNvPr id="10" name="TextBox 9">
            <a:extLst>
              <a:ext uri="{FF2B5EF4-FFF2-40B4-BE49-F238E27FC236}">
                <a16:creationId xmlns:a16="http://schemas.microsoft.com/office/drawing/2014/main" xmlns="" id="{4EEB30D7-6101-431A-2CC0-59E1856D9E19}"/>
              </a:ext>
            </a:extLst>
          </p:cNvPr>
          <p:cNvSpPr txBox="1"/>
          <p:nvPr/>
        </p:nvSpPr>
        <p:spPr>
          <a:xfrm>
            <a:off x="565165" y="2930678"/>
            <a:ext cx="5420768" cy="523220"/>
          </a:xfrm>
          <a:prstGeom prst="rect">
            <a:avLst/>
          </a:prstGeom>
          <a:noFill/>
        </p:spPr>
        <p:txBody>
          <a:bodyPr wrap="square" rtlCol="0">
            <a:spAutoFit/>
          </a:bodyPr>
          <a:lstStyle/>
          <a:p>
            <a:r>
              <a:rPr lang="ru-RU" sz="1400" dirty="0">
                <a:latin typeface="Museo Sans Cyrl 300" panose="02000000000000000000" pitchFamily="2" charset="-52"/>
              </a:rPr>
              <a:t>Отсутствие </a:t>
            </a:r>
            <a:r>
              <a:rPr lang="ru-RU" sz="1400" dirty="0">
                <a:solidFill>
                  <a:srgbClr val="C00000"/>
                </a:solidFill>
                <a:latin typeface="Museo Sans Cyrl 300" panose="02000000000000000000" pitchFamily="2" charset="-52"/>
              </a:rPr>
              <a:t>единой концептуально-методологической базы</a:t>
            </a:r>
            <a:r>
              <a:rPr lang="ru-RU" sz="1400" dirty="0">
                <a:latin typeface="Museo Sans Cyrl 300" panose="02000000000000000000" pitchFamily="2" charset="-52"/>
              </a:rPr>
              <a:t/>
            </a:r>
            <a:br>
              <a:rPr lang="ru-RU" sz="1400" dirty="0">
                <a:latin typeface="Museo Sans Cyrl 300" panose="02000000000000000000" pitchFamily="2" charset="-52"/>
              </a:rPr>
            </a:br>
            <a:r>
              <a:rPr lang="ru-RU" sz="1400" dirty="0">
                <a:latin typeface="Museo Sans Cyrl 300" panose="02000000000000000000" pitchFamily="2" charset="-52"/>
              </a:rPr>
              <a:t>для рассмотрения проблем качества образования</a:t>
            </a:r>
          </a:p>
        </p:txBody>
      </p:sp>
      <p:sp>
        <p:nvSpPr>
          <p:cNvPr id="11" name="TextBox 10">
            <a:extLst>
              <a:ext uri="{FF2B5EF4-FFF2-40B4-BE49-F238E27FC236}">
                <a16:creationId xmlns:a16="http://schemas.microsoft.com/office/drawing/2014/main" xmlns="" id="{AE944AF6-D2D6-EF30-85A1-5259319B8452}"/>
              </a:ext>
            </a:extLst>
          </p:cNvPr>
          <p:cNvSpPr txBox="1"/>
          <p:nvPr/>
        </p:nvSpPr>
        <p:spPr>
          <a:xfrm>
            <a:off x="565165" y="3517283"/>
            <a:ext cx="5420768" cy="523220"/>
          </a:xfrm>
          <a:prstGeom prst="rect">
            <a:avLst/>
          </a:prstGeom>
          <a:noFill/>
        </p:spPr>
        <p:txBody>
          <a:bodyPr wrap="square" rtlCol="0">
            <a:spAutoFit/>
          </a:bodyPr>
          <a:lstStyle/>
          <a:p>
            <a:r>
              <a:rPr lang="ru-RU" sz="1400" dirty="0">
                <a:solidFill>
                  <a:srgbClr val="C00000"/>
                </a:solidFill>
                <a:latin typeface="Museo Sans Cyrl 300" panose="02000000000000000000" pitchFamily="2" charset="-52"/>
              </a:rPr>
              <a:t>Разобщенность деятельности организаций</a:t>
            </a:r>
            <a:r>
              <a:rPr lang="ru-RU" sz="1400" dirty="0">
                <a:latin typeface="Museo Sans Cyrl 300" panose="02000000000000000000" pitchFamily="2" charset="-52"/>
              </a:rPr>
              <a:t>, занимающихся оценкой качества образования</a:t>
            </a:r>
          </a:p>
        </p:txBody>
      </p:sp>
      <p:sp>
        <p:nvSpPr>
          <p:cNvPr id="12" name="TextBox 11">
            <a:extLst>
              <a:ext uri="{FF2B5EF4-FFF2-40B4-BE49-F238E27FC236}">
                <a16:creationId xmlns:a16="http://schemas.microsoft.com/office/drawing/2014/main" xmlns="" id="{355C5543-D9BB-6EB3-4EDD-A2351D34EE97}"/>
              </a:ext>
            </a:extLst>
          </p:cNvPr>
          <p:cNvSpPr txBox="1"/>
          <p:nvPr/>
        </p:nvSpPr>
        <p:spPr>
          <a:xfrm>
            <a:off x="565165" y="4212748"/>
            <a:ext cx="5420768" cy="307777"/>
          </a:xfrm>
          <a:prstGeom prst="rect">
            <a:avLst/>
          </a:prstGeom>
          <a:noFill/>
        </p:spPr>
        <p:txBody>
          <a:bodyPr wrap="square" rtlCol="0">
            <a:spAutoFit/>
          </a:bodyPr>
          <a:lstStyle/>
          <a:p>
            <a:r>
              <a:rPr lang="ru-RU" sz="1400" dirty="0">
                <a:latin typeface="Museo Sans Cyrl 300" panose="02000000000000000000" pitchFamily="2" charset="-52"/>
              </a:rPr>
              <a:t>Используется не стандартизированный инструментарий</a:t>
            </a:r>
          </a:p>
        </p:txBody>
      </p:sp>
      <p:sp>
        <p:nvSpPr>
          <p:cNvPr id="13" name="TextBox 12">
            <a:extLst>
              <a:ext uri="{FF2B5EF4-FFF2-40B4-BE49-F238E27FC236}">
                <a16:creationId xmlns:a16="http://schemas.microsoft.com/office/drawing/2014/main" xmlns="" id="{96145FD0-942F-107B-9BC3-39641A45F4A6}"/>
              </a:ext>
            </a:extLst>
          </p:cNvPr>
          <p:cNvSpPr txBox="1"/>
          <p:nvPr/>
        </p:nvSpPr>
        <p:spPr>
          <a:xfrm>
            <a:off x="565165" y="4703656"/>
            <a:ext cx="5420768" cy="523220"/>
          </a:xfrm>
          <a:prstGeom prst="rect">
            <a:avLst/>
          </a:prstGeom>
          <a:noFill/>
        </p:spPr>
        <p:txBody>
          <a:bodyPr wrap="square" rtlCol="0">
            <a:spAutoFit/>
          </a:bodyPr>
          <a:lstStyle/>
          <a:p>
            <a:r>
              <a:rPr lang="ru-RU" sz="1400" dirty="0">
                <a:latin typeface="Museo Sans Cyrl 300" panose="02000000000000000000" pitchFamily="2" charset="-52"/>
              </a:rPr>
              <a:t>Недостаточный уровень научно-методического обеспечения задач оценки</a:t>
            </a:r>
          </a:p>
        </p:txBody>
      </p:sp>
      <p:sp>
        <p:nvSpPr>
          <p:cNvPr id="14" name="TextBox 13">
            <a:extLst>
              <a:ext uri="{FF2B5EF4-FFF2-40B4-BE49-F238E27FC236}">
                <a16:creationId xmlns:a16="http://schemas.microsoft.com/office/drawing/2014/main" xmlns="" id="{8DD7DF2B-EEF8-8BED-8DFD-3DD8A29165A0}"/>
              </a:ext>
            </a:extLst>
          </p:cNvPr>
          <p:cNvSpPr txBox="1"/>
          <p:nvPr/>
        </p:nvSpPr>
        <p:spPr>
          <a:xfrm>
            <a:off x="565165" y="5279375"/>
            <a:ext cx="5420768" cy="523220"/>
          </a:xfrm>
          <a:prstGeom prst="rect">
            <a:avLst/>
          </a:prstGeom>
          <a:noFill/>
        </p:spPr>
        <p:txBody>
          <a:bodyPr wrap="square" rtlCol="0">
            <a:spAutoFit/>
          </a:bodyPr>
          <a:lstStyle/>
          <a:p>
            <a:r>
              <a:rPr lang="ru-RU" sz="1400" dirty="0">
                <a:latin typeface="Museo Sans Cyrl 300" panose="02000000000000000000" pitchFamily="2" charset="-52"/>
              </a:rPr>
              <a:t>Отсутствие единой концептуально-методологической базы</a:t>
            </a:r>
            <a:br>
              <a:rPr lang="ru-RU" sz="1400" dirty="0">
                <a:latin typeface="Museo Sans Cyrl 300" panose="02000000000000000000" pitchFamily="2" charset="-52"/>
              </a:rPr>
            </a:br>
            <a:r>
              <a:rPr lang="ru-RU" sz="1400" dirty="0">
                <a:latin typeface="Museo Sans Cyrl 300" panose="02000000000000000000" pitchFamily="2" charset="-52"/>
              </a:rPr>
              <a:t>для разработки подходов к измерению качества образования</a:t>
            </a:r>
          </a:p>
        </p:txBody>
      </p:sp>
      <p:sp>
        <p:nvSpPr>
          <p:cNvPr id="15" name="TextBox 14">
            <a:extLst>
              <a:ext uri="{FF2B5EF4-FFF2-40B4-BE49-F238E27FC236}">
                <a16:creationId xmlns:a16="http://schemas.microsoft.com/office/drawing/2014/main" xmlns="" id="{621AB55F-FDCB-8AD7-9F17-7A79E0E76738}"/>
              </a:ext>
            </a:extLst>
          </p:cNvPr>
          <p:cNvSpPr txBox="1"/>
          <p:nvPr/>
        </p:nvSpPr>
        <p:spPr>
          <a:xfrm>
            <a:off x="565165" y="5865977"/>
            <a:ext cx="5420768" cy="523220"/>
          </a:xfrm>
          <a:prstGeom prst="rect">
            <a:avLst/>
          </a:prstGeom>
          <a:noFill/>
        </p:spPr>
        <p:txBody>
          <a:bodyPr wrap="square" rtlCol="0">
            <a:spAutoFit/>
          </a:bodyPr>
          <a:lstStyle/>
          <a:p>
            <a:r>
              <a:rPr lang="ru-RU" sz="1400" dirty="0">
                <a:latin typeface="Museo Sans Cyrl 300" panose="02000000000000000000" pitchFamily="2" charset="-52"/>
              </a:rPr>
              <a:t>Не соблюдаются требования теории педагогических измерений</a:t>
            </a:r>
          </a:p>
        </p:txBody>
      </p:sp>
      <p:grpSp>
        <p:nvGrpSpPr>
          <p:cNvPr id="16" name="Группа 15">
            <a:extLst>
              <a:ext uri="{FF2B5EF4-FFF2-40B4-BE49-F238E27FC236}">
                <a16:creationId xmlns:a16="http://schemas.microsoft.com/office/drawing/2014/main" xmlns="" id="{84681A3A-A49C-65F1-D300-6A7BE3C03E35}"/>
              </a:ext>
            </a:extLst>
          </p:cNvPr>
          <p:cNvGrpSpPr/>
          <p:nvPr/>
        </p:nvGrpSpPr>
        <p:grpSpPr>
          <a:xfrm>
            <a:off x="669006" y="513383"/>
            <a:ext cx="8171555" cy="472536"/>
            <a:chOff x="-1030592" y="999690"/>
            <a:chExt cx="8171555" cy="472536"/>
          </a:xfrm>
        </p:grpSpPr>
        <p:sp>
          <p:nvSpPr>
            <p:cNvPr id="17" name="Прямоугольник: скругленные углы 16">
              <a:extLst>
                <a:ext uri="{FF2B5EF4-FFF2-40B4-BE49-F238E27FC236}">
                  <a16:creationId xmlns:a16="http://schemas.microsoft.com/office/drawing/2014/main" xmlns="" id="{F85B9482-064A-897E-74BF-BAF015F1FBA8}"/>
                </a:ext>
              </a:extLst>
            </p:cNvPr>
            <p:cNvSpPr/>
            <p:nvPr/>
          </p:nvSpPr>
          <p:spPr>
            <a:xfrm>
              <a:off x="-1030592" y="999690"/>
              <a:ext cx="8171555" cy="472536"/>
            </a:xfrm>
            <a:prstGeom prst="roundRect">
              <a:avLst>
                <a:gd name="adj" fmla="val 13475"/>
              </a:avLst>
            </a:prstGeom>
            <a:solidFill>
              <a:srgbClr val="CAC8C8"/>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p>
          </p:txBody>
        </p:sp>
        <p:sp>
          <p:nvSpPr>
            <p:cNvPr id="18" name="TextBox 17">
              <a:extLst>
                <a:ext uri="{FF2B5EF4-FFF2-40B4-BE49-F238E27FC236}">
                  <a16:creationId xmlns:a16="http://schemas.microsoft.com/office/drawing/2014/main" xmlns="" id="{C99FD936-7DDA-858C-1C4A-66D291C82990}"/>
                </a:ext>
              </a:extLst>
            </p:cNvPr>
            <p:cNvSpPr txBox="1"/>
            <p:nvPr/>
          </p:nvSpPr>
          <p:spPr>
            <a:xfrm>
              <a:off x="-993091" y="1043387"/>
              <a:ext cx="7927225" cy="400110"/>
            </a:xfrm>
            <a:prstGeom prst="rect">
              <a:avLst/>
            </a:prstGeom>
            <a:noFill/>
          </p:spPr>
          <p:txBody>
            <a:bodyPr wrap="square" rtlCol="0">
              <a:spAutoFit/>
            </a:bodyPr>
            <a:lstStyle>
              <a:defPPr>
                <a:defRPr lang="ru-RU"/>
              </a:defPPr>
              <a:lvl1pPr algn="ctr">
                <a:defRPr>
                  <a:latin typeface="Museo Sans Cyrl 700" panose="02000000000000000000" pitchFamily="50" charset="-52"/>
                </a:defRPr>
              </a:lvl1pPr>
            </a:lstStyle>
            <a:p>
              <a:pPr algn="l"/>
              <a:r>
                <a:rPr lang="ru-RU" sz="2000" dirty="0"/>
                <a:t>Основные проблемы оценки качества образования</a:t>
              </a:r>
              <a:endParaRPr lang="en-US" sz="2000" dirty="0"/>
            </a:p>
          </p:txBody>
        </p:sp>
      </p:grpSp>
      <p:sp>
        <p:nvSpPr>
          <p:cNvPr id="32" name="TextBox 31">
            <a:extLst>
              <a:ext uri="{FF2B5EF4-FFF2-40B4-BE49-F238E27FC236}">
                <a16:creationId xmlns:a16="http://schemas.microsoft.com/office/drawing/2014/main" xmlns="" id="{0DCD198F-8BDF-7483-C328-262702BDD0C8}"/>
              </a:ext>
            </a:extLst>
          </p:cNvPr>
          <p:cNvSpPr txBox="1"/>
          <p:nvPr/>
        </p:nvSpPr>
        <p:spPr>
          <a:xfrm>
            <a:off x="11169635" y="1241432"/>
            <a:ext cx="457200" cy="307777"/>
          </a:xfrm>
          <a:prstGeom prst="rect">
            <a:avLst/>
          </a:prstGeom>
          <a:noFill/>
        </p:spPr>
        <p:txBody>
          <a:bodyPr wrap="square">
            <a:spAutoFit/>
          </a:bodyPr>
          <a:lstStyle/>
          <a:p>
            <a:pPr algn="ctr"/>
            <a:r>
              <a:rPr lang="ru-RU" sz="1400" dirty="0">
                <a:latin typeface="Museo Sans Cyrl 700" panose="02000000000000000000" pitchFamily="50" charset="-52"/>
              </a:rPr>
              <a:t>%</a:t>
            </a:r>
          </a:p>
        </p:txBody>
      </p:sp>
      <p:sp>
        <p:nvSpPr>
          <p:cNvPr id="33" name="TextBox 32">
            <a:extLst>
              <a:ext uri="{FF2B5EF4-FFF2-40B4-BE49-F238E27FC236}">
                <a16:creationId xmlns:a16="http://schemas.microsoft.com/office/drawing/2014/main" xmlns="" id="{8CF538CB-42A8-8F32-781D-19A7EB685A1C}"/>
              </a:ext>
            </a:extLst>
          </p:cNvPr>
          <p:cNvSpPr txBox="1"/>
          <p:nvPr/>
        </p:nvSpPr>
        <p:spPr>
          <a:xfrm>
            <a:off x="10140935" y="1833453"/>
            <a:ext cx="457200" cy="307777"/>
          </a:xfrm>
          <a:prstGeom prst="rect">
            <a:avLst/>
          </a:prstGeom>
          <a:noFill/>
        </p:spPr>
        <p:txBody>
          <a:bodyPr wrap="square">
            <a:spAutoFit/>
          </a:bodyPr>
          <a:lstStyle/>
          <a:p>
            <a:pPr algn="ctr"/>
            <a:r>
              <a:rPr lang="ru-RU" sz="1400" dirty="0">
                <a:latin typeface="Museo Sans Cyrl 700" panose="02000000000000000000" pitchFamily="50" charset="-52"/>
              </a:rPr>
              <a:t>%</a:t>
            </a:r>
          </a:p>
        </p:txBody>
      </p:sp>
      <p:sp>
        <p:nvSpPr>
          <p:cNvPr id="34" name="TextBox 33">
            <a:extLst>
              <a:ext uri="{FF2B5EF4-FFF2-40B4-BE49-F238E27FC236}">
                <a16:creationId xmlns:a16="http://schemas.microsoft.com/office/drawing/2014/main" xmlns="" id="{806E88B0-0868-81F1-E8E4-08B6ED552F0E}"/>
              </a:ext>
            </a:extLst>
          </p:cNvPr>
          <p:cNvSpPr txBox="1"/>
          <p:nvPr/>
        </p:nvSpPr>
        <p:spPr>
          <a:xfrm>
            <a:off x="10140935" y="2425137"/>
            <a:ext cx="457200" cy="307777"/>
          </a:xfrm>
          <a:prstGeom prst="rect">
            <a:avLst/>
          </a:prstGeom>
          <a:noFill/>
        </p:spPr>
        <p:txBody>
          <a:bodyPr wrap="square">
            <a:spAutoFit/>
          </a:bodyPr>
          <a:lstStyle/>
          <a:p>
            <a:pPr algn="ctr"/>
            <a:r>
              <a:rPr lang="ru-RU" sz="1400" dirty="0">
                <a:latin typeface="Museo Sans Cyrl 700" panose="02000000000000000000" pitchFamily="50" charset="-52"/>
              </a:rPr>
              <a:t>%</a:t>
            </a:r>
          </a:p>
        </p:txBody>
      </p:sp>
      <p:sp>
        <p:nvSpPr>
          <p:cNvPr id="35" name="TextBox 34">
            <a:extLst>
              <a:ext uri="{FF2B5EF4-FFF2-40B4-BE49-F238E27FC236}">
                <a16:creationId xmlns:a16="http://schemas.microsoft.com/office/drawing/2014/main" xmlns="" id="{06E1BCA6-0A67-1A9C-5753-6C70D7F73715}"/>
              </a:ext>
            </a:extLst>
          </p:cNvPr>
          <p:cNvSpPr txBox="1"/>
          <p:nvPr/>
        </p:nvSpPr>
        <p:spPr>
          <a:xfrm>
            <a:off x="9350360" y="3012199"/>
            <a:ext cx="457200" cy="307777"/>
          </a:xfrm>
          <a:prstGeom prst="rect">
            <a:avLst/>
          </a:prstGeom>
          <a:noFill/>
        </p:spPr>
        <p:txBody>
          <a:bodyPr wrap="square">
            <a:spAutoFit/>
          </a:bodyPr>
          <a:lstStyle/>
          <a:p>
            <a:pPr algn="ctr"/>
            <a:r>
              <a:rPr lang="ru-RU" sz="1400" dirty="0">
                <a:latin typeface="Museo Sans Cyrl 700" panose="02000000000000000000" pitchFamily="50" charset="-52"/>
              </a:rPr>
              <a:t>%</a:t>
            </a:r>
          </a:p>
        </p:txBody>
      </p:sp>
      <p:sp>
        <p:nvSpPr>
          <p:cNvPr id="36" name="TextBox 35">
            <a:extLst>
              <a:ext uri="{FF2B5EF4-FFF2-40B4-BE49-F238E27FC236}">
                <a16:creationId xmlns:a16="http://schemas.microsoft.com/office/drawing/2014/main" xmlns="" id="{0E5B5B7C-EA04-F527-114C-F77A0D7A9061}"/>
              </a:ext>
            </a:extLst>
          </p:cNvPr>
          <p:cNvSpPr txBox="1"/>
          <p:nvPr/>
        </p:nvSpPr>
        <p:spPr>
          <a:xfrm>
            <a:off x="9089995" y="3609035"/>
            <a:ext cx="457200" cy="307777"/>
          </a:xfrm>
          <a:prstGeom prst="rect">
            <a:avLst/>
          </a:prstGeom>
          <a:noFill/>
        </p:spPr>
        <p:txBody>
          <a:bodyPr wrap="square">
            <a:spAutoFit/>
          </a:bodyPr>
          <a:lstStyle/>
          <a:p>
            <a:pPr algn="ctr"/>
            <a:r>
              <a:rPr lang="ru-RU" sz="1400" dirty="0">
                <a:latin typeface="Museo Sans Cyrl 700" panose="02000000000000000000" pitchFamily="50" charset="-52"/>
              </a:rPr>
              <a:t>%</a:t>
            </a:r>
          </a:p>
        </p:txBody>
      </p:sp>
      <p:sp>
        <p:nvSpPr>
          <p:cNvPr id="37" name="TextBox 36">
            <a:extLst>
              <a:ext uri="{FF2B5EF4-FFF2-40B4-BE49-F238E27FC236}">
                <a16:creationId xmlns:a16="http://schemas.microsoft.com/office/drawing/2014/main" xmlns="" id="{260BFCB7-F8C7-8AA2-4149-72C3967D24CF}"/>
              </a:ext>
            </a:extLst>
          </p:cNvPr>
          <p:cNvSpPr txBox="1"/>
          <p:nvPr/>
        </p:nvSpPr>
        <p:spPr>
          <a:xfrm>
            <a:off x="8723071" y="4201843"/>
            <a:ext cx="457200" cy="307777"/>
          </a:xfrm>
          <a:prstGeom prst="rect">
            <a:avLst/>
          </a:prstGeom>
          <a:noFill/>
        </p:spPr>
        <p:txBody>
          <a:bodyPr wrap="square">
            <a:spAutoFit/>
          </a:bodyPr>
          <a:lstStyle/>
          <a:p>
            <a:pPr algn="ctr"/>
            <a:r>
              <a:rPr lang="ru-RU" sz="1400" dirty="0">
                <a:latin typeface="Museo Sans Cyrl 700" panose="02000000000000000000" pitchFamily="50" charset="-52"/>
              </a:rPr>
              <a:t>%</a:t>
            </a:r>
          </a:p>
        </p:txBody>
      </p:sp>
      <p:sp>
        <p:nvSpPr>
          <p:cNvPr id="38" name="TextBox 37">
            <a:extLst>
              <a:ext uri="{FF2B5EF4-FFF2-40B4-BE49-F238E27FC236}">
                <a16:creationId xmlns:a16="http://schemas.microsoft.com/office/drawing/2014/main" xmlns="" id="{8817591C-B5F0-308A-A1BC-C2FCD22C1FE2}"/>
              </a:ext>
            </a:extLst>
          </p:cNvPr>
          <p:cNvSpPr txBox="1"/>
          <p:nvPr/>
        </p:nvSpPr>
        <p:spPr>
          <a:xfrm>
            <a:off x="8446846" y="4794651"/>
            <a:ext cx="457200" cy="307777"/>
          </a:xfrm>
          <a:prstGeom prst="rect">
            <a:avLst/>
          </a:prstGeom>
          <a:noFill/>
        </p:spPr>
        <p:txBody>
          <a:bodyPr wrap="square">
            <a:spAutoFit/>
          </a:bodyPr>
          <a:lstStyle/>
          <a:p>
            <a:pPr algn="ctr"/>
            <a:r>
              <a:rPr lang="ru-RU" sz="1400" dirty="0">
                <a:latin typeface="Museo Sans Cyrl 700" panose="02000000000000000000" pitchFamily="50" charset="-52"/>
              </a:rPr>
              <a:t>%</a:t>
            </a:r>
          </a:p>
        </p:txBody>
      </p:sp>
      <p:sp>
        <p:nvSpPr>
          <p:cNvPr id="39" name="TextBox 38">
            <a:extLst>
              <a:ext uri="{FF2B5EF4-FFF2-40B4-BE49-F238E27FC236}">
                <a16:creationId xmlns:a16="http://schemas.microsoft.com/office/drawing/2014/main" xmlns="" id="{2DD89B00-DCAE-FE81-9A45-2BB7D42540D6}"/>
              </a:ext>
            </a:extLst>
          </p:cNvPr>
          <p:cNvSpPr txBox="1"/>
          <p:nvPr/>
        </p:nvSpPr>
        <p:spPr>
          <a:xfrm>
            <a:off x="8176532" y="5385075"/>
            <a:ext cx="457200" cy="307777"/>
          </a:xfrm>
          <a:prstGeom prst="rect">
            <a:avLst/>
          </a:prstGeom>
          <a:noFill/>
        </p:spPr>
        <p:txBody>
          <a:bodyPr wrap="square">
            <a:spAutoFit/>
          </a:bodyPr>
          <a:lstStyle/>
          <a:p>
            <a:pPr algn="ctr"/>
            <a:r>
              <a:rPr lang="ru-RU" sz="1400" dirty="0">
                <a:latin typeface="Museo Sans Cyrl 700" panose="02000000000000000000" pitchFamily="50" charset="-52"/>
              </a:rPr>
              <a:t>%</a:t>
            </a:r>
          </a:p>
        </p:txBody>
      </p:sp>
      <p:sp>
        <p:nvSpPr>
          <p:cNvPr id="40" name="TextBox 39">
            <a:extLst>
              <a:ext uri="{FF2B5EF4-FFF2-40B4-BE49-F238E27FC236}">
                <a16:creationId xmlns:a16="http://schemas.microsoft.com/office/drawing/2014/main" xmlns="" id="{7D934775-F412-F291-2ADC-AE9FCD778CAC}"/>
              </a:ext>
            </a:extLst>
          </p:cNvPr>
          <p:cNvSpPr txBox="1"/>
          <p:nvPr/>
        </p:nvSpPr>
        <p:spPr>
          <a:xfrm>
            <a:off x="7359635" y="5981413"/>
            <a:ext cx="457200" cy="307777"/>
          </a:xfrm>
          <a:prstGeom prst="rect">
            <a:avLst/>
          </a:prstGeom>
          <a:noFill/>
        </p:spPr>
        <p:txBody>
          <a:bodyPr wrap="square">
            <a:spAutoFit/>
          </a:bodyPr>
          <a:lstStyle/>
          <a:p>
            <a:pPr algn="ctr"/>
            <a:r>
              <a:rPr lang="ru-RU" sz="1400" dirty="0">
                <a:latin typeface="Museo Sans Cyrl 700" panose="02000000000000000000" pitchFamily="50" charset="-52"/>
              </a:rPr>
              <a:t>%</a:t>
            </a:r>
          </a:p>
        </p:txBody>
      </p:sp>
      <p:sp>
        <p:nvSpPr>
          <p:cNvPr id="3" name="Номер слайда 2">
            <a:extLst>
              <a:ext uri="{FF2B5EF4-FFF2-40B4-BE49-F238E27FC236}">
                <a16:creationId xmlns:a16="http://schemas.microsoft.com/office/drawing/2014/main" xmlns="" id="{349D7AF5-D5B0-4D4C-8B9E-784A03654737}"/>
              </a:ext>
            </a:extLst>
          </p:cNvPr>
          <p:cNvSpPr>
            <a:spLocks noGrp="1"/>
          </p:cNvSpPr>
          <p:nvPr>
            <p:ph type="sldNum" sz="quarter" idx="12"/>
          </p:nvPr>
        </p:nvSpPr>
        <p:spPr/>
        <p:txBody>
          <a:bodyPr/>
          <a:lstStyle/>
          <a:p>
            <a:fld id="{6E2A07DF-9D6C-49A2-A2EB-407E1B93CB59}" type="slidenum">
              <a:rPr lang="ru-RU" smtClean="0"/>
              <a:t>22</a:t>
            </a:fld>
            <a:endParaRPr lang="ru-RU"/>
          </a:p>
        </p:txBody>
      </p:sp>
    </p:spTree>
    <p:extLst>
      <p:ext uri="{BB962C8B-B14F-4D97-AF65-F5344CB8AC3E}">
        <p14:creationId xmlns:p14="http://schemas.microsoft.com/office/powerpoint/2010/main" val="2842958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Прямая со стрелкой 26">
            <a:extLst>
              <a:ext uri="{FF2B5EF4-FFF2-40B4-BE49-F238E27FC236}">
                <a16:creationId xmlns:a16="http://schemas.microsoft.com/office/drawing/2014/main" xmlns="" id="{B0AA16FB-F66B-F412-A385-A8E1C7F9179B}"/>
              </a:ext>
            </a:extLst>
          </p:cNvPr>
          <p:cNvCxnSpPr>
            <a:cxnSpLocks/>
          </p:cNvCxnSpPr>
          <p:nvPr/>
        </p:nvCxnSpPr>
        <p:spPr>
          <a:xfrm>
            <a:off x="6100203" y="941605"/>
            <a:ext cx="0" cy="43624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Прямая со стрелкой 37">
            <a:extLst>
              <a:ext uri="{FF2B5EF4-FFF2-40B4-BE49-F238E27FC236}">
                <a16:creationId xmlns:a16="http://schemas.microsoft.com/office/drawing/2014/main" xmlns="" id="{30DF16C7-DB9E-8E09-F4B4-D01798097092}"/>
              </a:ext>
            </a:extLst>
          </p:cNvPr>
          <p:cNvCxnSpPr>
            <a:cxnSpLocks/>
          </p:cNvCxnSpPr>
          <p:nvPr/>
        </p:nvCxnSpPr>
        <p:spPr>
          <a:xfrm>
            <a:off x="9198518" y="941605"/>
            <a:ext cx="848996" cy="67937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a:extLst>
              <a:ext uri="{FF2B5EF4-FFF2-40B4-BE49-F238E27FC236}">
                <a16:creationId xmlns:a16="http://schemas.microsoft.com/office/drawing/2014/main" xmlns="" id="{8D5CABC2-12C7-706B-B8C9-2F15B4DBC344}"/>
              </a:ext>
            </a:extLst>
          </p:cNvPr>
          <p:cNvCxnSpPr>
            <a:cxnSpLocks/>
          </p:cNvCxnSpPr>
          <p:nvPr/>
        </p:nvCxnSpPr>
        <p:spPr>
          <a:xfrm flipH="1">
            <a:off x="1815075" y="941605"/>
            <a:ext cx="913633" cy="35032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5" name="Группа 4">
            <a:extLst>
              <a:ext uri="{FF2B5EF4-FFF2-40B4-BE49-F238E27FC236}">
                <a16:creationId xmlns:a16="http://schemas.microsoft.com/office/drawing/2014/main" xmlns="" id="{4A48D49B-4F25-8097-6CA4-9E3DB3752035}"/>
              </a:ext>
            </a:extLst>
          </p:cNvPr>
          <p:cNvGrpSpPr/>
          <p:nvPr/>
        </p:nvGrpSpPr>
        <p:grpSpPr>
          <a:xfrm>
            <a:off x="1016033" y="1382932"/>
            <a:ext cx="2212475" cy="476089"/>
            <a:chOff x="1167700" y="865070"/>
            <a:chExt cx="2168014" cy="616074"/>
          </a:xfrm>
        </p:grpSpPr>
        <p:sp>
          <p:nvSpPr>
            <p:cNvPr id="6" name="Прямоугольник: скругленные углы 5">
              <a:extLst>
                <a:ext uri="{FF2B5EF4-FFF2-40B4-BE49-F238E27FC236}">
                  <a16:creationId xmlns:a16="http://schemas.microsoft.com/office/drawing/2014/main" xmlns="" id="{687B13DF-3619-1B0E-3BCF-55D31C08FA84}"/>
                </a:ext>
              </a:extLst>
            </p:cNvPr>
            <p:cNvSpPr/>
            <p:nvPr/>
          </p:nvSpPr>
          <p:spPr>
            <a:xfrm>
              <a:off x="1167700" y="865070"/>
              <a:ext cx="2168014" cy="616074"/>
            </a:xfrm>
            <a:prstGeom prst="roundRect">
              <a:avLst>
                <a:gd name="adj" fmla="val 13475"/>
              </a:avLst>
            </a:prstGeom>
            <a:solidFill>
              <a:srgbClr val="EE3524"/>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TextBox 6">
              <a:extLst>
                <a:ext uri="{FF2B5EF4-FFF2-40B4-BE49-F238E27FC236}">
                  <a16:creationId xmlns:a16="http://schemas.microsoft.com/office/drawing/2014/main" xmlns="" id="{13014D3D-87FA-6EC1-7805-7BBC2C432495}"/>
                </a:ext>
              </a:extLst>
            </p:cNvPr>
            <p:cNvSpPr txBox="1"/>
            <p:nvPr/>
          </p:nvSpPr>
          <p:spPr>
            <a:xfrm>
              <a:off x="1494928" y="960267"/>
              <a:ext cx="1513556" cy="369332"/>
            </a:xfrm>
            <a:prstGeom prst="rect">
              <a:avLst/>
            </a:prstGeom>
            <a:noFill/>
          </p:spPr>
          <p:txBody>
            <a:bodyPr wrap="none" rtlCol="0">
              <a:spAutoFit/>
            </a:bodyPr>
            <a:lstStyle/>
            <a:p>
              <a:pPr algn="ctr"/>
              <a:r>
                <a:rPr lang="ru-RU" dirty="0">
                  <a:solidFill>
                    <a:schemeClr val="bg1"/>
                  </a:solidFill>
                  <a:latin typeface="Museo Sans Cyrl 700" panose="02000000000000000000" pitchFamily="50" charset="-52"/>
                </a:rPr>
                <a:t>Валидность</a:t>
              </a:r>
            </a:p>
          </p:txBody>
        </p:sp>
      </p:grpSp>
      <p:grpSp>
        <p:nvGrpSpPr>
          <p:cNvPr id="8" name="Группа 7">
            <a:extLst>
              <a:ext uri="{FF2B5EF4-FFF2-40B4-BE49-F238E27FC236}">
                <a16:creationId xmlns:a16="http://schemas.microsoft.com/office/drawing/2014/main" xmlns="" id="{25C354B3-A1B9-8610-C622-3704FAFD655C}"/>
              </a:ext>
            </a:extLst>
          </p:cNvPr>
          <p:cNvGrpSpPr/>
          <p:nvPr/>
        </p:nvGrpSpPr>
        <p:grpSpPr>
          <a:xfrm>
            <a:off x="9072689" y="1804807"/>
            <a:ext cx="2460499" cy="2083653"/>
            <a:chOff x="8676531" y="859579"/>
            <a:chExt cx="2065328" cy="1999985"/>
          </a:xfrm>
        </p:grpSpPr>
        <p:sp>
          <p:nvSpPr>
            <p:cNvPr id="9" name="Прямоугольник: скругленные углы 8">
              <a:extLst>
                <a:ext uri="{FF2B5EF4-FFF2-40B4-BE49-F238E27FC236}">
                  <a16:creationId xmlns:a16="http://schemas.microsoft.com/office/drawing/2014/main" xmlns="" id="{0AFE06E1-2BC6-5938-CE0F-83870A3650C4}"/>
                </a:ext>
              </a:extLst>
            </p:cNvPr>
            <p:cNvSpPr/>
            <p:nvPr/>
          </p:nvSpPr>
          <p:spPr>
            <a:xfrm>
              <a:off x="8676531" y="859579"/>
              <a:ext cx="2065328" cy="1931584"/>
            </a:xfrm>
            <a:prstGeom prst="roundRect">
              <a:avLst>
                <a:gd name="adj" fmla="val 13475"/>
              </a:avLst>
            </a:prstGeom>
            <a:solidFill>
              <a:srgbClr val="EE3524"/>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TextBox 9">
              <a:extLst>
                <a:ext uri="{FF2B5EF4-FFF2-40B4-BE49-F238E27FC236}">
                  <a16:creationId xmlns:a16="http://schemas.microsoft.com/office/drawing/2014/main" xmlns="" id="{DEC7E2AE-CD75-256D-F908-167F593A74EF}"/>
                </a:ext>
              </a:extLst>
            </p:cNvPr>
            <p:cNvSpPr txBox="1"/>
            <p:nvPr/>
          </p:nvSpPr>
          <p:spPr>
            <a:xfrm>
              <a:off x="8758745" y="909806"/>
              <a:ext cx="1900900" cy="1949758"/>
            </a:xfrm>
            <a:prstGeom prst="rect">
              <a:avLst/>
            </a:prstGeom>
            <a:noFill/>
          </p:spPr>
          <p:txBody>
            <a:bodyPr wrap="square" rtlCol="0">
              <a:spAutoFit/>
            </a:bodyPr>
            <a:lstStyle/>
            <a:p>
              <a:pPr algn="ctr"/>
              <a:r>
                <a:rPr lang="ru-RU" dirty="0">
                  <a:solidFill>
                    <a:schemeClr val="bg1"/>
                  </a:solidFill>
                  <a:latin typeface="Museo Sans Cyrl 700" panose="02000000000000000000" pitchFamily="50" charset="-52"/>
                </a:rPr>
                <a:t>Содержательная корреляция</a:t>
              </a:r>
            </a:p>
            <a:p>
              <a:pPr marL="285750" indent="-285750" algn="ctr">
                <a:buFontTx/>
                <a:buChar char="-"/>
              </a:pPr>
              <a:r>
                <a:rPr lang="ru-RU" b="1" dirty="0">
                  <a:solidFill>
                    <a:schemeClr val="bg1"/>
                  </a:solidFill>
                  <a:latin typeface="Museo Sans Cyrl 700" panose="02000000000000000000" pitchFamily="50" charset="-52"/>
                </a:rPr>
                <a:t>ВПР</a:t>
              </a:r>
            </a:p>
            <a:p>
              <a:pPr marL="285750" indent="-285750" algn="ctr">
                <a:buFontTx/>
                <a:buChar char="-"/>
              </a:pPr>
              <a:r>
                <a:rPr lang="ru-RU" b="1" dirty="0">
                  <a:solidFill>
                    <a:schemeClr val="bg1"/>
                  </a:solidFill>
                  <a:latin typeface="Museo Sans Cyrl 700" panose="02000000000000000000" pitchFamily="50" charset="-52"/>
                </a:rPr>
                <a:t>ГИА</a:t>
              </a:r>
            </a:p>
            <a:p>
              <a:pPr marL="285750" indent="-285750" algn="ctr">
                <a:buFontTx/>
                <a:buChar char="-"/>
              </a:pPr>
              <a:r>
                <a:rPr lang="ru-RU" b="1" dirty="0">
                  <a:solidFill>
                    <a:schemeClr val="bg1"/>
                  </a:solidFill>
                  <a:latin typeface="Museo Sans Cyrl 700" panose="02000000000000000000" pitchFamily="50" charset="-52"/>
                </a:rPr>
                <a:t>Региональные диагностики</a:t>
              </a:r>
            </a:p>
            <a:p>
              <a:pPr marL="285750" indent="-285750" algn="ctr">
                <a:buFontTx/>
                <a:buChar char="-"/>
              </a:pPr>
              <a:r>
                <a:rPr lang="ru-RU" b="1" dirty="0">
                  <a:solidFill>
                    <a:schemeClr val="bg1"/>
                  </a:solidFill>
                  <a:latin typeface="Museo Sans Cyrl 700" panose="02000000000000000000" pitchFamily="50" charset="-52"/>
                </a:rPr>
                <a:t>ГКР</a:t>
              </a:r>
            </a:p>
          </p:txBody>
        </p:sp>
      </p:grpSp>
      <p:grpSp>
        <p:nvGrpSpPr>
          <p:cNvPr id="11" name="Группа 10">
            <a:extLst>
              <a:ext uri="{FF2B5EF4-FFF2-40B4-BE49-F238E27FC236}">
                <a16:creationId xmlns:a16="http://schemas.microsoft.com/office/drawing/2014/main" xmlns="" id="{284A5F8A-8C29-5505-A0FE-93DD2D6C6A08}"/>
              </a:ext>
            </a:extLst>
          </p:cNvPr>
          <p:cNvGrpSpPr/>
          <p:nvPr/>
        </p:nvGrpSpPr>
        <p:grpSpPr>
          <a:xfrm>
            <a:off x="1016033" y="2005796"/>
            <a:ext cx="2230298" cy="467458"/>
            <a:chOff x="1167700" y="2226160"/>
            <a:chExt cx="2168014" cy="884902"/>
          </a:xfrm>
        </p:grpSpPr>
        <p:sp>
          <p:nvSpPr>
            <p:cNvPr id="12" name="Прямоугольник: скругленные углы 11">
              <a:extLst>
                <a:ext uri="{FF2B5EF4-FFF2-40B4-BE49-F238E27FC236}">
                  <a16:creationId xmlns:a16="http://schemas.microsoft.com/office/drawing/2014/main" xmlns="" id="{1C7C9F23-F823-225E-D465-C0FF8BA5A4EC}"/>
                </a:ext>
              </a:extLst>
            </p:cNvPr>
            <p:cNvSpPr/>
            <p:nvPr/>
          </p:nvSpPr>
          <p:spPr>
            <a:xfrm>
              <a:off x="1167700" y="2226160"/>
              <a:ext cx="2168014" cy="884902"/>
            </a:xfrm>
            <a:prstGeom prst="roundRect">
              <a:avLst>
                <a:gd name="adj" fmla="val 13475"/>
              </a:avLst>
            </a:prstGeom>
            <a:solidFill>
              <a:srgbClr val="EE3524"/>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TextBox 12">
              <a:extLst>
                <a:ext uri="{FF2B5EF4-FFF2-40B4-BE49-F238E27FC236}">
                  <a16:creationId xmlns:a16="http://schemas.microsoft.com/office/drawing/2014/main" xmlns="" id="{546252FD-AC12-F397-3E79-51205E1D316E}"/>
                </a:ext>
              </a:extLst>
            </p:cNvPr>
            <p:cNvSpPr txBox="1"/>
            <p:nvPr/>
          </p:nvSpPr>
          <p:spPr>
            <a:xfrm>
              <a:off x="1431612" y="2364920"/>
              <a:ext cx="1640193" cy="369332"/>
            </a:xfrm>
            <a:prstGeom prst="rect">
              <a:avLst/>
            </a:prstGeom>
            <a:noFill/>
          </p:spPr>
          <p:txBody>
            <a:bodyPr wrap="none" rtlCol="0">
              <a:spAutoFit/>
            </a:bodyPr>
            <a:lstStyle/>
            <a:p>
              <a:pPr algn="ctr"/>
              <a:r>
                <a:rPr lang="ru-RU" dirty="0">
                  <a:solidFill>
                    <a:schemeClr val="bg1"/>
                  </a:solidFill>
                  <a:latin typeface="Museo Sans Cyrl 700" panose="02000000000000000000" pitchFamily="50" charset="-52"/>
                </a:rPr>
                <a:t>Надежность </a:t>
              </a:r>
              <a:endParaRPr lang="ru-RU" dirty="0">
                <a:solidFill>
                  <a:schemeClr val="bg1"/>
                </a:solidFill>
                <a:latin typeface="Museo Sans Cyrl 300" panose="02000000000000000000" pitchFamily="2" charset="-52"/>
              </a:endParaRPr>
            </a:p>
          </p:txBody>
        </p:sp>
      </p:grpSp>
      <p:grpSp>
        <p:nvGrpSpPr>
          <p:cNvPr id="14" name="Группа 13">
            <a:extLst>
              <a:ext uri="{FF2B5EF4-FFF2-40B4-BE49-F238E27FC236}">
                <a16:creationId xmlns:a16="http://schemas.microsoft.com/office/drawing/2014/main" xmlns="" id="{F0EA177C-6853-3C34-35FF-A6E1FAC7BEFA}"/>
              </a:ext>
            </a:extLst>
          </p:cNvPr>
          <p:cNvGrpSpPr/>
          <p:nvPr/>
        </p:nvGrpSpPr>
        <p:grpSpPr>
          <a:xfrm>
            <a:off x="1016033" y="3220014"/>
            <a:ext cx="2229804" cy="484404"/>
            <a:chOff x="1167700" y="3856077"/>
            <a:chExt cx="2168014" cy="616074"/>
          </a:xfrm>
        </p:grpSpPr>
        <p:sp>
          <p:nvSpPr>
            <p:cNvPr id="15" name="Прямоугольник: скругленные углы 14">
              <a:extLst>
                <a:ext uri="{FF2B5EF4-FFF2-40B4-BE49-F238E27FC236}">
                  <a16:creationId xmlns:a16="http://schemas.microsoft.com/office/drawing/2014/main" xmlns="" id="{58BAA489-E737-06BE-E621-CE66FE5C0C71}"/>
                </a:ext>
              </a:extLst>
            </p:cNvPr>
            <p:cNvSpPr/>
            <p:nvPr/>
          </p:nvSpPr>
          <p:spPr>
            <a:xfrm>
              <a:off x="1167700" y="3856077"/>
              <a:ext cx="2168014" cy="616074"/>
            </a:xfrm>
            <a:prstGeom prst="roundRect">
              <a:avLst>
                <a:gd name="adj" fmla="val 13475"/>
              </a:avLst>
            </a:prstGeom>
            <a:solidFill>
              <a:srgbClr val="EE3524"/>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TextBox 15">
              <a:extLst>
                <a:ext uri="{FF2B5EF4-FFF2-40B4-BE49-F238E27FC236}">
                  <a16:creationId xmlns:a16="http://schemas.microsoft.com/office/drawing/2014/main" xmlns="" id="{79FCA7C0-A2FD-97F4-9A27-818989959326}"/>
                </a:ext>
              </a:extLst>
            </p:cNvPr>
            <p:cNvSpPr txBox="1"/>
            <p:nvPr/>
          </p:nvSpPr>
          <p:spPr>
            <a:xfrm>
              <a:off x="1230593" y="3907551"/>
              <a:ext cx="2084225" cy="369332"/>
            </a:xfrm>
            <a:prstGeom prst="rect">
              <a:avLst/>
            </a:prstGeom>
            <a:noFill/>
          </p:spPr>
          <p:txBody>
            <a:bodyPr wrap="none" rtlCol="0">
              <a:spAutoFit/>
            </a:bodyPr>
            <a:lstStyle/>
            <a:p>
              <a:pPr algn="ctr"/>
              <a:r>
                <a:rPr lang="ru-RU" dirty="0">
                  <a:solidFill>
                    <a:schemeClr val="bg1"/>
                  </a:solidFill>
                  <a:latin typeface="Museo Sans Cyrl 700" panose="02000000000000000000" pitchFamily="50" charset="-52"/>
                </a:rPr>
                <a:t>Стандартизация </a:t>
              </a:r>
            </a:p>
          </p:txBody>
        </p:sp>
      </p:grpSp>
      <p:grpSp>
        <p:nvGrpSpPr>
          <p:cNvPr id="17" name="Группа 16">
            <a:extLst>
              <a:ext uri="{FF2B5EF4-FFF2-40B4-BE49-F238E27FC236}">
                <a16:creationId xmlns:a16="http://schemas.microsoft.com/office/drawing/2014/main" xmlns="" id="{3D1F86A8-E5AD-E925-DD11-137643D36CBF}"/>
              </a:ext>
            </a:extLst>
          </p:cNvPr>
          <p:cNvGrpSpPr/>
          <p:nvPr/>
        </p:nvGrpSpPr>
        <p:grpSpPr>
          <a:xfrm>
            <a:off x="1009969" y="3851193"/>
            <a:ext cx="2211599" cy="514068"/>
            <a:chOff x="1198842" y="5303090"/>
            <a:chExt cx="2211599" cy="616074"/>
          </a:xfrm>
        </p:grpSpPr>
        <p:sp>
          <p:nvSpPr>
            <p:cNvPr id="18" name="Прямоугольник: скругленные углы 17">
              <a:extLst>
                <a:ext uri="{FF2B5EF4-FFF2-40B4-BE49-F238E27FC236}">
                  <a16:creationId xmlns:a16="http://schemas.microsoft.com/office/drawing/2014/main" xmlns="" id="{212F5663-21EE-8F21-E996-9152B79220D2}"/>
                </a:ext>
              </a:extLst>
            </p:cNvPr>
            <p:cNvSpPr/>
            <p:nvPr/>
          </p:nvSpPr>
          <p:spPr>
            <a:xfrm>
              <a:off x="1198842" y="5303090"/>
              <a:ext cx="2168014" cy="616074"/>
            </a:xfrm>
            <a:prstGeom prst="roundRect">
              <a:avLst>
                <a:gd name="adj" fmla="val 13475"/>
              </a:avLst>
            </a:prstGeom>
            <a:solidFill>
              <a:srgbClr val="EE3524"/>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9" name="TextBox 18">
              <a:extLst>
                <a:ext uri="{FF2B5EF4-FFF2-40B4-BE49-F238E27FC236}">
                  <a16:creationId xmlns:a16="http://schemas.microsoft.com/office/drawing/2014/main" xmlns="" id="{A6669126-809B-7E7E-E91B-AF0FD75A84B7}"/>
                </a:ext>
              </a:extLst>
            </p:cNvPr>
            <p:cNvSpPr txBox="1"/>
            <p:nvPr/>
          </p:nvSpPr>
          <p:spPr>
            <a:xfrm>
              <a:off x="1223624" y="5379852"/>
              <a:ext cx="2186817" cy="369332"/>
            </a:xfrm>
            <a:prstGeom prst="rect">
              <a:avLst/>
            </a:prstGeom>
            <a:noFill/>
          </p:spPr>
          <p:txBody>
            <a:bodyPr wrap="none" rtlCol="0">
              <a:spAutoFit/>
            </a:bodyPr>
            <a:lstStyle/>
            <a:p>
              <a:pPr algn="ctr"/>
              <a:r>
                <a:rPr lang="ru-RU" dirty="0">
                  <a:solidFill>
                    <a:schemeClr val="bg1"/>
                  </a:solidFill>
                  <a:latin typeface="Museo Sans Cyrl 700" panose="02000000000000000000" pitchFamily="50" charset="-52"/>
                </a:rPr>
                <a:t>Универсальность </a:t>
              </a:r>
            </a:p>
          </p:txBody>
        </p:sp>
      </p:grpSp>
      <p:sp>
        <p:nvSpPr>
          <p:cNvPr id="21" name="Прямоугольник: скругленные углы 20">
            <a:extLst>
              <a:ext uri="{FF2B5EF4-FFF2-40B4-BE49-F238E27FC236}">
                <a16:creationId xmlns:a16="http://schemas.microsoft.com/office/drawing/2014/main" xmlns="" id="{19C7F391-0CD0-D9A1-9F46-39984FFBD6B0}"/>
              </a:ext>
            </a:extLst>
          </p:cNvPr>
          <p:cNvSpPr/>
          <p:nvPr/>
        </p:nvSpPr>
        <p:spPr>
          <a:xfrm>
            <a:off x="690448" y="4722612"/>
            <a:ext cx="3503877" cy="1184750"/>
          </a:xfrm>
          <a:prstGeom prst="roundRect">
            <a:avLst>
              <a:gd name="adj" fmla="val 13475"/>
            </a:avLst>
          </a:prstGeom>
          <a:solidFill>
            <a:srgbClr val="FFC2BC"/>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chemeClr val="tx1"/>
                </a:solidFill>
                <a:latin typeface="Museo Sans Cyrl 300" panose="02000000000000000000" pitchFamily="2" charset="-52"/>
              </a:rPr>
              <a:t>Дополнительное профессиональное образование для педагогов по вопросам квалиметрии и </a:t>
            </a:r>
            <a:r>
              <a:rPr lang="ru-RU" sz="1600" dirty="0" err="1">
                <a:solidFill>
                  <a:schemeClr val="tx1"/>
                </a:solidFill>
                <a:latin typeface="Museo Sans Cyrl 300" panose="02000000000000000000" pitchFamily="2" charset="-52"/>
              </a:rPr>
              <a:t>тестологии</a:t>
            </a:r>
            <a:r>
              <a:rPr lang="ru-RU" sz="1600" dirty="0">
                <a:solidFill>
                  <a:schemeClr val="tx1"/>
                </a:solidFill>
                <a:latin typeface="Museo Sans Cyrl 300" panose="02000000000000000000" pitchFamily="2" charset="-52"/>
              </a:rPr>
              <a:t> </a:t>
            </a:r>
          </a:p>
        </p:txBody>
      </p:sp>
      <p:grpSp>
        <p:nvGrpSpPr>
          <p:cNvPr id="23" name="Группа 22">
            <a:extLst>
              <a:ext uri="{FF2B5EF4-FFF2-40B4-BE49-F238E27FC236}">
                <a16:creationId xmlns:a16="http://schemas.microsoft.com/office/drawing/2014/main" xmlns="" id="{4C13C6FA-E53F-6E7B-7830-E306EF8757AD}"/>
              </a:ext>
            </a:extLst>
          </p:cNvPr>
          <p:cNvGrpSpPr/>
          <p:nvPr/>
        </p:nvGrpSpPr>
        <p:grpSpPr>
          <a:xfrm>
            <a:off x="1267162" y="516847"/>
            <a:ext cx="9716148" cy="711800"/>
            <a:chOff x="-1030592" y="999690"/>
            <a:chExt cx="6544813" cy="711800"/>
          </a:xfrm>
        </p:grpSpPr>
        <p:sp>
          <p:nvSpPr>
            <p:cNvPr id="24" name="Прямоугольник: скругленные углы 23">
              <a:extLst>
                <a:ext uri="{FF2B5EF4-FFF2-40B4-BE49-F238E27FC236}">
                  <a16:creationId xmlns:a16="http://schemas.microsoft.com/office/drawing/2014/main" xmlns="" id="{EF29DF19-8539-C42D-270E-CADF9E1BC665}"/>
                </a:ext>
              </a:extLst>
            </p:cNvPr>
            <p:cNvSpPr/>
            <p:nvPr/>
          </p:nvSpPr>
          <p:spPr>
            <a:xfrm>
              <a:off x="-1030592" y="999690"/>
              <a:ext cx="6544813" cy="472536"/>
            </a:xfrm>
            <a:prstGeom prst="roundRect">
              <a:avLst>
                <a:gd name="adj" fmla="val 13475"/>
              </a:avLst>
            </a:prstGeom>
            <a:solidFill>
              <a:srgbClr val="CAC8C8"/>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TextBox 24">
              <a:extLst>
                <a:ext uri="{FF2B5EF4-FFF2-40B4-BE49-F238E27FC236}">
                  <a16:creationId xmlns:a16="http://schemas.microsoft.com/office/drawing/2014/main" xmlns="" id="{1FC53380-F38E-10A4-2AC8-F042430BDF57}"/>
                </a:ext>
              </a:extLst>
            </p:cNvPr>
            <p:cNvSpPr txBox="1"/>
            <p:nvPr/>
          </p:nvSpPr>
          <p:spPr>
            <a:xfrm>
              <a:off x="-993091" y="1065159"/>
              <a:ext cx="6469810" cy="646331"/>
            </a:xfrm>
            <a:prstGeom prst="rect">
              <a:avLst/>
            </a:prstGeom>
            <a:noFill/>
          </p:spPr>
          <p:txBody>
            <a:bodyPr wrap="square" rtlCol="0">
              <a:spAutoFit/>
            </a:bodyPr>
            <a:lstStyle>
              <a:defPPr>
                <a:defRPr lang="ru-RU"/>
              </a:defPPr>
              <a:lvl1pPr algn="ctr">
                <a:defRPr>
                  <a:latin typeface="Museo Sans Cyrl 700" panose="02000000000000000000" pitchFamily="50" charset="-52"/>
                </a:defRPr>
              </a:lvl1pPr>
            </a:lstStyle>
            <a:p>
              <a:r>
                <a:rPr lang="ru-RU" dirty="0"/>
                <a:t>Проблема: Отсутствие корреляции результатов внутренней и внешней оценки</a:t>
              </a:r>
            </a:p>
          </p:txBody>
        </p:sp>
      </p:grpSp>
      <p:cxnSp>
        <p:nvCxnSpPr>
          <p:cNvPr id="28" name="Прямая со стрелкой 27">
            <a:extLst>
              <a:ext uri="{FF2B5EF4-FFF2-40B4-BE49-F238E27FC236}">
                <a16:creationId xmlns:a16="http://schemas.microsoft.com/office/drawing/2014/main" xmlns="" id="{1E6BE375-D269-3281-FA26-BB5616F3E712}"/>
              </a:ext>
            </a:extLst>
          </p:cNvPr>
          <p:cNvCxnSpPr>
            <a:cxnSpLocks/>
            <a:stCxn id="6" idx="3"/>
          </p:cNvCxnSpPr>
          <p:nvPr/>
        </p:nvCxnSpPr>
        <p:spPr>
          <a:xfrm>
            <a:off x="3228508" y="1620977"/>
            <a:ext cx="965817" cy="132486"/>
          </a:xfrm>
          <a:prstGeom prst="straightConnector1">
            <a:avLst/>
          </a:prstGeom>
          <a:ln w="19050">
            <a:solidFill>
              <a:srgbClr val="EE3524"/>
            </a:solidFill>
            <a:tailEnd type="arrow"/>
          </a:ln>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a:extLst>
              <a:ext uri="{FF2B5EF4-FFF2-40B4-BE49-F238E27FC236}">
                <a16:creationId xmlns:a16="http://schemas.microsoft.com/office/drawing/2014/main" xmlns="" id="{269AC22B-9DA7-FAE9-33D4-8BCDA812C59B}"/>
              </a:ext>
            </a:extLst>
          </p:cNvPr>
          <p:cNvCxnSpPr>
            <a:cxnSpLocks/>
            <a:stCxn id="12" idx="3"/>
          </p:cNvCxnSpPr>
          <p:nvPr/>
        </p:nvCxnSpPr>
        <p:spPr>
          <a:xfrm>
            <a:off x="3246331" y="2239525"/>
            <a:ext cx="941494" cy="43186"/>
          </a:xfrm>
          <a:prstGeom prst="straightConnector1">
            <a:avLst/>
          </a:prstGeom>
          <a:ln w="19050">
            <a:solidFill>
              <a:srgbClr val="EE3524"/>
            </a:solidFill>
            <a:tailEnd type="arrow"/>
          </a:ln>
        </p:spPr>
        <p:style>
          <a:lnRef idx="1">
            <a:schemeClr val="accent1"/>
          </a:lnRef>
          <a:fillRef idx="0">
            <a:schemeClr val="accent1"/>
          </a:fillRef>
          <a:effectRef idx="0">
            <a:schemeClr val="accent1"/>
          </a:effectRef>
          <a:fontRef idx="minor">
            <a:schemeClr val="tx1"/>
          </a:fontRef>
        </p:style>
      </p:cxnSp>
      <p:cxnSp>
        <p:nvCxnSpPr>
          <p:cNvPr id="30" name="Прямая со стрелкой 29">
            <a:extLst>
              <a:ext uri="{FF2B5EF4-FFF2-40B4-BE49-F238E27FC236}">
                <a16:creationId xmlns:a16="http://schemas.microsoft.com/office/drawing/2014/main" xmlns="" id="{5430B3F8-B526-2160-8CD6-8634480F1CC4}"/>
              </a:ext>
            </a:extLst>
          </p:cNvPr>
          <p:cNvCxnSpPr>
            <a:cxnSpLocks/>
            <a:stCxn id="15" idx="3"/>
          </p:cNvCxnSpPr>
          <p:nvPr/>
        </p:nvCxnSpPr>
        <p:spPr>
          <a:xfrm flipV="1">
            <a:off x="3245837" y="3380141"/>
            <a:ext cx="972848" cy="82075"/>
          </a:xfrm>
          <a:prstGeom prst="straightConnector1">
            <a:avLst/>
          </a:prstGeom>
          <a:ln w="19050">
            <a:solidFill>
              <a:srgbClr val="EE3524"/>
            </a:solidFill>
            <a:tailEnd type="arrow"/>
          </a:ln>
        </p:spPr>
        <p:style>
          <a:lnRef idx="1">
            <a:schemeClr val="accent1"/>
          </a:lnRef>
          <a:fillRef idx="0">
            <a:schemeClr val="accent1"/>
          </a:fillRef>
          <a:effectRef idx="0">
            <a:schemeClr val="accent1"/>
          </a:effectRef>
          <a:fontRef idx="minor">
            <a:schemeClr val="tx1"/>
          </a:fontRef>
        </p:style>
      </p:cxnSp>
      <p:cxnSp>
        <p:nvCxnSpPr>
          <p:cNvPr id="31" name="Прямая со стрелкой 30">
            <a:extLst>
              <a:ext uri="{FF2B5EF4-FFF2-40B4-BE49-F238E27FC236}">
                <a16:creationId xmlns:a16="http://schemas.microsoft.com/office/drawing/2014/main" xmlns="" id="{9B53568A-2B4E-FA6B-CCA6-47236D4E412E}"/>
              </a:ext>
            </a:extLst>
          </p:cNvPr>
          <p:cNvCxnSpPr>
            <a:cxnSpLocks/>
            <a:stCxn id="18" idx="3"/>
          </p:cNvCxnSpPr>
          <p:nvPr/>
        </p:nvCxnSpPr>
        <p:spPr>
          <a:xfrm flipV="1">
            <a:off x="3177983" y="3775371"/>
            <a:ext cx="1016342" cy="332856"/>
          </a:xfrm>
          <a:prstGeom prst="straightConnector1">
            <a:avLst/>
          </a:prstGeom>
          <a:ln w="19050">
            <a:solidFill>
              <a:srgbClr val="EE3524"/>
            </a:solidFill>
            <a:tailEnd type="arrow"/>
          </a:ln>
        </p:spPr>
        <p:style>
          <a:lnRef idx="1">
            <a:schemeClr val="accent1"/>
          </a:lnRef>
          <a:fillRef idx="0">
            <a:schemeClr val="accent1"/>
          </a:fillRef>
          <a:effectRef idx="0">
            <a:schemeClr val="accent1"/>
          </a:effectRef>
          <a:fontRef idx="minor">
            <a:schemeClr val="tx1"/>
          </a:fontRef>
        </p:style>
      </p:cxnSp>
      <p:cxnSp>
        <p:nvCxnSpPr>
          <p:cNvPr id="32" name="Прямая со стрелкой 31">
            <a:extLst>
              <a:ext uri="{FF2B5EF4-FFF2-40B4-BE49-F238E27FC236}">
                <a16:creationId xmlns:a16="http://schemas.microsoft.com/office/drawing/2014/main" xmlns="" id="{0E0BCCF2-8AB4-66F2-C30D-0E422223A46F}"/>
              </a:ext>
            </a:extLst>
          </p:cNvPr>
          <p:cNvCxnSpPr>
            <a:cxnSpLocks/>
            <a:stCxn id="9" idx="1"/>
          </p:cNvCxnSpPr>
          <p:nvPr/>
        </p:nvCxnSpPr>
        <p:spPr>
          <a:xfrm flipH="1">
            <a:off x="7831527" y="2811002"/>
            <a:ext cx="1241162" cy="0"/>
          </a:xfrm>
          <a:prstGeom prst="straightConnector1">
            <a:avLst/>
          </a:prstGeom>
          <a:ln w="19050">
            <a:solidFill>
              <a:srgbClr val="EE3524"/>
            </a:solidFill>
            <a:tailEnd type="arrow"/>
          </a:ln>
        </p:spPr>
        <p:style>
          <a:lnRef idx="1">
            <a:schemeClr val="accent1"/>
          </a:lnRef>
          <a:fillRef idx="0">
            <a:schemeClr val="accent1"/>
          </a:fillRef>
          <a:effectRef idx="0">
            <a:schemeClr val="accent1"/>
          </a:effectRef>
          <a:fontRef idx="minor">
            <a:schemeClr val="tx1"/>
          </a:fontRef>
        </p:style>
      </p:cxnSp>
      <p:grpSp>
        <p:nvGrpSpPr>
          <p:cNvPr id="34" name="Группа 33">
            <a:extLst>
              <a:ext uri="{FF2B5EF4-FFF2-40B4-BE49-F238E27FC236}">
                <a16:creationId xmlns:a16="http://schemas.microsoft.com/office/drawing/2014/main" xmlns="" id="{138B74FD-DFB8-8F4D-D506-CF4814F23AD6}"/>
              </a:ext>
            </a:extLst>
          </p:cNvPr>
          <p:cNvGrpSpPr/>
          <p:nvPr/>
        </p:nvGrpSpPr>
        <p:grpSpPr>
          <a:xfrm>
            <a:off x="1005165" y="2620029"/>
            <a:ext cx="2252033" cy="453210"/>
            <a:chOff x="1145676" y="1804800"/>
            <a:chExt cx="2168014" cy="884903"/>
          </a:xfrm>
        </p:grpSpPr>
        <p:sp>
          <p:nvSpPr>
            <p:cNvPr id="35" name="Прямоугольник: скругленные углы 19">
              <a:extLst>
                <a:ext uri="{FF2B5EF4-FFF2-40B4-BE49-F238E27FC236}">
                  <a16:creationId xmlns:a16="http://schemas.microsoft.com/office/drawing/2014/main" xmlns="" id="{71CADD29-B6AC-432B-CABD-BC6D84263B53}"/>
                </a:ext>
              </a:extLst>
            </p:cNvPr>
            <p:cNvSpPr/>
            <p:nvPr/>
          </p:nvSpPr>
          <p:spPr>
            <a:xfrm>
              <a:off x="1145676" y="1804800"/>
              <a:ext cx="2168014" cy="884903"/>
            </a:xfrm>
            <a:prstGeom prst="roundRect">
              <a:avLst>
                <a:gd name="adj" fmla="val 13475"/>
              </a:avLst>
            </a:prstGeom>
            <a:solidFill>
              <a:srgbClr val="EE3524"/>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6" name="TextBox 35">
              <a:extLst>
                <a:ext uri="{FF2B5EF4-FFF2-40B4-BE49-F238E27FC236}">
                  <a16:creationId xmlns:a16="http://schemas.microsoft.com/office/drawing/2014/main" xmlns="" id="{902C37EC-4347-8CF6-EFD6-1B86FA832D08}"/>
                </a:ext>
              </a:extLst>
            </p:cNvPr>
            <p:cNvSpPr txBox="1"/>
            <p:nvPr/>
          </p:nvSpPr>
          <p:spPr>
            <a:xfrm>
              <a:off x="1417530" y="1917429"/>
              <a:ext cx="1648444" cy="721129"/>
            </a:xfrm>
            <a:prstGeom prst="rect">
              <a:avLst/>
            </a:prstGeom>
            <a:noFill/>
          </p:spPr>
          <p:txBody>
            <a:bodyPr wrap="none" rtlCol="0">
              <a:spAutoFit/>
            </a:bodyPr>
            <a:lstStyle/>
            <a:p>
              <a:pPr algn="ctr"/>
              <a:r>
                <a:rPr lang="ru-RU" dirty="0">
                  <a:solidFill>
                    <a:schemeClr val="bg1"/>
                  </a:solidFill>
                  <a:latin typeface="Museo Sans Cyrl 700" panose="02000000000000000000" pitchFamily="50" charset="-52"/>
                </a:rPr>
                <a:t>Доступность </a:t>
              </a:r>
              <a:endParaRPr lang="ru-RU" dirty="0">
                <a:solidFill>
                  <a:schemeClr val="bg1"/>
                </a:solidFill>
                <a:latin typeface="Museo Sans Cyrl 300" panose="02000000000000000000" pitchFamily="2" charset="-52"/>
              </a:endParaRPr>
            </a:p>
          </p:txBody>
        </p:sp>
      </p:grpSp>
      <p:cxnSp>
        <p:nvCxnSpPr>
          <p:cNvPr id="37" name="Прямая со стрелкой 36">
            <a:extLst>
              <a:ext uri="{FF2B5EF4-FFF2-40B4-BE49-F238E27FC236}">
                <a16:creationId xmlns:a16="http://schemas.microsoft.com/office/drawing/2014/main" xmlns="" id="{B6EBCB9F-1F07-6E5F-4308-0806956BBADD}"/>
              </a:ext>
            </a:extLst>
          </p:cNvPr>
          <p:cNvCxnSpPr>
            <a:cxnSpLocks/>
            <a:stCxn id="35" idx="3"/>
          </p:cNvCxnSpPr>
          <p:nvPr/>
        </p:nvCxnSpPr>
        <p:spPr>
          <a:xfrm>
            <a:off x="3257198" y="2846634"/>
            <a:ext cx="930627" cy="0"/>
          </a:xfrm>
          <a:prstGeom prst="straightConnector1">
            <a:avLst/>
          </a:prstGeom>
          <a:ln w="19050">
            <a:solidFill>
              <a:srgbClr val="EE3524"/>
            </a:solidFill>
            <a:tailEnd type="arrow"/>
          </a:ln>
        </p:spPr>
        <p:style>
          <a:lnRef idx="1">
            <a:schemeClr val="accent1"/>
          </a:lnRef>
          <a:fillRef idx="0">
            <a:schemeClr val="accent1"/>
          </a:fillRef>
          <a:effectRef idx="0">
            <a:schemeClr val="accent1"/>
          </a:effectRef>
          <a:fontRef idx="minor">
            <a:schemeClr val="tx1"/>
          </a:fontRef>
        </p:style>
      </p:cxnSp>
      <p:cxnSp>
        <p:nvCxnSpPr>
          <p:cNvPr id="39" name="Прямая со стрелкой 38">
            <a:extLst>
              <a:ext uri="{FF2B5EF4-FFF2-40B4-BE49-F238E27FC236}">
                <a16:creationId xmlns:a16="http://schemas.microsoft.com/office/drawing/2014/main" xmlns="" id="{70B123DF-6623-ACC9-C359-E888412AB95A}"/>
              </a:ext>
            </a:extLst>
          </p:cNvPr>
          <p:cNvCxnSpPr>
            <a:cxnSpLocks/>
          </p:cNvCxnSpPr>
          <p:nvPr/>
        </p:nvCxnSpPr>
        <p:spPr>
          <a:xfrm>
            <a:off x="6096000" y="3611708"/>
            <a:ext cx="0" cy="32732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39">
            <a:extLst>
              <a:ext uri="{FF2B5EF4-FFF2-40B4-BE49-F238E27FC236}">
                <a16:creationId xmlns:a16="http://schemas.microsoft.com/office/drawing/2014/main" xmlns="" id="{6B6A028E-7D2A-3E58-1F5C-619CE94D4A9D}"/>
              </a:ext>
            </a:extLst>
          </p:cNvPr>
          <p:cNvCxnSpPr>
            <a:cxnSpLocks/>
          </p:cNvCxnSpPr>
          <p:nvPr/>
        </p:nvCxnSpPr>
        <p:spPr>
          <a:xfrm>
            <a:off x="4073212" y="3988507"/>
            <a:ext cx="3964637"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41" name="Прямая со стрелкой 40">
            <a:extLst>
              <a:ext uri="{FF2B5EF4-FFF2-40B4-BE49-F238E27FC236}">
                <a16:creationId xmlns:a16="http://schemas.microsoft.com/office/drawing/2014/main" xmlns="" id="{E47B60D5-6C82-120D-3491-9FBEB6E911EC}"/>
              </a:ext>
            </a:extLst>
          </p:cNvPr>
          <p:cNvCxnSpPr>
            <a:cxnSpLocks/>
          </p:cNvCxnSpPr>
          <p:nvPr/>
        </p:nvCxnSpPr>
        <p:spPr>
          <a:xfrm flipH="1">
            <a:off x="4073212" y="3994594"/>
            <a:ext cx="0" cy="54376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Прямая со стрелкой 41">
            <a:extLst>
              <a:ext uri="{FF2B5EF4-FFF2-40B4-BE49-F238E27FC236}">
                <a16:creationId xmlns:a16="http://schemas.microsoft.com/office/drawing/2014/main" xmlns="" id="{BDCC39E6-436F-CA64-B4EB-6CAB84E77C7C}"/>
              </a:ext>
            </a:extLst>
          </p:cNvPr>
          <p:cNvCxnSpPr>
            <a:cxnSpLocks/>
          </p:cNvCxnSpPr>
          <p:nvPr/>
        </p:nvCxnSpPr>
        <p:spPr>
          <a:xfrm>
            <a:off x="6096000" y="4000936"/>
            <a:ext cx="0" cy="52676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Прямая со стрелкой 42">
            <a:extLst>
              <a:ext uri="{FF2B5EF4-FFF2-40B4-BE49-F238E27FC236}">
                <a16:creationId xmlns:a16="http://schemas.microsoft.com/office/drawing/2014/main" xmlns="" id="{22EAE90C-8D0F-1AC5-E54A-C06ADB82AD7D}"/>
              </a:ext>
            </a:extLst>
          </p:cNvPr>
          <p:cNvCxnSpPr>
            <a:cxnSpLocks/>
          </p:cNvCxnSpPr>
          <p:nvPr/>
        </p:nvCxnSpPr>
        <p:spPr>
          <a:xfrm>
            <a:off x="8037849" y="3983940"/>
            <a:ext cx="0" cy="58010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Прямоугольник: скругленные углы 27">
            <a:extLst>
              <a:ext uri="{FF2B5EF4-FFF2-40B4-BE49-F238E27FC236}">
                <a16:creationId xmlns:a16="http://schemas.microsoft.com/office/drawing/2014/main" xmlns="" id="{7CB6A04D-652B-D42F-83E6-C4F105951A59}"/>
              </a:ext>
            </a:extLst>
          </p:cNvPr>
          <p:cNvSpPr/>
          <p:nvPr/>
        </p:nvSpPr>
        <p:spPr>
          <a:xfrm>
            <a:off x="8699486" y="4722612"/>
            <a:ext cx="2833701" cy="1184750"/>
          </a:xfrm>
          <a:prstGeom prst="roundRect">
            <a:avLst>
              <a:gd name="adj" fmla="val 13475"/>
            </a:avLst>
          </a:prstGeom>
          <a:solidFill>
            <a:srgbClr val="FFC2BC"/>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chemeClr val="tx1"/>
                </a:solidFill>
                <a:latin typeface="Museo Sans Cyrl 300" panose="02000000000000000000" pitchFamily="2" charset="-52"/>
              </a:rPr>
              <a:t>Маркетплейс оценочных средств для школ</a:t>
            </a:r>
          </a:p>
        </p:txBody>
      </p:sp>
      <p:sp>
        <p:nvSpPr>
          <p:cNvPr id="45" name="Прямоугольник: скругленные углы 27">
            <a:extLst>
              <a:ext uri="{FF2B5EF4-FFF2-40B4-BE49-F238E27FC236}">
                <a16:creationId xmlns:a16="http://schemas.microsoft.com/office/drawing/2014/main" xmlns="" id="{F3AFC1DE-9091-4BB3-AC90-35B6FDE67E26}"/>
              </a:ext>
            </a:extLst>
          </p:cNvPr>
          <p:cNvSpPr/>
          <p:nvPr/>
        </p:nvSpPr>
        <p:spPr>
          <a:xfrm>
            <a:off x="4456043" y="4722614"/>
            <a:ext cx="3981724" cy="1184795"/>
          </a:xfrm>
          <a:prstGeom prst="roundRect">
            <a:avLst>
              <a:gd name="adj" fmla="val 13475"/>
            </a:avLst>
          </a:prstGeom>
          <a:solidFill>
            <a:srgbClr val="FFC2BC"/>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ru-RU" sz="1600" dirty="0">
                <a:solidFill>
                  <a:schemeClr val="tx1"/>
                </a:solidFill>
                <a:latin typeface="Museo Sans Cyrl 300" panose="02000000000000000000" pitchFamily="50" charset="-52"/>
                <a:cs typeface="Segoe UI Light" panose="020B0502040204020203" pitchFamily="34" charset="0"/>
              </a:rPr>
              <a:t>Экспертно-методическая поддержка школ по формированию собственного банка ОС</a:t>
            </a:r>
          </a:p>
        </p:txBody>
      </p:sp>
      <p:sp>
        <p:nvSpPr>
          <p:cNvPr id="46" name="Правая фигурная скобка 45">
            <a:extLst>
              <a:ext uri="{FF2B5EF4-FFF2-40B4-BE49-F238E27FC236}">
                <a16:creationId xmlns:a16="http://schemas.microsoft.com/office/drawing/2014/main" xmlns="" id="{54456B08-6D99-E3D5-D402-69A24D3D8D5C}"/>
              </a:ext>
            </a:extLst>
          </p:cNvPr>
          <p:cNvSpPr/>
          <p:nvPr/>
        </p:nvSpPr>
        <p:spPr>
          <a:xfrm rot="5400000">
            <a:off x="3996904" y="4200119"/>
            <a:ext cx="303403" cy="3777197"/>
          </a:xfrm>
          <a:prstGeom prst="righ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ru-RU"/>
          </a:p>
        </p:txBody>
      </p:sp>
      <p:sp>
        <p:nvSpPr>
          <p:cNvPr id="47" name="TextBox 46">
            <a:extLst>
              <a:ext uri="{FF2B5EF4-FFF2-40B4-BE49-F238E27FC236}">
                <a16:creationId xmlns:a16="http://schemas.microsoft.com/office/drawing/2014/main" xmlns="" id="{AD602C03-7EFB-B6C8-3CD4-34B1102B2BD3}"/>
              </a:ext>
            </a:extLst>
          </p:cNvPr>
          <p:cNvSpPr txBox="1"/>
          <p:nvPr/>
        </p:nvSpPr>
        <p:spPr>
          <a:xfrm>
            <a:off x="3040154" y="6101488"/>
            <a:ext cx="2408032" cy="338554"/>
          </a:xfrm>
          <a:prstGeom prst="rect">
            <a:avLst/>
          </a:prstGeom>
          <a:noFill/>
        </p:spPr>
        <p:txBody>
          <a:bodyPr wrap="none" rtlCol="0">
            <a:spAutoFit/>
          </a:bodyPr>
          <a:lstStyle/>
          <a:p>
            <a:pPr algn="ctr"/>
            <a:r>
              <a:rPr lang="ru-RU" sz="1600" dirty="0">
                <a:latin typeface="Museo Sans Cyrl 300" panose="02000000000000000000" pitchFamily="2" charset="-52"/>
              </a:rPr>
              <a:t>Региональный уровень</a:t>
            </a:r>
          </a:p>
        </p:txBody>
      </p:sp>
      <p:sp>
        <p:nvSpPr>
          <p:cNvPr id="48" name="Правая фигурная скобка 47">
            <a:extLst>
              <a:ext uri="{FF2B5EF4-FFF2-40B4-BE49-F238E27FC236}">
                <a16:creationId xmlns:a16="http://schemas.microsoft.com/office/drawing/2014/main" xmlns="" id="{0301EC3D-E611-CC3B-0AB4-5C5EE5E3A970}"/>
              </a:ext>
            </a:extLst>
          </p:cNvPr>
          <p:cNvSpPr/>
          <p:nvPr/>
        </p:nvSpPr>
        <p:spPr>
          <a:xfrm rot="5400000">
            <a:off x="9105959" y="4763097"/>
            <a:ext cx="285598" cy="2633435"/>
          </a:xfrm>
          <a:prstGeom prst="righ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ru-RU"/>
          </a:p>
        </p:txBody>
      </p:sp>
      <p:sp>
        <p:nvSpPr>
          <p:cNvPr id="49" name="TextBox 48">
            <a:extLst>
              <a:ext uri="{FF2B5EF4-FFF2-40B4-BE49-F238E27FC236}">
                <a16:creationId xmlns:a16="http://schemas.microsoft.com/office/drawing/2014/main" xmlns="" id="{1F283E0D-8463-CAB2-A8E4-FDFF604785F6}"/>
              </a:ext>
            </a:extLst>
          </p:cNvPr>
          <p:cNvSpPr txBox="1"/>
          <p:nvPr/>
        </p:nvSpPr>
        <p:spPr>
          <a:xfrm>
            <a:off x="8037849" y="6116517"/>
            <a:ext cx="2350323" cy="338554"/>
          </a:xfrm>
          <a:prstGeom prst="rect">
            <a:avLst/>
          </a:prstGeom>
          <a:noFill/>
        </p:spPr>
        <p:txBody>
          <a:bodyPr wrap="none" rtlCol="0">
            <a:spAutoFit/>
          </a:bodyPr>
          <a:lstStyle/>
          <a:p>
            <a:pPr algn="ctr"/>
            <a:r>
              <a:rPr lang="ru-RU" sz="1600" dirty="0">
                <a:latin typeface="Museo Sans Cyrl 300" panose="02000000000000000000" pitchFamily="2" charset="-52"/>
              </a:rPr>
              <a:t>Федеральный уровень</a:t>
            </a:r>
          </a:p>
        </p:txBody>
      </p:sp>
      <p:pic>
        <p:nvPicPr>
          <p:cNvPr id="61" name="Рисунок 60">
            <a:extLst>
              <a:ext uri="{FF2B5EF4-FFF2-40B4-BE49-F238E27FC236}">
                <a16:creationId xmlns:a16="http://schemas.microsoft.com/office/drawing/2014/main" xmlns="" id="{711ECB25-E734-1E5E-F105-DCCDB20B3FE5}"/>
              </a:ext>
            </a:extLst>
          </p:cNvPr>
          <p:cNvPicPr>
            <a:picLocks noChangeAspect="1"/>
          </p:cNvPicPr>
          <p:nvPr/>
        </p:nvPicPr>
        <p:blipFill>
          <a:blip r:embed="rId2"/>
          <a:stretch>
            <a:fillRect/>
          </a:stretch>
        </p:blipFill>
        <p:spPr>
          <a:xfrm>
            <a:off x="4316630" y="1459532"/>
            <a:ext cx="3177613" cy="2436361"/>
          </a:xfrm>
          <a:prstGeom prst="rect">
            <a:avLst/>
          </a:prstGeom>
        </p:spPr>
      </p:pic>
      <p:sp>
        <p:nvSpPr>
          <p:cNvPr id="93" name="Прямоугольник: скругленные углы 92">
            <a:extLst>
              <a:ext uri="{FF2B5EF4-FFF2-40B4-BE49-F238E27FC236}">
                <a16:creationId xmlns:a16="http://schemas.microsoft.com/office/drawing/2014/main" xmlns="" id="{60D5308C-F085-2832-A83C-B06882E44E20}"/>
              </a:ext>
            </a:extLst>
          </p:cNvPr>
          <p:cNvSpPr/>
          <p:nvPr/>
        </p:nvSpPr>
        <p:spPr>
          <a:xfrm rot="5400000">
            <a:off x="650231" y="1561237"/>
            <a:ext cx="146054" cy="145109"/>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4" name="Прямоугольник: скругленные углы 93">
            <a:extLst>
              <a:ext uri="{FF2B5EF4-FFF2-40B4-BE49-F238E27FC236}">
                <a16:creationId xmlns:a16="http://schemas.microsoft.com/office/drawing/2014/main" xmlns="" id="{47D6F28A-F844-9003-E672-96B3968560FA}"/>
              </a:ext>
            </a:extLst>
          </p:cNvPr>
          <p:cNvSpPr/>
          <p:nvPr/>
        </p:nvSpPr>
        <p:spPr>
          <a:xfrm rot="5400000">
            <a:off x="659093" y="2180803"/>
            <a:ext cx="146054" cy="145109"/>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5" name="Прямоугольник: скругленные углы 94">
            <a:extLst>
              <a:ext uri="{FF2B5EF4-FFF2-40B4-BE49-F238E27FC236}">
                <a16:creationId xmlns:a16="http://schemas.microsoft.com/office/drawing/2014/main" xmlns="" id="{94CF2BA2-2589-AD15-84D2-C66DE8306BF5}"/>
              </a:ext>
            </a:extLst>
          </p:cNvPr>
          <p:cNvSpPr/>
          <p:nvPr/>
        </p:nvSpPr>
        <p:spPr>
          <a:xfrm rot="5400000">
            <a:off x="659093" y="2800369"/>
            <a:ext cx="146054" cy="145109"/>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6" name="Прямоугольник: скругленные углы 95">
            <a:extLst>
              <a:ext uri="{FF2B5EF4-FFF2-40B4-BE49-F238E27FC236}">
                <a16:creationId xmlns:a16="http://schemas.microsoft.com/office/drawing/2014/main" xmlns="" id="{4B525E8D-AF6E-1047-AEF4-E175E2B3B602}"/>
              </a:ext>
            </a:extLst>
          </p:cNvPr>
          <p:cNvSpPr/>
          <p:nvPr/>
        </p:nvSpPr>
        <p:spPr>
          <a:xfrm rot="5400000">
            <a:off x="659093" y="3419935"/>
            <a:ext cx="146054" cy="145109"/>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7" name="Прямоугольник: скругленные углы 96">
            <a:extLst>
              <a:ext uri="{FF2B5EF4-FFF2-40B4-BE49-F238E27FC236}">
                <a16:creationId xmlns:a16="http://schemas.microsoft.com/office/drawing/2014/main" xmlns="" id="{9E747EBF-7F97-FF68-060E-45C145A7B8EB}"/>
              </a:ext>
            </a:extLst>
          </p:cNvPr>
          <p:cNvSpPr/>
          <p:nvPr/>
        </p:nvSpPr>
        <p:spPr>
          <a:xfrm rot="5400000">
            <a:off x="659093" y="4039501"/>
            <a:ext cx="146054" cy="145109"/>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Номер слайда 2">
            <a:extLst>
              <a:ext uri="{FF2B5EF4-FFF2-40B4-BE49-F238E27FC236}">
                <a16:creationId xmlns:a16="http://schemas.microsoft.com/office/drawing/2014/main" xmlns="" id="{BB5EF1FF-A54E-FB4C-BC35-A92822365E1F}"/>
              </a:ext>
            </a:extLst>
          </p:cNvPr>
          <p:cNvSpPr>
            <a:spLocks noGrp="1"/>
          </p:cNvSpPr>
          <p:nvPr>
            <p:ph type="sldNum" sz="quarter" idx="12"/>
          </p:nvPr>
        </p:nvSpPr>
        <p:spPr/>
        <p:txBody>
          <a:bodyPr/>
          <a:lstStyle/>
          <a:p>
            <a:fld id="{6E2A07DF-9D6C-49A2-A2EB-407E1B93CB59}" type="slidenum">
              <a:rPr lang="ru-RU" smtClean="0"/>
              <a:t>23</a:t>
            </a:fld>
            <a:endParaRPr lang="ru-RU"/>
          </a:p>
        </p:txBody>
      </p:sp>
    </p:spTree>
    <p:extLst>
      <p:ext uri="{BB962C8B-B14F-4D97-AF65-F5344CB8AC3E}">
        <p14:creationId xmlns:p14="http://schemas.microsoft.com/office/powerpoint/2010/main" val="598123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a:extLst>
              <a:ext uri="{FF2B5EF4-FFF2-40B4-BE49-F238E27FC236}">
                <a16:creationId xmlns:a16="http://schemas.microsoft.com/office/drawing/2014/main" xmlns="" id="{C2CFD8F0-D903-6A27-8571-5B49228B633B}"/>
              </a:ext>
            </a:extLst>
          </p:cNvPr>
          <p:cNvSpPr/>
          <p:nvPr/>
        </p:nvSpPr>
        <p:spPr>
          <a:xfrm>
            <a:off x="-139700" y="-133350"/>
            <a:ext cx="12560300" cy="7124700"/>
          </a:xfrm>
          <a:prstGeom prst="rect">
            <a:avLst/>
          </a:prstGeom>
          <a:solidFill>
            <a:srgbClr val="CAC8C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0" name="Группа 9">
            <a:extLst>
              <a:ext uri="{FF2B5EF4-FFF2-40B4-BE49-F238E27FC236}">
                <a16:creationId xmlns:a16="http://schemas.microsoft.com/office/drawing/2014/main" xmlns="" id="{49EE3B05-EB54-C4C3-5DF2-1986C4BE377C}"/>
              </a:ext>
            </a:extLst>
          </p:cNvPr>
          <p:cNvGrpSpPr/>
          <p:nvPr/>
        </p:nvGrpSpPr>
        <p:grpSpPr>
          <a:xfrm>
            <a:off x="669006" y="513383"/>
            <a:ext cx="10864182" cy="472536"/>
            <a:chOff x="-1030592" y="999690"/>
            <a:chExt cx="10864182" cy="472536"/>
          </a:xfrm>
        </p:grpSpPr>
        <p:sp>
          <p:nvSpPr>
            <p:cNvPr id="11" name="Прямоугольник: скругленные углы 10">
              <a:extLst>
                <a:ext uri="{FF2B5EF4-FFF2-40B4-BE49-F238E27FC236}">
                  <a16:creationId xmlns:a16="http://schemas.microsoft.com/office/drawing/2014/main" xmlns="" id="{C9D4A5BA-9A4E-BABF-0D3E-DD74FBA1DA79}"/>
                </a:ext>
              </a:extLst>
            </p:cNvPr>
            <p:cNvSpPr/>
            <p:nvPr/>
          </p:nvSpPr>
          <p:spPr>
            <a:xfrm>
              <a:off x="-1030592" y="999690"/>
              <a:ext cx="10864182" cy="472536"/>
            </a:xfrm>
            <a:prstGeom prst="roundRect">
              <a:avLst>
                <a:gd name="adj" fmla="val 13475"/>
              </a:avLst>
            </a:prstGeom>
            <a:solidFill>
              <a:srgbClr val="EE3524"/>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p>
          </p:txBody>
        </p:sp>
        <p:sp>
          <p:nvSpPr>
            <p:cNvPr id="12" name="TextBox 11">
              <a:extLst>
                <a:ext uri="{FF2B5EF4-FFF2-40B4-BE49-F238E27FC236}">
                  <a16:creationId xmlns:a16="http://schemas.microsoft.com/office/drawing/2014/main" xmlns="" id="{CF48DE54-F17F-AB9F-B761-E2D3DCD50949}"/>
                </a:ext>
              </a:extLst>
            </p:cNvPr>
            <p:cNvSpPr txBox="1"/>
            <p:nvPr/>
          </p:nvSpPr>
          <p:spPr>
            <a:xfrm>
              <a:off x="-993090" y="1043387"/>
              <a:ext cx="9418568" cy="400110"/>
            </a:xfrm>
            <a:prstGeom prst="rect">
              <a:avLst/>
            </a:prstGeom>
            <a:noFill/>
          </p:spPr>
          <p:txBody>
            <a:bodyPr wrap="square" rtlCol="0">
              <a:spAutoFit/>
            </a:bodyPr>
            <a:lstStyle>
              <a:defPPr>
                <a:defRPr lang="ru-RU"/>
              </a:defPPr>
              <a:lvl1pPr algn="ctr">
                <a:defRPr>
                  <a:latin typeface="Museo Sans Cyrl 700" panose="02000000000000000000" pitchFamily="50" charset="-52"/>
                </a:defRPr>
              </a:lvl1pPr>
            </a:lstStyle>
            <a:p>
              <a:pPr algn="l"/>
              <a:r>
                <a:rPr lang="ru-RU" sz="2000" dirty="0">
                  <a:solidFill>
                    <a:schemeClr val="bg1"/>
                  </a:solidFill>
                </a:rPr>
                <a:t>ВПР</a:t>
              </a:r>
              <a:endParaRPr lang="en-US" sz="2000" dirty="0">
                <a:solidFill>
                  <a:schemeClr val="bg1"/>
                </a:solidFill>
              </a:endParaRPr>
            </a:p>
          </p:txBody>
        </p:sp>
      </p:grpSp>
      <p:pic>
        <p:nvPicPr>
          <p:cNvPr id="3" name="Рисунок 2">
            <a:extLst>
              <a:ext uri="{FF2B5EF4-FFF2-40B4-BE49-F238E27FC236}">
                <a16:creationId xmlns:a16="http://schemas.microsoft.com/office/drawing/2014/main" xmlns="" id="{0AFACDC3-044A-FE41-AA92-D00F86B73A2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9006" y="1029616"/>
            <a:ext cx="4076700" cy="5337055"/>
          </a:xfrm>
          <a:prstGeom prst="rect">
            <a:avLst/>
          </a:prstGeom>
        </p:spPr>
      </p:pic>
      <p:pic>
        <p:nvPicPr>
          <p:cNvPr id="5" name="Рисунок 4">
            <a:extLst>
              <a:ext uri="{FF2B5EF4-FFF2-40B4-BE49-F238E27FC236}">
                <a16:creationId xmlns:a16="http://schemas.microsoft.com/office/drawing/2014/main" xmlns="" id="{070214A8-C5EE-1E47-987C-27D78FEA87F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65576" y="3678618"/>
            <a:ext cx="4699750" cy="2823123"/>
          </a:xfrm>
          <a:prstGeom prst="rect">
            <a:avLst/>
          </a:prstGeom>
          <a:ln w="15875">
            <a:solidFill>
              <a:srgbClr val="EE3524"/>
            </a:solidFill>
          </a:ln>
          <a:effectLst>
            <a:outerShdw blurRad="50800" dist="38100" dir="2700000" algn="tl" rotWithShape="0">
              <a:prstClr val="black">
                <a:alpha val="20000"/>
              </a:prstClr>
            </a:outerShdw>
          </a:effectLst>
        </p:spPr>
      </p:pic>
      <p:pic>
        <p:nvPicPr>
          <p:cNvPr id="7" name="Рисунок 6">
            <a:extLst>
              <a:ext uri="{FF2B5EF4-FFF2-40B4-BE49-F238E27FC236}">
                <a16:creationId xmlns:a16="http://schemas.microsoft.com/office/drawing/2014/main" xmlns="" id="{7606B929-8976-B54B-A57B-3A4736B26DA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76548" y="1000887"/>
            <a:ext cx="4612070" cy="5355463"/>
          </a:xfrm>
          <a:prstGeom prst="rect">
            <a:avLst/>
          </a:prstGeom>
        </p:spPr>
      </p:pic>
      <p:sp>
        <p:nvSpPr>
          <p:cNvPr id="9" name="Номер слайда 8">
            <a:extLst>
              <a:ext uri="{FF2B5EF4-FFF2-40B4-BE49-F238E27FC236}">
                <a16:creationId xmlns:a16="http://schemas.microsoft.com/office/drawing/2014/main" xmlns="" id="{3C62EA86-5249-E346-A8C4-D2A9E01ED85E}"/>
              </a:ext>
            </a:extLst>
          </p:cNvPr>
          <p:cNvSpPr>
            <a:spLocks noGrp="1"/>
          </p:cNvSpPr>
          <p:nvPr>
            <p:ph type="sldNum" sz="quarter" idx="12"/>
          </p:nvPr>
        </p:nvSpPr>
        <p:spPr/>
        <p:txBody>
          <a:bodyPr/>
          <a:lstStyle/>
          <a:p>
            <a:fld id="{6E2A07DF-9D6C-49A2-A2EB-407E1B93CB59}" type="slidenum">
              <a:rPr lang="ru-RU" smtClean="0"/>
              <a:t>24</a:t>
            </a:fld>
            <a:endParaRPr lang="ru-RU"/>
          </a:p>
        </p:txBody>
      </p:sp>
      <p:pic>
        <p:nvPicPr>
          <p:cNvPr id="14" name="Рисунок 13">
            <a:extLst>
              <a:ext uri="{FF2B5EF4-FFF2-40B4-BE49-F238E27FC236}">
                <a16:creationId xmlns:a16="http://schemas.microsoft.com/office/drawing/2014/main" xmlns="" id="{6E93D4AB-59C8-3D4F-8912-C1DADF579E5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554412" y="4224925"/>
            <a:ext cx="6480054" cy="887708"/>
          </a:xfrm>
          <a:prstGeom prst="rect">
            <a:avLst/>
          </a:prstGeom>
          <a:ln w="15875">
            <a:solidFill>
              <a:srgbClr val="EE3524"/>
            </a:solidFill>
          </a:ln>
          <a:effectLst>
            <a:outerShdw blurRad="50800" dist="38100" dir="2700000" algn="tl" rotWithShape="0">
              <a:prstClr val="black">
                <a:alpha val="20000"/>
              </a:prstClr>
            </a:outerShdw>
          </a:effectLst>
        </p:spPr>
      </p:pic>
    </p:spTree>
    <p:extLst>
      <p:ext uri="{BB962C8B-B14F-4D97-AF65-F5344CB8AC3E}">
        <p14:creationId xmlns:p14="http://schemas.microsoft.com/office/powerpoint/2010/main" val="37790881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a:extLst>
              <a:ext uri="{FF2B5EF4-FFF2-40B4-BE49-F238E27FC236}">
                <a16:creationId xmlns:a16="http://schemas.microsoft.com/office/drawing/2014/main" xmlns="" id="{C2CFD8F0-D903-6A27-8571-5B49228B633B}"/>
              </a:ext>
            </a:extLst>
          </p:cNvPr>
          <p:cNvSpPr/>
          <p:nvPr/>
        </p:nvSpPr>
        <p:spPr>
          <a:xfrm>
            <a:off x="-139700" y="-139700"/>
            <a:ext cx="12560300" cy="7124700"/>
          </a:xfrm>
          <a:prstGeom prst="rect">
            <a:avLst/>
          </a:prstGeom>
          <a:solidFill>
            <a:srgbClr val="CAC8C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Рисунок 6" descr="Изображение выглядит как текст, письмо&#10;&#10;Автоматически созданное описание">
            <a:extLst>
              <a:ext uri="{FF2B5EF4-FFF2-40B4-BE49-F238E27FC236}">
                <a16:creationId xmlns:a16="http://schemas.microsoft.com/office/drawing/2014/main" xmlns="" id="{71E92BC7-5282-1611-1754-7F8EB1C7A76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8814" y="1428216"/>
            <a:ext cx="3479738" cy="4917021"/>
          </a:xfrm>
          <a:prstGeom prst="rect">
            <a:avLst/>
          </a:prstGeom>
          <a:effectLst>
            <a:outerShdw blurRad="50800" dist="38100" dir="2700000" algn="tl" rotWithShape="0">
              <a:prstClr val="black">
                <a:alpha val="20000"/>
              </a:prstClr>
            </a:outerShdw>
          </a:effectLst>
        </p:spPr>
      </p:pic>
      <p:pic>
        <p:nvPicPr>
          <p:cNvPr id="9" name="Рисунок 8" descr="Изображение выглядит как текст, письмо&#10;&#10;Автоматически созданное описание">
            <a:extLst>
              <a:ext uri="{FF2B5EF4-FFF2-40B4-BE49-F238E27FC236}">
                <a16:creationId xmlns:a16="http://schemas.microsoft.com/office/drawing/2014/main" xmlns="" id="{F159DB77-7CCD-4A71-B2B5-85346234124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56132" y="1409088"/>
            <a:ext cx="3479738" cy="4917021"/>
          </a:xfrm>
          <a:prstGeom prst="rect">
            <a:avLst/>
          </a:prstGeom>
          <a:effectLst>
            <a:outerShdw blurRad="50800" dist="38100" dir="2700000" algn="tl" rotWithShape="0">
              <a:prstClr val="black">
                <a:alpha val="20000"/>
              </a:prstClr>
            </a:outerShdw>
          </a:effectLst>
        </p:spPr>
      </p:pic>
      <p:grpSp>
        <p:nvGrpSpPr>
          <p:cNvPr id="10" name="Группа 9">
            <a:extLst>
              <a:ext uri="{FF2B5EF4-FFF2-40B4-BE49-F238E27FC236}">
                <a16:creationId xmlns:a16="http://schemas.microsoft.com/office/drawing/2014/main" xmlns="" id="{49EE3B05-EB54-C4C3-5DF2-1986C4BE377C}"/>
              </a:ext>
            </a:extLst>
          </p:cNvPr>
          <p:cNvGrpSpPr/>
          <p:nvPr/>
        </p:nvGrpSpPr>
        <p:grpSpPr>
          <a:xfrm>
            <a:off x="669006" y="513383"/>
            <a:ext cx="10864182" cy="472536"/>
            <a:chOff x="-1030592" y="999690"/>
            <a:chExt cx="10864182" cy="472536"/>
          </a:xfrm>
        </p:grpSpPr>
        <p:sp>
          <p:nvSpPr>
            <p:cNvPr id="11" name="Прямоугольник: скругленные углы 10">
              <a:extLst>
                <a:ext uri="{FF2B5EF4-FFF2-40B4-BE49-F238E27FC236}">
                  <a16:creationId xmlns:a16="http://schemas.microsoft.com/office/drawing/2014/main" xmlns="" id="{C9D4A5BA-9A4E-BABF-0D3E-DD74FBA1DA79}"/>
                </a:ext>
              </a:extLst>
            </p:cNvPr>
            <p:cNvSpPr/>
            <p:nvPr/>
          </p:nvSpPr>
          <p:spPr>
            <a:xfrm>
              <a:off x="-1030592" y="999690"/>
              <a:ext cx="10864182" cy="472536"/>
            </a:xfrm>
            <a:prstGeom prst="roundRect">
              <a:avLst>
                <a:gd name="adj" fmla="val 13475"/>
              </a:avLst>
            </a:prstGeom>
            <a:solidFill>
              <a:srgbClr val="EE3524"/>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p>
          </p:txBody>
        </p:sp>
        <p:sp>
          <p:nvSpPr>
            <p:cNvPr id="12" name="TextBox 11">
              <a:extLst>
                <a:ext uri="{FF2B5EF4-FFF2-40B4-BE49-F238E27FC236}">
                  <a16:creationId xmlns:a16="http://schemas.microsoft.com/office/drawing/2014/main" xmlns="" id="{CF48DE54-F17F-AB9F-B761-E2D3DCD50949}"/>
                </a:ext>
              </a:extLst>
            </p:cNvPr>
            <p:cNvSpPr txBox="1"/>
            <p:nvPr/>
          </p:nvSpPr>
          <p:spPr>
            <a:xfrm>
              <a:off x="-993090" y="1043387"/>
              <a:ext cx="9418568" cy="400110"/>
            </a:xfrm>
            <a:prstGeom prst="rect">
              <a:avLst/>
            </a:prstGeom>
            <a:noFill/>
          </p:spPr>
          <p:txBody>
            <a:bodyPr wrap="square" rtlCol="0">
              <a:spAutoFit/>
            </a:bodyPr>
            <a:lstStyle>
              <a:defPPr>
                <a:defRPr lang="ru-RU"/>
              </a:defPPr>
              <a:lvl1pPr algn="ctr">
                <a:defRPr>
                  <a:latin typeface="Museo Sans Cyrl 700" panose="02000000000000000000" pitchFamily="50" charset="-52"/>
                </a:defRPr>
              </a:lvl1pPr>
            </a:lstStyle>
            <a:p>
              <a:pPr algn="l"/>
              <a:r>
                <a:rPr lang="ru-RU" sz="2000" dirty="0">
                  <a:solidFill>
                    <a:schemeClr val="bg1"/>
                  </a:solidFill>
                </a:rPr>
                <a:t>Обращения родителей</a:t>
              </a:r>
              <a:endParaRPr lang="en-US" sz="2000" dirty="0">
                <a:solidFill>
                  <a:schemeClr val="bg1"/>
                </a:solidFill>
              </a:endParaRPr>
            </a:p>
          </p:txBody>
        </p:sp>
      </p:grpSp>
      <p:pic>
        <p:nvPicPr>
          <p:cNvPr id="14" name="Рисунок 13" descr="Изображение выглядит как текст, письмо&#10;&#10;Автоматически созданное описание">
            <a:extLst>
              <a:ext uri="{FF2B5EF4-FFF2-40B4-BE49-F238E27FC236}">
                <a16:creationId xmlns:a16="http://schemas.microsoft.com/office/drawing/2014/main" xmlns="" id="{2B6B10DA-AF2B-89C4-BCF1-122F0426376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53450" y="1409700"/>
            <a:ext cx="3492403" cy="4934917"/>
          </a:xfrm>
          <a:prstGeom prst="rect">
            <a:avLst/>
          </a:prstGeom>
          <a:effectLst>
            <a:outerShdw blurRad="50800" dist="38100" dir="2700000" algn="tl" rotWithShape="0">
              <a:prstClr val="black">
                <a:alpha val="20000"/>
              </a:prstClr>
            </a:outerShdw>
          </a:effectLst>
        </p:spPr>
      </p:pic>
      <p:sp>
        <p:nvSpPr>
          <p:cNvPr id="2" name="Прямоугольник 1">
            <a:extLst>
              <a:ext uri="{FF2B5EF4-FFF2-40B4-BE49-F238E27FC236}">
                <a16:creationId xmlns:a16="http://schemas.microsoft.com/office/drawing/2014/main" xmlns="" id="{4E4841C9-5087-06E9-B910-87937273303C}"/>
              </a:ext>
            </a:extLst>
          </p:cNvPr>
          <p:cNvSpPr/>
          <p:nvPr/>
        </p:nvSpPr>
        <p:spPr>
          <a:xfrm>
            <a:off x="1452880" y="2553835"/>
            <a:ext cx="1513840" cy="123325"/>
          </a:xfrm>
          <a:prstGeom prst="rect">
            <a:avLst/>
          </a:prstGeom>
          <a:solidFill>
            <a:srgbClr val="CAC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a:extLst>
              <a:ext uri="{FF2B5EF4-FFF2-40B4-BE49-F238E27FC236}">
                <a16:creationId xmlns:a16="http://schemas.microsoft.com/office/drawing/2014/main" xmlns="" id="{8E5BFED5-3AC3-EDC4-2F91-32D54A3A3456}"/>
              </a:ext>
            </a:extLst>
          </p:cNvPr>
          <p:cNvSpPr/>
          <p:nvPr/>
        </p:nvSpPr>
        <p:spPr>
          <a:xfrm>
            <a:off x="2463800" y="2003790"/>
            <a:ext cx="1513840" cy="264160"/>
          </a:xfrm>
          <a:prstGeom prst="rect">
            <a:avLst/>
          </a:prstGeom>
          <a:solidFill>
            <a:srgbClr val="CAC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a:extLst>
              <a:ext uri="{FF2B5EF4-FFF2-40B4-BE49-F238E27FC236}">
                <a16:creationId xmlns:a16="http://schemas.microsoft.com/office/drawing/2014/main" xmlns="" id="{2F48557F-F16A-8D54-7293-4FA1BCFF756E}"/>
              </a:ext>
            </a:extLst>
          </p:cNvPr>
          <p:cNvSpPr/>
          <p:nvPr/>
        </p:nvSpPr>
        <p:spPr>
          <a:xfrm>
            <a:off x="1163638" y="2731972"/>
            <a:ext cx="1589722" cy="86023"/>
          </a:xfrm>
          <a:prstGeom prst="rect">
            <a:avLst/>
          </a:prstGeom>
          <a:solidFill>
            <a:srgbClr val="CAC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a:extLst>
              <a:ext uri="{FF2B5EF4-FFF2-40B4-BE49-F238E27FC236}">
                <a16:creationId xmlns:a16="http://schemas.microsoft.com/office/drawing/2014/main" xmlns="" id="{651C8DC1-AF8D-CEC0-0194-DE1DDB05B356}"/>
              </a:ext>
            </a:extLst>
          </p:cNvPr>
          <p:cNvSpPr/>
          <p:nvPr/>
        </p:nvSpPr>
        <p:spPr>
          <a:xfrm>
            <a:off x="2647460" y="5333264"/>
            <a:ext cx="1142220" cy="203200"/>
          </a:xfrm>
          <a:prstGeom prst="rect">
            <a:avLst/>
          </a:prstGeom>
          <a:solidFill>
            <a:srgbClr val="CAC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xmlns="" id="{99568ED3-D320-8197-EF60-0A854CCE286C}"/>
              </a:ext>
            </a:extLst>
          </p:cNvPr>
          <p:cNvSpPr/>
          <p:nvPr/>
        </p:nvSpPr>
        <p:spPr>
          <a:xfrm>
            <a:off x="6172200" y="2179320"/>
            <a:ext cx="1468120" cy="497840"/>
          </a:xfrm>
          <a:prstGeom prst="rect">
            <a:avLst/>
          </a:prstGeom>
          <a:solidFill>
            <a:srgbClr val="CAC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a:extLst>
              <a:ext uri="{FF2B5EF4-FFF2-40B4-BE49-F238E27FC236}">
                <a16:creationId xmlns:a16="http://schemas.microsoft.com/office/drawing/2014/main" xmlns="" id="{8CFC7E5E-62A4-EE97-D448-5BA3343BD92F}"/>
              </a:ext>
            </a:extLst>
          </p:cNvPr>
          <p:cNvSpPr/>
          <p:nvPr/>
        </p:nvSpPr>
        <p:spPr>
          <a:xfrm>
            <a:off x="4937066" y="3100329"/>
            <a:ext cx="1372294" cy="130551"/>
          </a:xfrm>
          <a:prstGeom prst="rect">
            <a:avLst/>
          </a:prstGeom>
          <a:solidFill>
            <a:srgbClr val="CAC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a:extLst>
              <a:ext uri="{FF2B5EF4-FFF2-40B4-BE49-F238E27FC236}">
                <a16:creationId xmlns:a16="http://schemas.microsoft.com/office/drawing/2014/main" xmlns="" id="{6A60945E-FCFD-9597-794F-489BF9EA4F8E}"/>
              </a:ext>
            </a:extLst>
          </p:cNvPr>
          <p:cNvSpPr/>
          <p:nvPr/>
        </p:nvSpPr>
        <p:spPr>
          <a:xfrm>
            <a:off x="4865946" y="3298449"/>
            <a:ext cx="1468120" cy="79751"/>
          </a:xfrm>
          <a:prstGeom prst="rect">
            <a:avLst/>
          </a:prstGeom>
          <a:solidFill>
            <a:srgbClr val="CAC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a:extLst>
              <a:ext uri="{FF2B5EF4-FFF2-40B4-BE49-F238E27FC236}">
                <a16:creationId xmlns:a16="http://schemas.microsoft.com/office/drawing/2014/main" xmlns="" id="{3AFABF61-CD49-A2D7-B9E7-D6CF4DF5EAC1}"/>
              </a:ext>
            </a:extLst>
          </p:cNvPr>
          <p:cNvSpPr/>
          <p:nvPr/>
        </p:nvSpPr>
        <p:spPr>
          <a:xfrm>
            <a:off x="6697286" y="3298448"/>
            <a:ext cx="208974" cy="79751"/>
          </a:xfrm>
          <a:prstGeom prst="rect">
            <a:avLst/>
          </a:prstGeom>
          <a:solidFill>
            <a:srgbClr val="CAC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a:extLst>
              <a:ext uri="{FF2B5EF4-FFF2-40B4-BE49-F238E27FC236}">
                <a16:creationId xmlns:a16="http://schemas.microsoft.com/office/drawing/2014/main" xmlns="" id="{62B4041B-24DC-9306-7C4A-B10C3A253985}"/>
              </a:ext>
            </a:extLst>
          </p:cNvPr>
          <p:cNvSpPr/>
          <p:nvPr/>
        </p:nvSpPr>
        <p:spPr>
          <a:xfrm>
            <a:off x="3331309" y="2738244"/>
            <a:ext cx="208974" cy="79751"/>
          </a:xfrm>
          <a:prstGeom prst="rect">
            <a:avLst/>
          </a:prstGeom>
          <a:solidFill>
            <a:srgbClr val="CAC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a:extLst>
              <a:ext uri="{FF2B5EF4-FFF2-40B4-BE49-F238E27FC236}">
                <a16:creationId xmlns:a16="http://schemas.microsoft.com/office/drawing/2014/main" xmlns="" id="{88D90D6D-1FD3-4FF4-F1D1-E8DC0190E6F4}"/>
              </a:ext>
            </a:extLst>
          </p:cNvPr>
          <p:cNvSpPr/>
          <p:nvPr/>
        </p:nvSpPr>
        <p:spPr>
          <a:xfrm>
            <a:off x="8986014" y="3759200"/>
            <a:ext cx="2261105" cy="279400"/>
          </a:xfrm>
          <a:prstGeom prst="rect">
            <a:avLst/>
          </a:prstGeom>
          <a:solidFill>
            <a:srgbClr val="CAC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a:extLst>
              <a:ext uri="{FF2B5EF4-FFF2-40B4-BE49-F238E27FC236}">
                <a16:creationId xmlns:a16="http://schemas.microsoft.com/office/drawing/2014/main" xmlns="" id="{89E90D62-FB1D-980E-1CF2-E08A32EBF7BC}"/>
              </a:ext>
            </a:extLst>
          </p:cNvPr>
          <p:cNvSpPr/>
          <p:nvPr/>
        </p:nvSpPr>
        <p:spPr>
          <a:xfrm>
            <a:off x="8581434" y="3344110"/>
            <a:ext cx="1070566" cy="84890"/>
          </a:xfrm>
          <a:prstGeom prst="rect">
            <a:avLst/>
          </a:prstGeom>
          <a:solidFill>
            <a:srgbClr val="CAC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1" name="Рисунок 20">
            <a:extLst>
              <a:ext uri="{FF2B5EF4-FFF2-40B4-BE49-F238E27FC236}">
                <a16:creationId xmlns:a16="http://schemas.microsoft.com/office/drawing/2014/main" xmlns="" id="{B8DEB825-86F8-A84F-8519-4744F9CC9DB1}"/>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p:blipFill>
        <p:spPr>
          <a:xfrm>
            <a:off x="5834258" y="2928133"/>
            <a:ext cx="6183446" cy="639470"/>
          </a:xfrm>
          <a:prstGeom prst="rect">
            <a:avLst/>
          </a:prstGeom>
          <a:solidFill>
            <a:srgbClr val="FFFFFF">
              <a:shade val="85000"/>
            </a:srgbClr>
          </a:solidFill>
          <a:ln w="15875" cap="sq">
            <a:solidFill>
              <a:srgbClr val="EE3524"/>
            </a:solidFill>
            <a:miter lim="800000"/>
          </a:ln>
          <a:effectLst>
            <a:outerShdw blurRad="50800" dist="38100" dir="2700000" algn="tl" rotWithShape="0">
              <a:prstClr val="black">
                <a:alpha val="20000"/>
              </a:prstClr>
            </a:outerShdw>
          </a:effectLst>
          <a:scene3d>
            <a:camera prst="orthographicFront"/>
            <a:lightRig rig="twoPt" dir="t">
              <a:rot lat="0" lon="0" rev="7200000"/>
            </a:lightRig>
          </a:scene3d>
          <a:sp3d>
            <a:bevelT w="25400" h="19050"/>
            <a:contourClr>
              <a:srgbClr val="FFFFFF"/>
            </a:contourClr>
          </a:sp3d>
        </p:spPr>
      </p:pic>
      <p:pic>
        <p:nvPicPr>
          <p:cNvPr id="23" name="Рисунок 22">
            <a:extLst>
              <a:ext uri="{FF2B5EF4-FFF2-40B4-BE49-F238E27FC236}">
                <a16:creationId xmlns:a16="http://schemas.microsoft.com/office/drawing/2014/main" xmlns="" id="{29896FF9-8C39-274F-BD9B-1B55B9D744EC}"/>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rcRect/>
          <a:stretch/>
        </p:blipFill>
        <p:spPr>
          <a:xfrm>
            <a:off x="5859225" y="3728466"/>
            <a:ext cx="6253578" cy="1193655"/>
          </a:xfrm>
          <a:prstGeom prst="rect">
            <a:avLst/>
          </a:prstGeom>
          <a:solidFill>
            <a:srgbClr val="FFFFFF">
              <a:shade val="85000"/>
            </a:srgbClr>
          </a:solidFill>
          <a:ln w="15875" cap="sq">
            <a:solidFill>
              <a:srgbClr val="EE3524"/>
            </a:solidFill>
            <a:miter lim="800000"/>
          </a:ln>
          <a:effectLst>
            <a:outerShdw blurRad="50800" dist="38100" dir="2700000" algn="tl" rotWithShape="0">
              <a:prstClr val="black">
                <a:alpha val="20000"/>
              </a:prstClr>
            </a:outerShdw>
          </a:effectLst>
          <a:scene3d>
            <a:camera prst="orthographicFront"/>
            <a:lightRig rig="twoPt" dir="t">
              <a:rot lat="0" lon="0" rev="7200000"/>
            </a:lightRig>
          </a:scene3d>
          <a:sp3d>
            <a:bevelT w="25400" h="19050"/>
            <a:contourClr>
              <a:srgbClr val="FFFFFF"/>
            </a:contourClr>
          </a:sp3d>
        </p:spPr>
      </p:pic>
      <p:pic>
        <p:nvPicPr>
          <p:cNvPr id="27" name="Рисунок 26">
            <a:extLst>
              <a:ext uri="{FF2B5EF4-FFF2-40B4-BE49-F238E27FC236}">
                <a16:creationId xmlns:a16="http://schemas.microsoft.com/office/drawing/2014/main" xmlns="" id="{0CF271AD-530C-B14D-BBDD-92282AEC6979}"/>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859225" y="5111825"/>
            <a:ext cx="6183446" cy="1302720"/>
          </a:xfrm>
          <a:prstGeom prst="rect">
            <a:avLst/>
          </a:prstGeom>
          <a:solidFill>
            <a:srgbClr val="FFFFFF">
              <a:shade val="85000"/>
            </a:srgbClr>
          </a:solidFill>
          <a:ln w="15875" cap="sq">
            <a:solidFill>
              <a:srgbClr val="EE3524"/>
            </a:solidFill>
            <a:miter lim="800000"/>
          </a:ln>
          <a:effectLst>
            <a:outerShdw blurRad="50800" dist="38100" dir="2700000" algn="tl" rotWithShape="0">
              <a:prstClr val="black">
                <a:alpha val="20000"/>
              </a:prstClr>
            </a:outerShdw>
          </a:effectLst>
          <a:scene3d>
            <a:camera prst="orthographicFront"/>
            <a:lightRig rig="twoPt" dir="t">
              <a:rot lat="0" lon="0" rev="7200000"/>
            </a:lightRig>
          </a:scene3d>
          <a:sp3d>
            <a:bevelT w="25400" h="19050"/>
            <a:contourClr>
              <a:srgbClr val="FFFFFF"/>
            </a:contourClr>
          </a:sp3d>
        </p:spPr>
      </p:pic>
      <p:sp>
        <p:nvSpPr>
          <p:cNvPr id="29" name="Номер слайда 28">
            <a:extLst>
              <a:ext uri="{FF2B5EF4-FFF2-40B4-BE49-F238E27FC236}">
                <a16:creationId xmlns:a16="http://schemas.microsoft.com/office/drawing/2014/main" xmlns="" id="{27BF0A84-9C5A-CF40-A0AF-F27F1592646E}"/>
              </a:ext>
            </a:extLst>
          </p:cNvPr>
          <p:cNvSpPr>
            <a:spLocks noGrp="1"/>
          </p:cNvSpPr>
          <p:nvPr>
            <p:ph type="sldNum" sz="quarter" idx="12"/>
          </p:nvPr>
        </p:nvSpPr>
        <p:spPr/>
        <p:txBody>
          <a:bodyPr/>
          <a:lstStyle/>
          <a:p>
            <a:fld id="{6E2A07DF-9D6C-49A2-A2EB-407E1B93CB59}" type="slidenum">
              <a:rPr lang="ru-RU" smtClean="0"/>
              <a:t>25</a:t>
            </a:fld>
            <a:endParaRPr lang="ru-RU"/>
          </a:p>
        </p:txBody>
      </p:sp>
    </p:spTree>
    <p:extLst>
      <p:ext uri="{BB962C8B-B14F-4D97-AF65-F5344CB8AC3E}">
        <p14:creationId xmlns:p14="http://schemas.microsoft.com/office/powerpoint/2010/main" val="217998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a:extLst>
              <a:ext uri="{FF2B5EF4-FFF2-40B4-BE49-F238E27FC236}">
                <a16:creationId xmlns:a16="http://schemas.microsoft.com/office/drawing/2014/main" xmlns="" id="{5B9FF625-CEA0-2319-4121-63DCEE13BC02}"/>
              </a:ext>
            </a:extLst>
          </p:cNvPr>
          <p:cNvGrpSpPr/>
          <p:nvPr/>
        </p:nvGrpSpPr>
        <p:grpSpPr>
          <a:xfrm>
            <a:off x="672417" y="512340"/>
            <a:ext cx="7807554" cy="526304"/>
            <a:chOff x="-1030592" y="918628"/>
            <a:chExt cx="7807554" cy="526304"/>
          </a:xfrm>
        </p:grpSpPr>
        <p:sp>
          <p:nvSpPr>
            <p:cNvPr id="5" name="Прямоугольник: скругленные углы 4">
              <a:extLst>
                <a:ext uri="{FF2B5EF4-FFF2-40B4-BE49-F238E27FC236}">
                  <a16:creationId xmlns:a16="http://schemas.microsoft.com/office/drawing/2014/main" xmlns="" id="{BDDEED00-B2D2-3A4E-1739-A1472058B7F3}"/>
                </a:ext>
              </a:extLst>
            </p:cNvPr>
            <p:cNvSpPr/>
            <p:nvPr/>
          </p:nvSpPr>
          <p:spPr>
            <a:xfrm>
              <a:off x="-1030592" y="918628"/>
              <a:ext cx="7807554" cy="526304"/>
            </a:xfrm>
            <a:prstGeom prst="roundRect">
              <a:avLst>
                <a:gd name="adj" fmla="val 13475"/>
              </a:avLst>
            </a:prstGeom>
            <a:solidFill>
              <a:srgbClr val="CAC8C8"/>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p>
          </p:txBody>
        </p:sp>
        <p:sp>
          <p:nvSpPr>
            <p:cNvPr id="6" name="TextBox 5">
              <a:extLst>
                <a:ext uri="{FF2B5EF4-FFF2-40B4-BE49-F238E27FC236}">
                  <a16:creationId xmlns:a16="http://schemas.microsoft.com/office/drawing/2014/main" xmlns="" id="{80264284-8996-EC77-0026-5C22338941CE}"/>
                </a:ext>
              </a:extLst>
            </p:cNvPr>
            <p:cNvSpPr txBox="1"/>
            <p:nvPr/>
          </p:nvSpPr>
          <p:spPr>
            <a:xfrm>
              <a:off x="-993091" y="978907"/>
              <a:ext cx="7454368" cy="400110"/>
            </a:xfrm>
            <a:prstGeom prst="rect">
              <a:avLst/>
            </a:prstGeom>
            <a:noFill/>
          </p:spPr>
          <p:txBody>
            <a:bodyPr wrap="square" rtlCol="0">
              <a:spAutoFit/>
            </a:bodyPr>
            <a:lstStyle>
              <a:defPPr>
                <a:defRPr lang="ru-RU"/>
              </a:defPPr>
              <a:lvl1pPr algn="ctr">
                <a:defRPr>
                  <a:latin typeface="Museo Sans Cyrl 700" panose="02000000000000000000" pitchFamily="50" charset="-52"/>
                </a:defRPr>
              </a:lvl1pPr>
            </a:lstStyle>
            <a:p>
              <a:pPr algn="l"/>
              <a:r>
                <a:rPr lang="ru-RU" sz="2000" dirty="0"/>
                <a:t>ИНСТРУМЕНТЫ ОЦЕНКИ: Цифровая грамотность</a:t>
              </a:r>
              <a:r>
                <a:rPr lang="en-US" sz="2000" dirty="0"/>
                <a:t> </a:t>
              </a:r>
            </a:p>
          </p:txBody>
        </p:sp>
      </p:grpSp>
      <p:pic>
        <p:nvPicPr>
          <p:cNvPr id="22" name="Рисунок 21">
            <a:extLst>
              <a:ext uri="{FF2B5EF4-FFF2-40B4-BE49-F238E27FC236}">
                <a16:creationId xmlns:a16="http://schemas.microsoft.com/office/drawing/2014/main" xmlns="" id="{4C4EA941-4A64-E5D8-03DD-6BD898E325C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95054" y="1259798"/>
            <a:ext cx="10163438" cy="4933183"/>
          </a:xfrm>
          <a:prstGeom prst="rect">
            <a:avLst/>
          </a:prstGeom>
        </p:spPr>
      </p:pic>
      <p:pic>
        <p:nvPicPr>
          <p:cNvPr id="34" name="Рисунок 33">
            <a:extLst>
              <a:ext uri="{FF2B5EF4-FFF2-40B4-BE49-F238E27FC236}">
                <a16:creationId xmlns:a16="http://schemas.microsoft.com/office/drawing/2014/main" xmlns="" id="{60591FCC-3861-5002-B1CE-14E385EC3498}"/>
              </a:ext>
            </a:extLst>
          </p:cNvPr>
          <p:cNvPicPr>
            <a:picLocks noChangeAspect="1"/>
          </p:cNvPicPr>
          <p:nvPr/>
        </p:nvPicPr>
        <p:blipFill>
          <a:blip r:embed="rId3"/>
          <a:stretch>
            <a:fillRect/>
          </a:stretch>
        </p:blipFill>
        <p:spPr>
          <a:xfrm>
            <a:off x="438727" y="2048164"/>
            <a:ext cx="1422400" cy="1422400"/>
          </a:xfrm>
          <a:prstGeom prst="rect">
            <a:avLst/>
          </a:prstGeom>
        </p:spPr>
      </p:pic>
      <p:pic>
        <p:nvPicPr>
          <p:cNvPr id="36" name="Рисунок 35">
            <a:extLst>
              <a:ext uri="{FF2B5EF4-FFF2-40B4-BE49-F238E27FC236}">
                <a16:creationId xmlns:a16="http://schemas.microsoft.com/office/drawing/2014/main" xmlns="" id="{5E4843B9-01B8-99D3-FBC1-939071627CDC}"/>
              </a:ext>
            </a:extLst>
          </p:cNvPr>
          <p:cNvPicPr>
            <a:picLocks noChangeAspect="1"/>
          </p:cNvPicPr>
          <p:nvPr/>
        </p:nvPicPr>
        <p:blipFill>
          <a:blip r:embed="rId4"/>
          <a:stretch>
            <a:fillRect/>
          </a:stretch>
        </p:blipFill>
        <p:spPr>
          <a:xfrm>
            <a:off x="505691" y="3964709"/>
            <a:ext cx="1422400" cy="1422400"/>
          </a:xfrm>
          <a:prstGeom prst="rect">
            <a:avLst/>
          </a:prstGeom>
        </p:spPr>
      </p:pic>
    </p:spTree>
    <p:extLst>
      <p:ext uri="{BB962C8B-B14F-4D97-AF65-F5344CB8AC3E}">
        <p14:creationId xmlns:p14="http://schemas.microsoft.com/office/powerpoint/2010/main" val="8051459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Прямоугольник: скругленные углы 21">
            <a:extLst>
              <a:ext uri="{FF2B5EF4-FFF2-40B4-BE49-F238E27FC236}">
                <a16:creationId xmlns:a16="http://schemas.microsoft.com/office/drawing/2014/main" xmlns="" id="{F649D28C-A987-F544-FE67-DC9F53A311E7}"/>
              </a:ext>
            </a:extLst>
          </p:cNvPr>
          <p:cNvSpPr/>
          <p:nvPr/>
        </p:nvSpPr>
        <p:spPr>
          <a:xfrm>
            <a:off x="658811" y="3179414"/>
            <a:ext cx="8117327" cy="3389552"/>
          </a:xfrm>
          <a:prstGeom prst="roundRect">
            <a:avLst>
              <a:gd name="adj" fmla="val 6023"/>
            </a:avLst>
          </a:prstGeom>
          <a:solidFill>
            <a:srgbClr val="CAC8C8">
              <a:alpha val="27000"/>
            </a:srgbClr>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nvGrpSpPr>
          <p:cNvPr id="4" name="Группа 3">
            <a:extLst>
              <a:ext uri="{FF2B5EF4-FFF2-40B4-BE49-F238E27FC236}">
                <a16:creationId xmlns:a16="http://schemas.microsoft.com/office/drawing/2014/main" xmlns="" id="{91BDC022-2109-F37D-582C-5464237E5C51}"/>
              </a:ext>
            </a:extLst>
          </p:cNvPr>
          <p:cNvGrpSpPr/>
          <p:nvPr/>
        </p:nvGrpSpPr>
        <p:grpSpPr>
          <a:xfrm>
            <a:off x="669006" y="359931"/>
            <a:ext cx="10864182" cy="811956"/>
            <a:chOff x="-1030592" y="846238"/>
            <a:chExt cx="10864182" cy="811956"/>
          </a:xfrm>
        </p:grpSpPr>
        <p:sp>
          <p:nvSpPr>
            <p:cNvPr id="5" name="Прямоугольник: скругленные углы 4">
              <a:extLst>
                <a:ext uri="{FF2B5EF4-FFF2-40B4-BE49-F238E27FC236}">
                  <a16:creationId xmlns:a16="http://schemas.microsoft.com/office/drawing/2014/main" xmlns="" id="{1BCA8A74-4A38-DEE6-B3D7-11924C895A4C}"/>
                </a:ext>
              </a:extLst>
            </p:cNvPr>
            <p:cNvSpPr/>
            <p:nvPr/>
          </p:nvSpPr>
          <p:spPr>
            <a:xfrm>
              <a:off x="-1030592" y="846238"/>
              <a:ext cx="10864182" cy="811956"/>
            </a:xfrm>
            <a:prstGeom prst="roundRect">
              <a:avLst>
                <a:gd name="adj" fmla="val 13475"/>
              </a:avLst>
            </a:prstGeom>
            <a:solidFill>
              <a:srgbClr val="EE3524"/>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p>
          </p:txBody>
        </p:sp>
        <p:sp>
          <p:nvSpPr>
            <p:cNvPr id="6" name="TextBox 5">
              <a:extLst>
                <a:ext uri="{FF2B5EF4-FFF2-40B4-BE49-F238E27FC236}">
                  <a16:creationId xmlns:a16="http://schemas.microsoft.com/office/drawing/2014/main" xmlns="" id="{331E8283-A0DC-16CA-ED62-88D2F5295E92}"/>
                </a:ext>
              </a:extLst>
            </p:cNvPr>
            <p:cNvSpPr txBox="1"/>
            <p:nvPr/>
          </p:nvSpPr>
          <p:spPr>
            <a:xfrm>
              <a:off x="-1011202" y="906459"/>
              <a:ext cx="9418568" cy="707886"/>
            </a:xfrm>
            <a:prstGeom prst="rect">
              <a:avLst/>
            </a:prstGeom>
            <a:noFill/>
          </p:spPr>
          <p:txBody>
            <a:bodyPr wrap="square" rtlCol="0">
              <a:spAutoFit/>
            </a:bodyPr>
            <a:lstStyle>
              <a:defPPr>
                <a:defRPr lang="ru-RU"/>
              </a:defPPr>
              <a:lvl1pPr algn="ctr">
                <a:defRPr>
                  <a:latin typeface="Museo Sans Cyrl 700" panose="02000000000000000000" pitchFamily="50" charset="-52"/>
                </a:defRPr>
              </a:lvl1pPr>
            </a:lstStyle>
            <a:p>
              <a:pPr algn="l"/>
              <a:r>
                <a:rPr lang="ru-RU" sz="2000" dirty="0">
                  <a:solidFill>
                    <a:schemeClr val="bg1"/>
                  </a:solidFill>
                </a:rPr>
                <a:t>ИНСТРУМЕНТЫ ОЦЕНКИ:</a:t>
              </a:r>
            </a:p>
            <a:p>
              <a:pPr algn="l"/>
              <a:r>
                <a:rPr lang="ru-RU" sz="2000" dirty="0">
                  <a:solidFill>
                    <a:schemeClr val="bg1"/>
                  </a:solidFill>
                  <a:latin typeface="Museo Sans Cyrl 300" panose="02000000000000000000" pitchFamily="2" charset="-52"/>
                </a:rPr>
                <a:t>Чек-лист критерия «правильность» по предмету «русский язык» </a:t>
              </a:r>
              <a:endParaRPr lang="en-US" sz="2000" dirty="0">
                <a:solidFill>
                  <a:schemeClr val="bg1"/>
                </a:solidFill>
                <a:latin typeface="Museo Sans Cyrl 300" panose="02000000000000000000" pitchFamily="2" charset="-52"/>
              </a:endParaRPr>
            </a:p>
          </p:txBody>
        </p:sp>
      </p:grpSp>
      <p:sp>
        <p:nvSpPr>
          <p:cNvPr id="7" name="TextBox 6">
            <a:extLst>
              <a:ext uri="{FF2B5EF4-FFF2-40B4-BE49-F238E27FC236}">
                <a16:creationId xmlns:a16="http://schemas.microsoft.com/office/drawing/2014/main" xmlns="" id="{DBF5A143-4A80-8607-55AE-17A40D39E428}"/>
              </a:ext>
            </a:extLst>
          </p:cNvPr>
          <p:cNvSpPr txBox="1"/>
          <p:nvPr/>
        </p:nvSpPr>
        <p:spPr>
          <a:xfrm>
            <a:off x="572862" y="1255110"/>
            <a:ext cx="11106150" cy="584775"/>
          </a:xfrm>
          <a:prstGeom prst="rect">
            <a:avLst/>
          </a:prstGeom>
          <a:noFill/>
        </p:spPr>
        <p:txBody>
          <a:bodyPr wrap="square" rtlCol="0">
            <a:spAutoFit/>
          </a:bodyPr>
          <a:lstStyle/>
          <a:p>
            <a:r>
              <a:rPr lang="ru-RU" sz="1600" dirty="0">
                <a:latin typeface="Museo Sans Cyrl 300" panose="02000000000000000000" pitchFamily="2" charset="-52"/>
              </a:rPr>
              <a:t>Обучающиеся совместно с учителем в классе составляют полный чек-лист на определенный критерий.</a:t>
            </a:r>
            <a:br>
              <a:rPr lang="ru-RU" sz="1600" dirty="0">
                <a:latin typeface="Museo Sans Cyrl 300" panose="02000000000000000000" pitchFamily="2" charset="-52"/>
              </a:rPr>
            </a:br>
            <a:r>
              <a:rPr lang="ru-RU" sz="1600" dirty="0">
                <a:latin typeface="Museo Sans Cyrl 300" panose="02000000000000000000" pitchFamily="2" charset="-52"/>
              </a:rPr>
              <a:t>Данный чек-лист используется при самостоятельном оценивании как классной, так и домашней работы. </a:t>
            </a:r>
          </a:p>
        </p:txBody>
      </p:sp>
      <p:pic>
        <p:nvPicPr>
          <p:cNvPr id="8" name="Рисунок 7">
            <a:extLst>
              <a:ext uri="{FF2B5EF4-FFF2-40B4-BE49-F238E27FC236}">
                <a16:creationId xmlns:a16="http://schemas.microsoft.com/office/drawing/2014/main" xmlns="" id="{A976DAD0-B247-F287-ADEE-CBD8781703C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55981" y="1923108"/>
            <a:ext cx="3203694" cy="4500563"/>
          </a:xfrm>
          <a:prstGeom prst="rect">
            <a:avLst/>
          </a:prstGeom>
        </p:spPr>
      </p:pic>
      <p:sp>
        <p:nvSpPr>
          <p:cNvPr id="9" name="TextBox 8">
            <a:extLst>
              <a:ext uri="{FF2B5EF4-FFF2-40B4-BE49-F238E27FC236}">
                <a16:creationId xmlns:a16="http://schemas.microsoft.com/office/drawing/2014/main" xmlns="" id="{EEB59324-448E-D3BF-E0BB-B39D4B403FB5}"/>
              </a:ext>
            </a:extLst>
          </p:cNvPr>
          <p:cNvSpPr txBox="1"/>
          <p:nvPr/>
        </p:nvSpPr>
        <p:spPr>
          <a:xfrm>
            <a:off x="572862" y="2087403"/>
            <a:ext cx="7494589" cy="1077218"/>
          </a:xfrm>
          <a:prstGeom prst="rect">
            <a:avLst/>
          </a:prstGeom>
          <a:noFill/>
        </p:spPr>
        <p:txBody>
          <a:bodyPr wrap="square" rtlCol="0">
            <a:spAutoFit/>
          </a:bodyPr>
          <a:lstStyle/>
          <a:p>
            <a:r>
              <a:rPr lang="ru-RU" sz="1600" dirty="0">
                <a:latin typeface="Museo Sans Cyrl 300" panose="02000000000000000000" pitchFamily="2" charset="-52"/>
              </a:rPr>
              <a:t>При проверке домашней работы обучающиеся используют чек-лист, составленный ими самостоятельно до выполнения соответствующего задания, при этом основываясь на полном чек-листе. Выполнение любого задания складывается из этапов:</a:t>
            </a:r>
          </a:p>
        </p:txBody>
      </p:sp>
      <p:sp>
        <p:nvSpPr>
          <p:cNvPr id="13" name="TextBox 12">
            <a:extLst>
              <a:ext uri="{FF2B5EF4-FFF2-40B4-BE49-F238E27FC236}">
                <a16:creationId xmlns:a16="http://schemas.microsoft.com/office/drawing/2014/main" xmlns="" id="{56C22CC9-03D5-9624-F2D4-5E67A7336C6C}"/>
              </a:ext>
            </a:extLst>
          </p:cNvPr>
          <p:cNvSpPr txBox="1"/>
          <p:nvPr/>
        </p:nvSpPr>
        <p:spPr>
          <a:xfrm>
            <a:off x="1015304" y="3429000"/>
            <a:ext cx="2329334" cy="338554"/>
          </a:xfrm>
          <a:prstGeom prst="rect">
            <a:avLst/>
          </a:prstGeom>
          <a:noFill/>
        </p:spPr>
        <p:txBody>
          <a:bodyPr wrap="square">
            <a:spAutoFit/>
          </a:bodyPr>
          <a:lstStyle/>
          <a:p>
            <a:r>
              <a:rPr lang="ru-RU" sz="1600" dirty="0">
                <a:latin typeface="Museo Sans Cyrl 300" panose="02000000000000000000" pitchFamily="2" charset="-52"/>
              </a:rPr>
              <a:t>прочитать задание</a:t>
            </a:r>
            <a:endParaRPr lang="ru-RU" sz="1600" dirty="0"/>
          </a:p>
        </p:txBody>
      </p:sp>
      <p:pic>
        <p:nvPicPr>
          <p:cNvPr id="3" name="Рисунок 2">
            <a:extLst>
              <a:ext uri="{FF2B5EF4-FFF2-40B4-BE49-F238E27FC236}">
                <a16:creationId xmlns:a16="http://schemas.microsoft.com/office/drawing/2014/main" xmlns="" id="{9389E18F-96D5-67A6-5626-06775E24A15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4463" y="3429000"/>
            <a:ext cx="300484" cy="300484"/>
          </a:xfrm>
          <a:prstGeom prst="rect">
            <a:avLst/>
          </a:prstGeom>
        </p:spPr>
      </p:pic>
      <p:pic>
        <p:nvPicPr>
          <p:cNvPr id="12" name="Рисунок 11">
            <a:extLst>
              <a:ext uri="{FF2B5EF4-FFF2-40B4-BE49-F238E27FC236}">
                <a16:creationId xmlns:a16="http://schemas.microsoft.com/office/drawing/2014/main" xmlns="" id="{B3EB103F-128C-F23D-A977-71803C01656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5899" y="3926633"/>
            <a:ext cx="300484" cy="300484"/>
          </a:xfrm>
          <a:prstGeom prst="rect">
            <a:avLst/>
          </a:prstGeom>
        </p:spPr>
      </p:pic>
      <p:pic>
        <p:nvPicPr>
          <p:cNvPr id="14" name="Рисунок 13">
            <a:extLst>
              <a:ext uri="{FF2B5EF4-FFF2-40B4-BE49-F238E27FC236}">
                <a16:creationId xmlns:a16="http://schemas.microsoft.com/office/drawing/2014/main" xmlns="" id="{9980311C-E6A3-4873-895F-BF67CCB22B5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5899" y="4446307"/>
            <a:ext cx="300484" cy="300484"/>
          </a:xfrm>
          <a:prstGeom prst="rect">
            <a:avLst/>
          </a:prstGeom>
        </p:spPr>
      </p:pic>
      <p:pic>
        <p:nvPicPr>
          <p:cNvPr id="15" name="Рисунок 14">
            <a:extLst>
              <a:ext uri="{FF2B5EF4-FFF2-40B4-BE49-F238E27FC236}">
                <a16:creationId xmlns:a16="http://schemas.microsoft.com/office/drawing/2014/main" xmlns="" id="{22A247FB-9513-9862-D53D-906DB1BEE35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5899" y="5002052"/>
            <a:ext cx="300484" cy="300484"/>
          </a:xfrm>
          <a:prstGeom prst="rect">
            <a:avLst/>
          </a:prstGeom>
        </p:spPr>
      </p:pic>
      <p:sp>
        <p:nvSpPr>
          <p:cNvPr id="17" name="TextBox 16">
            <a:extLst>
              <a:ext uri="{FF2B5EF4-FFF2-40B4-BE49-F238E27FC236}">
                <a16:creationId xmlns:a16="http://schemas.microsoft.com/office/drawing/2014/main" xmlns="" id="{0067D7D4-5093-CC3D-1912-431BC933F760}"/>
              </a:ext>
            </a:extLst>
          </p:cNvPr>
          <p:cNvSpPr txBox="1"/>
          <p:nvPr/>
        </p:nvSpPr>
        <p:spPr>
          <a:xfrm>
            <a:off x="1006739" y="3901109"/>
            <a:ext cx="2261698" cy="338554"/>
          </a:xfrm>
          <a:prstGeom prst="rect">
            <a:avLst/>
          </a:prstGeom>
          <a:noFill/>
        </p:spPr>
        <p:txBody>
          <a:bodyPr wrap="square">
            <a:spAutoFit/>
          </a:bodyPr>
          <a:lstStyle/>
          <a:p>
            <a:r>
              <a:rPr lang="ru-RU" sz="1600" dirty="0">
                <a:latin typeface="Museo Sans Cyrl 300" panose="02000000000000000000" pitchFamily="2" charset="-52"/>
              </a:rPr>
              <a:t>составить чек-лист</a:t>
            </a:r>
            <a:endParaRPr lang="ru-RU" sz="1600" dirty="0"/>
          </a:p>
        </p:txBody>
      </p:sp>
      <p:sp>
        <p:nvSpPr>
          <p:cNvPr id="19" name="TextBox 18">
            <a:extLst>
              <a:ext uri="{FF2B5EF4-FFF2-40B4-BE49-F238E27FC236}">
                <a16:creationId xmlns:a16="http://schemas.microsoft.com/office/drawing/2014/main" xmlns="" id="{DAFEA5F8-9BBB-5C45-9510-C0ED571E83F3}"/>
              </a:ext>
            </a:extLst>
          </p:cNvPr>
          <p:cNvSpPr txBox="1"/>
          <p:nvPr/>
        </p:nvSpPr>
        <p:spPr>
          <a:xfrm>
            <a:off x="1006739" y="4408237"/>
            <a:ext cx="2786534" cy="338554"/>
          </a:xfrm>
          <a:prstGeom prst="rect">
            <a:avLst/>
          </a:prstGeom>
          <a:noFill/>
        </p:spPr>
        <p:txBody>
          <a:bodyPr wrap="square">
            <a:spAutoFit/>
          </a:bodyPr>
          <a:lstStyle/>
          <a:p>
            <a:r>
              <a:rPr lang="ru-RU" sz="1600" dirty="0">
                <a:latin typeface="Museo Sans Cyrl 300" panose="02000000000000000000" pitchFamily="2" charset="-52"/>
              </a:rPr>
              <a:t>выполнить задание</a:t>
            </a:r>
            <a:endParaRPr lang="ru-RU" sz="1600" dirty="0"/>
          </a:p>
        </p:txBody>
      </p:sp>
      <p:sp>
        <p:nvSpPr>
          <p:cNvPr id="21" name="TextBox 20">
            <a:extLst>
              <a:ext uri="{FF2B5EF4-FFF2-40B4-BE49-F238E27FC236}">
                <a16:creationId xmlns:a16="http://schemas.microsoft.com/office/drawing/2014/main" xmlns="" id="{152D8FD6-6B48-E9DF-327F-D605AEE0F61F}"/>
              </a:ext>
            </a:extLst>
          </p:cNvPr>
          <p:cNvSpPr txBox="1"/>
          <p:nvPr/>
        </p:nvSpPr>
        <p:spPr>
          <a:xfrm>
            <a:off x="1006739" y="4983017"/>
            <a:ext cx="2891098" cy="584775"/>
          </a:xfrm>
          <a:prstGeom prst="rect">
            <a:avLst/>
          </a:prstGeom>
          <a:noFill/>
        </p:spPr>
        <p:txBody>
          <a:bodyPr wrap="square">
            <a:spAutoFit/>
          </a:bodyPr>
          <a:lstStyle/>
          <a:p>
            <a:r>
              <a:rPr lang="ru-RU" sz="1600" dirty="0">
                <a:latin typeface="Museo Sans Cyrl 300" panose="02000000000000000000" pitchFamily="2" charset="-52"/>
              </a:rPr>
              <a:t>проверить выполненное задание по чек-листу</a:t>
            </a:r>
            <a:endParaRPr lang="ru-RU" sz="1600" dirty="0"/>
          </a:p>
        </p:txBody>
      </p:sp>
      <p:pic>
        <p:nvPicPr>
          <p:cNvPr id="48" name="Picture 9">
            <a:extLst>
              <a:ext uri="{FF2B5EF4-FFF2-40B4-BE49-F238E27FC236}">
                <a16:creationId xmlns:a16="http://schemas.microsoft.com/office/drawing/2014/main" xmlns="" id="{F703F16B-15DB-5661-99DA-23F7FBDD84B3}"/>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302665" y="3381375"/>
            <a:ext cx="2365375" cy="296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33">
            <a:extLst>
              <a:ext uri="{FF2B5EF4-FFF2-40B4-BE49-F238E27FC236}">
                <a16:creationId xmlns:a16="http://schemas.microsoft.com/office/drawing/2014/main" xmlns="" id="{AB98EA46-92CD-9D5E-9027-11119C71AB2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72028" y="3372673"/>
            <a:ext cx="2550793" cy="2958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Номер слайда 9">
            <a:extLst>
              <a:ext uri="{FF2B5EF4-FFF2-40B4-BE49-F238E27FC236}">
                <a16:creationId xmlns:a16="http://schemas.microsoft.com/office/drawing/2014/main" xmlns="" id="{97DB49BB-3A62-A64D-B7CC-6084278C39A4}"/>
              </a:ext>
            </a:extLst>
          </p:cNvPr>
          <p:cNvSpPr>
            <a:spLocks noGrp="1"/>
          </p:cNvSpPr>
          <p:nvPr>
            <p:ph type="sldNum" sz="quarter" idx="12"/>
          </p:nvPr>
        </p:nvSpPr>
        <p:spPr/>
        <p:txBody>
          <a:bodyPr/>
          <a:lstStyle/>
          <a:p>
            <a:fld id="{6E2A07DF-9D6C-49A2-A2EB-407E1B93CB59}" type="slidenum">
              <a:rPr lang="ru-RU" smtClean="0"/>
              <a:t>27</a:t>
            </a:fld>
            <a:endParaRPr lang="ru-RU"/>
          </a:p>
        </p:txBody>
      </p:sp>
    </p:spTree>
    <p:extLst>
      <p:ext uri="{BB962C8B-B14F-4D97-AF65-F5344CB8AC3E}">
        <p14:creationId xmlns:p14="http://schemas.microsoft.com/office/powerpoint/2010/main" val="1853214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a:extLst>
              <a:ext uri="{FF2B5EF4-FFF2-40B4-BE49-F238E27FC236}">
                <a16:creationId xmlns:a16="http://schemas.microsoft.com/office/drawing/2014/main" xmlns="" id="{5B9FF625-CEA0-2319-4121-63DCEE13BC02}"/>
              </a:ext>
            </a:extLst>
          </p:cNvPr>
          <p:cNvGrpSpPr/>
          <p:nvPr/>
        </p:nvGrpSpPr>
        <p:grpSpPr>
          <a:xfrm>
            <a:off x="672417" y="512763"/>
            <a:ext cx="10925206" cy="527263"/>
            <a:chOff x="-1030592" y="1180311"/>
            <a:chExt cx="6544813" cy="527263"/>
          </a:xfrm>
        </p:grpSpPr>
        <p:sp>
          <p:nvSpPr>
            <p:cNvPr id="5" name="Прямоугольник: скругленные углы 4">
              <a:extLst>
                <a:ext uri="{FF2B5EF4-FFF2-40B4-BE49-F238E27FC236}">
                  <a16:creationId xmlns:a16="http://schemas.microsoft.com/office/drawing/2014/main" xmlns="" id="{BDDEED00-B2D2-3A4E-1739-A1472058B7F3}"/>
                </a:ext>
              </a:extLst>
            </p:cNvPr>
            <p:cNvSpPr/>
            <p:nvPr/>
          </p:nvSpPr>
          <p:spPr>
            <a:xfrm>
              <a:off x="-1030592" y="1180311"/>
              <a:ext cx="6544813" cy="527263"/>
            </a:xfrm>
            <a:prstGeom prst="roundRect">
              <a:avLst>
                <a:gd name="adj" fmla="val 13475"/>
              </a:avLst>
            </a:prstGeom>
            <a:solidFill>
              <a:srgbClr val="CAC8C8"/>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p>
          </p:txBody>
        </p:sp>
        <p:sp>
          <p:nvSpPr>
            <p:cNvPr id="6" name="TextBox 5">
              <a:extLst>
                <a:ext uri="{FF2B5EF4-FFF2-40B4-BE49-F238E27FC236}">
                  <a16:creationId xmlns:a16="http://schemas.microsoft.com/office/drawing/2014/main" xmlns="" id="{80264284-8996-EC77-0026-5C22338941CE}"/>
                </a:ext>
              </a:extLst>
            </p:cNvPr>
            <p:cNvSpPr txBox="1"/>
            <p:nvPr/>
          </p:nvSpPr>
          <p:spPr>
            <a:xfrm>
              <a:off x="-993091" y="1230264"/>
              <a:ext cx="6469810" cy="400110"/>
            </a:xfrm>
            <a:prstGeom prst="rect">
              <a:avLst/>
            </a:prstGeom>
            <a:noFill/>
          </p:spPr>
          <p:txBody>
            <a:bodyPr wrap="square" rtlCol="0">
              <a:spAutoFit/>
            </a:bodyPr>
            <a:lstStyle>
              <a:defPPr>
                <a:defRPr lang="ru-RU"/>
              </a:defPPr>
              <a:lvl1pPr algn="ctr">
                <a:defRPr>
                  <a:latin typeface="Museo Sans Cyrl 700" panose="02000000000000000000" pitchFamily="50" charset="-52"/>
                </a:defRPr>
              </a:lvl1pPr>
            </a:lstStyle>
            <a:p>
              <a:pPr algn="l"/>
              <a:r>
                <a:rPr lang="ru-RU" sz="2000" dirty="0"/>
                <a:t>Федеральная система оценки качества дошкольного образования</a:t>
              </a:r>
              <a:endParaRPr lang="en-US" sz="2000" dirty="0"/>
            </a:p>
          </p:txBody>
        </p:sp>
      </p:grpSp>
      <p:grpSp>
        <p:nvGrpSpPr>
          <p:cNvPr id="8" name="Группа 7">
            <a:extLst>
              <a:ext uri="{FF2B5EF4-FFF2-40B4-BE49-F238E27FC236}">
                <a16:creationId xmlns:a16="http://schemas.microsoft.com/office/drawing/2014/main" xmlns="" id="{B5A7C892-D1F8-F348-0010-001094CF48DD}"/>
              </a:ext>
            </a:extLst>
          </p:cNvPr>
          <p:cNvGrpSpPr/>
          <p:nvPr/>
        </p:nvGrpSpPr>
        <p:grpSpPr>
          <a:xfrm>
            <a:off x="690030" y="1236676"/>
            <a:ext cx="5262883" cy="4634216"/>
            <a:chOff x="8706435" y="859580"/>
            <a:chExt cx="2065328" cy="1617295"/>
          </a:xfrm>
        </p:grpSpPr>
        <p:sp>
          <p:nvSpPr>
            <p:cNvPr id="9" name="Прямоугольник: скругленные углы 17">
              <a:extLst>
                <a:ext uri="{FF2B5EF4-FFF2-40B4-BE49-F238E27FC236}">
                  <a16:creationId xmlns:a16="http://schemas.microsoft.com/office/drawing/2014/main" xmlns="" id="{1AE6B417-A325-5D62-F449-C39F3748A398}"/>
                </a:ext>
              </a:extLst>
            </p:cNvPr>
            <p:cNvSpPr/>
            <p:nvPr/>
          </p:nvSpPr>
          <p:spPr>
            <a:xfrm>
              <a:off x="8706435" y="859580"/>
              <a:ext cx="2065328" cy="1617295"/>
            </a:xfrm>
            <a:prstGeom prst="roundRect">
              <a:avLst>
                <a:gd name="adj" fmla="val 6652"/>
              </a:avLst>
            </a:prstGeom>
            <a:solidFill>
              <a:srgbClr val="EE3524"/>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Museo Sans Cyrl 700" panose="02000000000000000000" pitchFamily="50" charset="-52"/>
              </a:endParaRPr>
            </a:p>
          </p:txBody>
        </p:sp>
        <p:sp>
          <p:nvSpPr>
            <p:cNvPr id="10" name="TextBox 9">
              <a:extLst>
                <a:ext uri="{FF2B5EF4-FFF2-40B4-BE49-F238E27FC236}">
                  <a16:creationId xmlns:a16="http://schemas.microsoft.com/office/drawing/2014/main" xmlns="" id="{4F87B535-F212-5C20-CAF5-11A3DCCAC6D6}"/>
                </a:ext>
              </a:extLst>
            </p:cNvPr>
            <p:cNvSpPr txBox="1"/>
            <p:nvPr/>
          </p:nvSpPr>
          <p:spPr>
            <a:xfrm>
              <a:off x="8767762" y="897934"/>
              <a:ext cx="1963870" cy="1578941"/>
            </a:xfrm>
            <a:prstGeom prst="rect">
              <a:avLst/>
            </a:prstGeom>
            <a:noFill/>
          </p:spPr>
          <p:txBody>
            <a:bodyPr wrap="square" rtlCol="0">
              <a:spAutoFit/>
            </a:bodyPr>
            <a:lstStyle/>
            <a:p>
              <a:r>
                <a:rPr lang="ru-RU" b="1" dirty="0">
                  <a:solidFill>
                    <a:schemeClr val="bg1"/>
                  </a:solidFill>
                  <a:latin typeface="Museo Sans Cyrl 700" panose="02000000000000000000" pitchFamily="50" charset="-52"/>
                  <a:cs typeface="Segoe UI Light" panose="020B0502040204020203" pitchFamily="34" charset="0"/>
                </a:rPr>
                <a:t>ФГОС ДО: запрет на диагностику детей для оценки качества, принятия административных решений</a:t>
              </a:r>
            </a:p>
            <a:p>
              <a:r>
                <a:rPr lang="ru-RU" i="1" dirty="0">
                  <a:solidFill>
                    <a:schemeClr val="bg1"/>
                  </a:solidFill>
                  <a:latin typeface="Museo Sans Cyrl 700" panose="02000000000000000000" pitchFamily="50" charset="-52"/>
                  <a:cs typeface="Segoe UI Light" panose="020B0502040204020203" pitchFamily="34" charset="0"/>
                </a:rPr>
                <a:t>«Результаты индивидуальной оценки развития детей (педагогической диагностики, мониторинга) могут использоваться исключительно для решения следующих </a:t>
              </a:r>
              <a:r>
                <a:rPr lang="ru-RU" i="1" u="sng" dirty="0">
                  <a:solidFill>
                    <a:schemeClr val="bg1"/>
                  </a:solidFill>
                  <a:latin typeface="Museo Sans Cyrl 700" panose="02000000000000000000" pitchFamily="50" charset="-52"/>
                  <a:cs typeface="Segoe UI Light" panose="020B0502040204020203" pitchFamily="34" charset="0"/>
                </a:rPr>
                <a:t>образовательных</a:t>
              </a:r>
              <a:r>
                <a:rPr lang="ru-RU" i="1" dirty="0">
                  <a:solidFill>
                    <a:schemeClr val="bg1"/>
                  </a:solidFill>
                  <a:latin typeface="Museo Sans Cyrl 700" panose="02000000000000000000" pitchFamily="50" charset="-52"/>
                  <a:cs typeface="Segoe UI Light" panose="020B0502040204020203" pitchFamily="34" charset="0"/>
                </a:rPr>
                <a:t> задач: </a:t>
              </a:r>
            </a:p>
            <a:p>
              <a:r>
                <a:rPr lang="ru-RU" i="1" dirty="0">
                  <a:solidFill>
                    <a:schemeClr val="bg1"/>
                  </a:solidFill>
                  <a:latin typeface="Museo Sans Cyrl 700" panose="02000000000000000000" pitchFamily="50" charset="-52"/>
                  <a:cs typeface="Segoe UI Light" panose="020B0502040204020203" pitchFamily="34" charset="0"/>
                </a:rPr>
                <a:t>1) индивидуализации образования</a:t>
              </a:r>
            </a:p>
            <a:p>
              <a:r>
                <a:rPr lang="ru-RU" i="1" dirty="0">
                  <a:solidFill>
                    <a:schemeClr val="bg1"/>
                  </a:solidFill>
                  <a:latin typeface="Museo Sans Cyrl 700" panose="02000000000000000000" pitchFamily="50" charset="-52"/>
                  <a:cs typeface="Segoe UI Light" panose="020B0502040204020203" pitchFamily="34" charset="0"/>
                </a:rPr>
                <a:t>2) оптимизации работы с группой детей»</a:t>
              </a:r>
            </a:p>
            <a:p>
              <a:endParaRPr lang="ru-RU" i="1" dirty="0">
                <a:solidFill>
                  <a:schemeClr val="bg1"/>
                </a:solidFill>
                <a:latin typeface="Museo Sans Cyrl 700" panose="02000000000000000000" pitchFamily="50" charset="-52"/>
                <a:cs typeface="Segoe UI Light" panose="020B0502040204020203" pitchFamily="34" charset="0"/>
              </a:endParaRPr>
            </a:p>
            <a:p>
              <a:r>
                <a:rPr lang="ru-RU" i="1" dirty="0">
                  <a:solidFill>
                    <a:schemeClr val="bg1"/>
                  </a:solidFill>
                  <a:latin typeface="Museo Sans Cyrl 700" panose="02000000000000000000" pitchFamily="50" charset="-52"/>
                  <a:cs typeface="Segoe UI Light" panose="020B0502040204020203" pitchFamily="34" charset="0"/>
                </a:rPr>
                <a:t>«Целевые ориентиры не подлежат непосредственной оценке, в том числе в виде педагогической диагностики (мониторинга)».</a:t>
              </a:r>
            </a:p>
          </p:txBody>
        </p:sp>
      </p:grpSp>
      <p:grpSp>
        <p:nvGrpSpPr>
          <p:cNvPr id="40" name="Группа 39">
            <a:extLst>
              <a:ext uri="{FF2B5EF4-FFF2-40B4-BE49-F238E27FC236}">
                <a16:creationId xmlns:a16="http://schemas.microsoft.com/office/drawing/2014/main" xmlns="" id="{2A1E83AD-13CB-97EF-8E7E-30D739679963}"/>
              </a:ext>
            </a:extLst>
          </p:cNvPr>
          <p:cNvGrpSpPr/>
          <p:nvPr/>
        </p:nvGrpSpPr>
        <p:grpSpPr>
          <a:xfrm>
            <a:off x="6274611" y="1236675"/>
            <a:ext cx="5262883" cy="5221728"/>
            <a:chOff x="6526646" y="5457860"/>
            <a:chExt cx="4999300" cy="1109048"/>
          </a:xfrm>
        </p:grpSpPr>
        <p:sp>
          <p:nvSpPr>
            <p:cNvPr id="38" name="Прямоугольник: скругленные углы 37">
              <a:extLst>
                <a:ext uri="{FF2B5EF4-FFF2-40B4-BE49-F238E27FC236}">
                  <a16:creationId xmlns:a16="http://schemas.microsoft.com/office/drawing/2014/main" xmlns="" id="{E910173E-FB50-58E9-162D-C0BAAA8643EE}"/>
                </a:ext>
              </a:extLst>
            </p:cNvPr>
            <p:cNvSpPr/>
            <p:nvPr/>
          </p:nvSpPr>
          <p:spPr>
            <a:xfrm>
              <a:off x="6526646" y="5457860"/>
              <a:ext cx="4999300" cy="1109048"/>
            </a:xfrm>
            <a:prstGeom prst="roundRect">
              <a:avLst>
                <a:gd name="adj" fmla="val 6353"/>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TextBox 24">
              <a:extLst>
                <a:ext uri="{FF2B5EF4-FFF2-40B4-BE49-F238E27FC236}">
                  <a16:creationId xmlns:a16="http://schemas.microsoft.com/office/drawing/2014/main" xmlns="" id="{A5220BE0-CCA9-5705-0893-DB9F022EC83C}"/>
                </a:ext>
              </a:extLst>
            </p:cNvPr>
            <p:cNvSpPr txBox="1"/>
            <p:nvPr/>
          </p:nvSpPr>
          <p:spPr>
            <a:xfrm>
              <a:off x="6729426" y="5480665"/>
              <a:ext cx="4617104" cy="1078588"/>
            </a:xfrm>
            <a:prstGeom prst="rect">
              <a:avLst/>
            </a:prstGeom>
            <a:noFill/>
          </p:spPr>
          <p:txBody>
            <a:bodyPr wrap="square">
              <a:spAutoFit/>
            </a:bodyPr>
            <a:lstStyle/>
            <a:p>
              <a:r>
                <a:rPr lang="ru-RU" dirty="0">
                  <a:latin typeface="Museo Sans Cyrl 700" panose="02000000000000000000" pitchFamily="50" charset="-52"/>
                </a:rPr>
                <a:t>Приказ Министерства образования</a:t>
              </a:r>
              <a:br>
                <a:rPr lang="ru-RU" dirty="0">
                  <a:latin typeface="Museo Sans Cyrl 700" panose="02000000000000000000" pitchFamily="50" charset="-52"/>
                </a:rPr>
              </a:br>
              <a:r>
                <a:rPr lang="ru-RU" dirty="0">
                  <a:latin typeface="Museo Sans Cyrl 700" panose="02000000000000000000" pitchFamily="50" charset="-52"/>
                </a:rPr>
                <a:t>и науки РФ от 7 апреля 2014 г. № 276</a:t>
              </a:r>
              <a:br>
                <a:rPr lang="ru-RU" dirty="0">
                  <a:latin typeface="Museo Sans Cyrl 700" panose="02000000000000000000" pitchFamily="50" charset="-52"/>
                </a:rPr>
              </a:br>
              <a:r>
                <a:rPr lang="ru-RU" dirty="0">
                  <a:latin typeface="Museo Sans Cyrl 300" panose="02000000000000000000" pitchFamily="2" charset="-52"/>
                </a:rPr>
                <a:t>«</a:t>
              </a:r>
              <a:r>
                <a:rPr lang="ru-RU" i="0" u="none" strike="noStrike" dirty="0">
                  <a:effectLst/>
                  <a:latin typeface="Museo Sans Cyrl 300" panose="02000000000000000000" pitchFamily="2" charset="-52"/>
                </a:rPr>
                <a:t>Об утверждении Порядка проведения аттестации педагогических работников организаций, осуществляющих образовательную деятельность»</a:t>
              </a:r>
              <a:endParaRPr lang="ru-RU" b="1" dirty="0">
                <a:latin typeface="Museo Sans Cyrl 300" panose="02000000000000000000" pitchFamily="2" charset="-52"/>
              </a:endParaRPr>
            </a:p>
            <a:p>
              <a:endParaRPr lang="ru-RU" dirty="0">
                <a:latin typeface="Museo Sans Cyrl 700" panose="02000000000000000000" pitchFamily="50" charset="-52"/>
              </a:endParaRPr>
            </a:p>
            <a:p>
              <a:r>
                <a:rPr lang="ru-RU" dirty="0">
                  <a:latin typeface="Museo Sans Cyrl 700" panose="02000000000000000000" pitchFamily="50" charset="-52"/>
                </a:rPr>
                <a:t>Квалификационная категория педагогическим работникам устанавливается на основе:</a:t>
              </a:r>
            </a:p>
            <a:p>
              <a:r>
                <a:rPr lang="ru-RU" dirty="0">
                  <a:latin typeface="Museo Sans Cyrl 300" panose="02000000000000000000" pitchFamily="2" charset="-52"/>
                </a:rPr>
                <a:t>1) стабильных </a:t>
              </a:r>
              <a:r>
                <a:rPr lang="ru-RU" u="sng" dirty="0">
                  <a:latin typeface="Museo Sans Cyrl 300" panose="02000000000000000000" pitchFamily="2" charset="-52"/>
                </a:rPr>
                <a:t>положительных результатов освоения </a:t>
              </a:r>
              <a:r>
                <a:rPr lang="ru-RU" dirty="0">
                  <a:latin typeface="Museo Sans Cyrl 300" panose="02000000000000000000" pitchFamily="2" charset="-52"/>
                </a:rPr>
                <a:t>обучающимися образовательных программ по итогам мониторингов, проводимых организацией</a:t>
              </a:r>
            </a:p>
            <a:p>
              <a:r>
                <a:rPr lang="ru-RU" dirty="0">
                  <a:latin typeface="Museo Sans Cyrl 300" panose="02000000000000000000" pitchFamily="2" charset="-52"/>
                </a:rPr>
                <a:t>2) стабильных </a:t>
              </a:r>
              <a:r>
                <a:rPr lang="ru-RU" u="sng" dirty="0">
                  <a:latin typeface="Museo Sans Cyrl 300" panose="02000000000000000000" pitchFamily="2" charset="-52"/>
                </a:rPr>
                <a:t>положительных результатов освоения </a:t>
              </a:r>
              <a:r>
                <a:rPr lang="ru-RU" dirty="0">
                  <a:latin typeface="Museo Sans Cyrl 300" panose="02000000000000000000" pitchFamily="2" charset="-52"/>
                </a:rPr>
                <a:t>обучающимися образовательных программ по итогам мониторинга системы образования… </a:t>
              </a:r>
            </a:p>
          </p:txBody>
        </p:sp>
      </p:grpSp>
      <p:grpSp>
        <p:nvGrpSpPr>
          <p:cNvPr id="50" name="Группа 49">
            <a:extLst>
              <a:ext uri="{FF2B5EF4-FFF2-40B4-BE49-F238E27FC236}">
                <a16:creationId xmlns:a16="http://schemas.microsoft.com/office/drawing/2014/main" xmlns="" id="{90C69A24-039D-562B-F886-27171605C1D6}"/>
              </a:ext>
            </a:extLst>
          </p:cNvPr>
          <p:cNvGrpSpPr/>
          <p:nvPr/>
        </p:nvGrpSpPr>
        <p:grpSpPr>
          <a:xfrm>
            <a:off x="735017" y="6361557"/>
            <a:ext cx="1505765" cy="121607"/>
            <a:chOff x="658813" y="4844571"/>
            <a:chExt cx="1505765" cy="121607"/>
          </a:xfrm>
        </p:grpSpPr>
        <p:sp>
          <p:nvSpPr>
            <p:cNvPr id="51" name="Прямоугольник: скругленные углы 50">
              <a:extLst>
                <a:ext uri="{FF2B5EF4-FFF2-40B4-BE49-F238E27FC236}">
                  <a16:creationId xmlns:a16="http://schemas.microsoft.com/office/drawing/2014/main" xmlns="" id="{073A1334-EE81-4CB7-A92E-D148C4B73AEE}"/>
                </a:ext>
              </a:extLst>
            </p:cNvPr>
            <p:cNvSpPr/>
            <p:nvPr/>
          </p:nvSpPr>
          <p:spPr>
            <a:xfrm>
              <a:off x="658813" y="4844571"/>
              <a:ext cx="121607"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2" name="Прямоугольник: скругленные углы 51">
              <a:extLst>
                <a:ext uri="{FF2B5EF4-FFF2-40B4-BE49-F238E27FC236}">
                  <a16:creationId xmlns:a16="http://schemas.microsoft.com/office/drawing/2014/main" xmlns="" id="{912AE1B9-9E57-9A28-612A-DA8266DE5EE6}"/>
                </a:ext>
              </a:extLst>
            </p:cNvPr>
            <p:cNvSpPr/>
            <p:nvPr/>
          </p:nvSpPr>
          <p:spPr>
            <a:xfrm>
              <a:off x="935310" y="4844571"/>
              <a:ext cx="121607"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3" name="Прямоугольник: скругленные углы 52">
              <a:extLst>
                <a:ext uri="{FF2B5EF4-FFF2-40B4-BE49-F238E27FC236}">
                  <a16:creationId xmlns:a16="http://schemas.microsoft.com/office/drawing/2014/main" xmlns="" id="{A42A578B-E334-22F1-F0B7-6320948764C0}"/>
                </a:ext>
              </a:extLst>
            </p:cNvPr>
            <p:cNvSpPr/>
            <p:nvPr/>
          </p:nvSpPr>
          <p:spPr>
            <a:xfrm>
              <a:off x="1213480" y="4844571"/>
              <a:ext cx="121607"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ик: скругленные углы 53">
              <a:extLst>
                <a:ext uri="{FF2B5EF4-FFF2-40B4-BE49-F238E27FC236}">
                  <a16:creationId xmlns:a16="http://schemas.microsoft.com/office/drawing/2014/main" xmlns="" id="{BD536088-2FF1-E690-993E-A798BA44B7BA}"/>
                </a:ext>
              </a:extLst>
            </p:cNvPr>
            <p:cNvSpPr/>
            <p:nvPr/>
          </p:nvSpPr>
          <p:spPr>
            <a:xfrm>
              <a:off x="1489977" y="4844571"/>
              <a:ext cx="121607"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5" name="Прямоугольник: скругленные углы 54">
              <a:extLst>
                <a:ext uri="{FF2B5EF4-FFF2-40B4-BE49-F238E27FC236}">
                  <a16:creationId xmlns:a16="http://schemas.microsoft.com/office/drawing/2014/main" xmlns="" id="{3E9384BF-C0A8-E12F-ACB3-26A06A8643E5}"/>
                </a:ext>
              </a:extLst>
            </p:cNvPr>
            <p:cNvSpPr/>
            <p:nvPr/>
          </p:nvSpPr>
          <p:spPr>
            <a:xfrm>
              <a:off x="1766474" y="4844571"/>
              <a:ext cx="121607"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6" name="Прямоугольник: скругленные углы 55">
              <a:extLst>
                <a:ext uri="{FF2B5EF4-FFF2-40B4-BE49-F238E27FC236}">
                  <a16:creationId xmlns:a16="http://schemas.microsoft.com/office/drawing/2014/main" xmlns="" id="{51EB846B-1D52-5FBF-8292-1449815E34FF}"/>
                </a:ext>
              </a:extLst>
            </p:cNvPr>
            <p:cNvSpPr/>
            <p:nvPr/>
          </p:nvSpPr>
          <p:spPr>
            <a:xfrm>
              <a:off x="2042971" y="4844571"/>
              <a:ext cx="121607"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1219059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Прямоугольник: скругленные углы 55">
            <a:extLst>
              <a:ext uri="{FF2B5EF4-FFF2-40B4-BE49-F238E27FC236}">
                <a16:creationId xmlns:a16="http://schemas.microsoft.com/office/drawing/2014/main" xmlns="" id="{5EDBA626-E344-C4EC-DD40-30509F9150B3}"/>
              </a:ext>
            </a:extLst>
          </p:cNvPr>
          <p:cNvSpPr/>
          <p:nvPr/>
        </p:nvSpPr>
        <p:spPr>
          <a:xfrm>
            <a:off x="6430656" y="4211547"/>
            <a:ext cx="2401124" cy="616074"/>
          </a:xfrm>
          <a:prstGeom prst="roundRect">
            <a:avLst>
              <a:gd name="adj" fmla="val 13475"/>
            </a:avLst>
          </a:prstGeom>
          <a:solidFill>
            <a:srgbClr val="CAC8C8"/>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latin typeface="Museo Sans Cyrl 300" panose="02000000000000000000" pitchFamily="2" charset="-52"/>
            </a:endParaRPr>
          </a:p>
        </p:txBody>
      </p:sp>
      <p:cxnSp>
        <p:nvCxnSpPr>
          <p:cNvPr id="27" name="Прямая со стрелкой 26">
            <a:extLst>
              <a:ext uri="{FF2B5EF4-FFF2-40B4-BE49-F238E27FC236}">
                <a16:creationId xmlns:a16="http://schemas.microsoft.com/office/drawing/2014/main" xmlns="" id="{053E9A39-742A-C6C3-7E47-75B70BAB74DE}"/>
              </a:ext>
            </a:extLst>
          </p:cNvPr>
          <p:cNvCxnSpPr>
            <a:cxnSpLocks/>
          </p:cNvCxnSpPr>
          <p:nvPr/>
        </p:nvCxnSpPr>
        <p:spPr>
          <a:xfrm rot="16200000" flipH="1">
            <a:off x="7882213" y="1698804"/>
            <a:ext cx="0" cy="360000"/>
          </a:xfrm>
          <a:prstGeom prst="straightConnector1">
            <a:avLst/>
          </a:prstGeom>
          <a:ln w="50800">
            <a:solidFill>
              <a:srgbClr val="EE3524"/>
            </a:solidFill>
            <a:tailEnd type="arrow"/>
          </a:ln>
        </p:spPr>
        <p:style>
          <a:lnRef idx="1">
            <a:schemeClr val="accent1"/>
          </a:lnRef>
          <a:fillRef idx="0">
            <a:schemeClr val="accent1"/>
          </a:fillRef>
          <a:effectRef idx="0">
            <a:schemeClr val="accent1"/>
          </a:effectRef>
          <a:fontRef idx="minor">
            <a:schemeClr val="tx1"/>
          </a:fontRef>
        </p:style>
      </p:cxnSp>
      <p:pic>
        <p:nvPicPr>
          <p:cNvPr id="5" name="Рисунок 4">
            <a:extLst>
              <a:ext uri="{FF2B5EF4-FFF2-40B4-BE49-F238E27FC236}">
                <a16:creationId xmlns:a16="http://schemas.microsoft.com/office/drawing/2014/main" xmlns="" id="{2EF31CDE-D14F-8069-5E42-906992A25BE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378937" y="1360890"/>
            <a:ext cx="3381148" cy="2074149"/>
          </a:xfrm>
          <a:prstGeom prst="rect">
            <a:avLst/>
          </a:prstGeom>
        </p:spPr>
      </p:pic>
      <p:grpSp>
        <p:nvGrpSpPr>
          <p:cNvPr id="45" name="Группа 44">
            <a:extLst>
              <a:ext uri="{FF2B5EF4-FFF2-40B4-BE49-F238E27FC236}">
                <a16:creationId xmlns:a16="http://schemas.microsoft.com/office/drawing/2014/main" xmlns="" id="{B8640960-3CF8-56B6-54FE-3445E225939C}"/>
              </a:ext>
            </a:extLst>
          </p:cNvPr>
          <p:cNvGrpSpPr/>
          <p:nvPr/>
        </p:nvGrpSpPr>
        <p:grpSpPr>
          <a:xfrm>
            <a:off x="1996803" y="392642"/>
            <a:ext cx="7985586" cy="723092"/>
            <a:chOff x="-1030592" y="999690"/>
            <a:chExt cx="6544813" cy="723092"/>
          </a:xfrm>
        </p:grpSpPr>
        <p:sp>
          <p:nvSpPr>
            <p:cNvPr id="46" name="Прямоугольник: скругленные углы 45">
              <a:extLst>
                <a:ext uri="{FF2B5EF4-FFF2-40B4-BE49-F238E27FC236}">
                  <a16:creationId xmlns:a16="http://schemas.microsoft.com/office/drawing/2014/main" xmlns="" id="{D8999891-703F-B116-26A8-94ACFF2A489E}"/>
                </a:ext>
              </a:extLst>
            </p:cNvPr>
            <p:cNvSpPr/>
            <p:nvPr/>
          </p:nvSpPr>
          <p:spPr>
            <a:xfrm>
              <a:off x="-1030592" y="999690"/>
              <a:ext cx="6544813" cy="723092"/>
            </a:xfrm>
            <a:prstGeom prst="roundRect">
              <a:avLst>
                <a:gd name="adj" fmla="val 13475"/>
              </a:avLst>
            </a:prstGeom>
            <a:solidFill>
              <a:schemeClr val="bg2">
                <a:lumMod val="75000"/>
                <a:alpha val="33000"/>
              </a:schemeClr>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7" name="TextBox 46">
              <a:extLst>
                <a:ext uri="{FF2B5EF4-FFF2-40B4-BE49-F238E27FC236}">
                  <a16:creationId xmlns:a16="http://schemas.microsoft.com/office/drawing/2014/main" xmlns="" id="{533D3669-96A5-96B5-E077-6B7963E6DCC4}"/>
                </a:ext>
              </a:extLst>
            </p:cNvPr>
            <p:cNvSpPr txBox="1"/>
            <p:nvPr/>
          </p:nvSpPr>
          <p:spPr>
            <a:xfrm>
              <a:off x="-993090" y="1141721"/>
              <a:ext cx="6469810" cy="369332"/>
            </a:xfrm>
            <a:prstGeom prst="rect">
              <a:avLst/>
            </a:prstGeom>
            <a:noFill/>
          </p:spPr>
          <p:txBody>
            <a:bodyPr wrap="square" rtlCol="0">
              <a:spAutoFit/>
            </a:bodyPr>
            <a:lstStyle/>
            <a:p>
              <a:pPr algn="ctr"/>
              <a:r>
                <a:rPr lang="ru-RU" dirty="0">
                  <a:latin typeface="Museo Sans Cyrl 700" panose="02000000000000000000" pitchFamily="50" charset="-52"/>
                </a:rPr>
                <a:t>Оценка качества общего образования с позиции школы / завуча</a:t>
              </a:r>
            </a:p>
          </p:txBody>
        </p:sp>
      </p:grpSp>
      <p:sp>
        <p:nvSpPr>
          <p:cNvPr id="2" name="TextBox 1">
            <a:extLst>
              <a:ext uri="{FF2B5EF4-FFF2-40B4-BE49-F238E27FC236}">
                <a16:creationId xmlns:a16="http://schemas.microsoft.com/office/drawing/2014/main" xmlns="" id="{9A3D6420-56DD-5FA0-1B02-47804569CDB7}"/>
              </a:ext>
            </a:extLst>
          </p:cNvPr>
          <p:cNvSpPr txBox="1"/>
          <p:nvPr/>
        </p:nvSpPr>
        <p:spPr>
          <a:xfrm>
            <a:off x="8168537" y="1557455"/>
            <a:ext cx="3013440" cy="646986"/>
          </a:xfrm>
          <a:prstGeom prst="roundRect">
            <a:avLst>
              <a:gd name="adj" fmla="val 14984"/>
            </a:avLst>
          </a:prstGeom>
          <a:solidFill>
            <a:schemeClr val="bg1">
              <a:alpha val="86000"/>
            </a:schemeClr>
          </a:solidFill>
          <a:ln w="28575">
            <a:solidFill>
              <a:srgbClr val="EE3524"/>
            </a:solidFill>
          </a:ln>
        </p:spPr>
        <p:txBody>
          <a:bodyPr wrap="none" rtlCol="0">
            <a:spAutoFit/>
          </a:bodyPr>
          <a:lstStyle/>
          <a:p>
            <a:pPr algn="ctr"/>
            <a:r>
              <a:rPr lang="ru-RU" sz="1600" dirty="0">
                <a:latin typeface="Museo Sans Cyrl 300" panose="02000000000000000000" pitchFamily="2" charset="-52"/>
              </a:rPr>
              <a:t>Внутренняя оценка качества</a:t>
            </a:r>
          </a:p>
          <a:p>
            <a:pPr algn="ctr"/>
            <a:r>
              <a:rPr lang="ru-RU" sz="1600" dirty="0">
                <a:latin typeface="Museo Sans Cyrl 300" panose="02000000000000000000" pitchFamily="2" charset="-52"/>
              </a:rPr>
              <a:t>(ВСОКО)</a:t>
            </a:r>
          </a:p>
        </p:txBody>
      </p:sp>
      <p:sp>
        <p:nvSpPr>
          <p:cNvPr id="3" name="TextBox 2">
            <a:extLst>
              <a:ext uri="{FF2B5EF4-FFF2-40B4-BE49-F238E27FC236}">
                <a16:creationId xmlns:a16="http://schemas.microsoft.com/office/drawing/2014/main" xmlns="" id="{5FF9A6AC-6234-67B9-79D8-E8CB668654B5}"/>
              </a:ext>
            </a:extLst>
          </p:cNvPr>
          <p:cNvSpPr txBox="1"/>
          <p:nvPr/>
        </p:nvSpPr>
        <p:spPr>
          <a:xfrm>
            <a:off x="8253755" y="2316894"/>
            <a:ext cx="2997936" cy="307777"/>
          </a:xfrm>
          <a:prstGeom prst="rect">
            <a:avLst/>
          </a:prstGeom>
          <a:noFill/>
        </p:spPr>
        <p:txBody>
          <a:bodyPr wrap="none" rtlCol="0">
            <a:spAutoFit/>
          </a:bodyPr>
          <a:lstStyle/>
          <a:p>
            <a:pPr algn="ctr"/>
            <a:r>
              <a:rPr lang="ru-RU" sz="1400" dirty="0">
                <a:latin typeface="Museo Sans Cyrl 300" panose="02000000000000000000" pitchFamily="2" charset="-52"/>
              </a:rPr>
              <a:t>текущий контроль успеваемости</a:t>
            </a:r>
          </a:p>
        </p:txBody>
      </p:sp>
      <p:sp>
        <p:nvSpPr>
          <p:cNvPr id="6" name="TextBox 5">
            <a:extLst>
              <a:ext uri="{FF2B5EF4-FFF2-40B4-BE49-F238E27FC236}">
                <a16:creationId xmlns:a16="http://schemas.microsoft.com/office/drawing/2014/main" xmlns="" id="{C6D7A40A-5638-3A9F-12DE-4C53F6D8E8A0}"/>
              </a:ext>
            </a:extLst>
          </p:cNvPr>
          <p:cNvSpPr txBox="1"/>
          <p:nvPr/>
        </p:nvSpPr>
        <p:spPr>
          <a:xfrm>
            <a:off x="8253754" y="2613212"/>
            <a:ext cx="2523448" cy="307777"/>
          </a:xfrm>
          <a:prstGeom prst="rect">
            <a:avLst/>
          </a:prstGeom>
          <a:noFill/>
        </p:spPr>
        <p:txBody>
          <a:bodyPr wrap="none" rtlCol="0">
            <a:spAutoFit/>
          </a:bodyPr>
          <a:lstStyle/>
          <a:p>
            <a:pPr algn="ctr"/>
            <a:r>
              <a:rPr lang="ru-RU" sz="1400" dirty="0">
                <a:latin typeface="Museo Sans Cyrl 300" panose="02000000000000000000" pitchFamily="2" charset="-52"/>
              </a:rPr>
              <a:t>промежуточная аттестация</a:t>
            </a:r>
          </a:p>
        </p:txBody>
      </p:sp>
      <p:sp>
        <p:nvSpPr>
          <p:cNvPr id="7" name="TextBox 6">
            <a:extLst>
              <a:ext uri="{FF2B5EF4-FFF2-40B4-BE49-F238E27FC236}">
                <a16:creationId xmlns:a16="http://schemas.microsoft.com/office/drawing/2014/main" xmlns="" id="{08D66BC4-D69A-FE6B-0E95-FB8B307906CD}"/>
              </a:ext>
            </a:extLst>
          </p:cNvPr>
          <p:cNvSpPr txBox="1"/>
          <p:nvPr/>
        </p:nvSpPr>
        <p:spPr>
          <a:xfrm>
            <a:off x="8269044" y="2909530"/>
            <a:ext cx="3748856" cy="523220"/>
          </a:xfrm>
          <a:prstGeom prst="rect">
            <a:avLst/>
          </a:prstGeom>
          <a:noFill/>
        </p:spPr>
        <p:txBody>
          <a:bodyPr wrap="square" rtlCol="0">
            <a:spAutoFit/>
          </a:bodyPr>
          <a:lstStyle/>
          <a:p>
            <a:r>
              <a:rPr lang="ru-RU" sz="1400" dirty="0">
                <a:solidFill>
                  <a:srgbClr val="FF0000"/>
                </a:solidFill>
                <a:latin typeface="Museo Sans Cyrl 300" panose="02000000000000000000" pitchFamily="2" charset="-52"/>
              </a:rPr>
              <a:t>государственная итоговая аттестация (ОГЭ/ЕГЭ), ГВЭ</a:t>
            </a:r>
          </a:p>
        </p:txBody>
      </p:sp>
      <p:sp>
        <p:nvSpPr>
          <p:cNvPr id="8" name="TextBox 7">
            <a:extLst>
              <a:ext uri="{FF2B5EF4-FFF2-40B4-BE49-F238E27FC236}">
                <a16:creationId xmlns:a16="http://schemas.microsoft.com/office/drawing/2014/main" xmlns="" id="{0D53A113-9B2C-2200-93F7-C85DB4A6CB85}"/>
              </a:ext>
            </a:extLst>
          </p:cNvPr>
          <p:cNvSpPr txBox="1"/>
          <p:nvPr/>
        </p:nvSpPr>
        <p:spPr>
          <a:xfrm>
            <a:off x="8192841" y="3452070"/>
            <a:ext cx="3514104" cy="307777"/>
          </a:xfrm>
          <a:prstGeom prst="rect">
            <a:avLst/>
          </a:prstGeom>
          <a:noFill/>
        </p:spPr>
        <p:txBody>
          <a:bodyPr wrap="none" rtlCol="0">
            <a:spAutoFit/>
          </a:bodyPr>
          <a:lstStyle/>
          <a:p>
            <a:pPr algn="ctr"/>
            <a:r>
              <a:rPr lang="ru-RU" sz="1400" dirty="0">
                <a:latin typeface="Museo Sans Cyrl 300" panose="02000000000000000000" pitchFamily="2" charset="-52"/>
              </a:rPr>
              <a:t>иное (диагностические работы) (ЛНА)</a:t>
            </a:r>
          </a:p>
        </p:txBody>
      </p:sp>
      <p:sp>
        <p:nvSpPr>
          <p:cNvPr id="17" name="TextBox 16">
            <a:extLst>
              <a:ext uri="{FF2B5EF4-FFF2-40B4-BE49-F238E27FC236}">
                <a16:creationId xmlns:a16="http://schemas.microsoft.com/office/drawing/2014/main" xmlns="" id="{34A91FB0-09AE-62D8-9ED4-3826A97F1E89}"/>
              </a:ext>
            </a:extLst>
          </p:cNvPr>
          <p:cNvSpPr txBox="1"/>
          <p:nvPr/>
        </p:nvSpPr>
        <p:spPr>
          <a:xfrm>
            <a:off x="658813" y="1557455"/>
            <a:ext cx="3289880" cy="652641"/>
          </a:xfrm>
          <a:prstGeom prst="roundRect">
            <a:avLst>
              <a:gd name="adj" fmla="val 18189"/>
            </a:avLst>
          </a:prstGeom>
          <a:solidFill>
            <a:schemeClr val="bg1">
              <a:alpha val="86000"/>
            </a:schemeClr>
          </a:solidFill>
          <a:ln w="28575">
            <a:solidFill>
              <a:srgbClr val="EE3524"/>
            </a:solidFill>
          </a:ln>
        </p:spPr>
        <p:txBody>
          <a:bodyPr wrap="square" rtlCol="0">
            <a:spAutoFit/>
          </a:bodyPr>
          <a:lstStyle>
            <a:defPPr>
              <a:defRPr lang="ru-RU"/>
            </a:defPPr>
            <a:lvl1pPr algn="ctr">
              <a:defRPr sz="1600">
                <a:solidFill>
                  <a:schemeClr val="tx1"/>
                </a:solidFill>
                <a:latin typeface="Museo Sans Cyrl 300" panose="02000000000000000000" pitchFamily="2" charset="-52"/>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ru-RU" dirty="0"/>
              <a:t>Мероприятия по внешней оценки качества образования </a:t>
            </a:r>
          </a:p>
        </p:txBody>
      </p:sp>
      <p:cxnSp>
        <p:nvCxnSpPr>
          <p:cNvPr id="22" name="Прямая со стрелкой 21">
            <a:extLst>
              <a:ext uri="{FF2B5EF4-FFF2-40B4-BE49-F238E27FC236}">
                <a16:creationId xmlns:a16="http://schemas.microsoft.com/office/drawing/2014/main" xmlns="" id="{E98F93A1-C285-337F-5141-737510FFEDA9}"/>
              </a:ext>
            </a:extLst>
          </p:cNvPr>
          <p:cNvCxnSpPr>
            <a:cxnSpLocks/>
            <a:stCxn id="36" idx="3"/>
          </p:cNvCxnSpPr>
          <p:nvPr/>
        </p:nvCxnSpPr>
        <p:spPr>
          <a:xfrm flipV="1">
            <a:off x="5996042" y="4350092"/>
            <a:ext cx="425842" cy="477694"/>
          </a:xfrm>
          <a:prstGeom prst="straightConnector1">
            <a:avLst/>
          </a:prstGeom>
          <a:ln w="28575">
            <a:solidFill>
              <a:srgbClr val="CAC8C8"/>
            </a:solidFill>
            <a:tailEnd type="arrow"/>
          </a:ln>
        </p:spPr>
        <p:style>
          <a:lnRef idx="1">
            <a:schemeClr val="accent1"/>
          </a:lnRef>
          <a:fillRef idx="0">
            <a:schemeClr val="accent1"/>
          </a:fillRef>
          <a:effectRef idx="0">
            <a:schemeClr val="accent1"/>
          </a:effectRef>
          <a:fontRef idx="minor">
            <a:schemeClr val="tx1"/>
          </a:fontRef>
        </p:style>
      </p:cxnSp>
      <p:grpSp>
        <p:nvGrpSpPr>
          <p:cNvPr id="33" name="Группа 32">
            <a:extLst>
              <a:ext uri="{FF2B5EF4-FFF2-40B4-BE49-F238E27FC236}">
                <a16:creationId xmlns:a16="http://schemas.microsoft.com/office/drawing/2014/main" xmlns="" id="{90DD11AC-1155-DC9F-9962-26C4BB33F091}"/>
              </a:ext>
            </a:extLst>
          </p:cNvPr>
          <p:cNvGrpSpPr/>
          <p:nvPr/>
        </p:nvGrpSpPr>
        <p:grpSpPr>
          <a:xfrm>
            <a:off x="839904" y="4574840"/>
            <a:ext cx="5156138" cy="505888"/>
            <a:chOff x="1721353" y="4825652"/>
            <a:chExt cx="4173142" cy="615169"/>
          </a:xfrm>
        </p:grpSpPr>
        <p:sp>
          <p:nvSpPr>
            <p:cNvPr id="36" name="Прямоугольник: скругленные углы 35">
              <a:extLst>
                <a:ext uri="{FF2B5EF4-FFF2-40B4-BE49-F238E27FC236}">
                  <a16:creationId xmlns:a16="http://schemas.microsoft.com/office/drawing/2014/main" xmlns="" id="{1E568F09-861B-CE15-C390-689BB269DE3F}"/>
                </a:ext>
              </a:extLst>
            </p:cNvPr>
            <p:cNvSpPr/>
            <p:nvPr/>
          </p:nvSpPr>
          <p:spPr>
            <a:xfrm>
              <a:off x="1721353" y="4825652"/>
              <a:ext cx="4173142" cy="615169"/>
            </a:xfrm>
            <a:prstGeom prst="roundRect">
              <a:avLst>
                <a:gd name="adj" fmla="val 13475"/>
              </a:avLst>
            </a:prstGeom>
            <a:solidFill>
              <a:srgbClr val="EE3524"/>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9" name="TextBox 38">
              <a:extLst>
                <a:ext uri="{FF2B5EF4-FFF2-40B4-BE49-F238E27FC236}">
                  <a16:creationId xmlns:a16="http://schemas.microsoft.com/office/drawing/2014/main" xmlns="" id="{B932826C-5027-05BC-536F-C8F8290D3809}"/>
                </a:ext>
              </a:extLst>
            </p:cNvPr>
            <p:cNvSpPr txBox="1"/>
            <p:nvPr/>
          </p:nvSpPr>
          <p:spPr>
            <a:xfrm>
              <a:off x="1781540" y="4939606"/>
              <a:ext cx="4053686" cy="374262"/>
            </a:xfrm>
            <a:prstGeom prst="rect">
              <a:avLst/>
            </a:prstGeom>
            <a:noFill/>
          </p:spPr>
          <p:txBody>
            <a:bodyPr wrap="square" rtlCol="0">
              <a:spAutoFit/>
            </a:bodyPr>
            <a:lstStyle/>
            <a:p>
              <a:r>
                <a:rPr lang="ru-RU" sz="1400" dirty="0">
                  <a:solidFill>
                    <a:schemeClr val="bg1"/>
                  </a:solidFill>
                  <a:latin typeface="Museo Sans Cyrl 700" panose="02000000000000000000" pitchFamily="50" charset="-52"/>
                </a:rPr>
                <a:t>Независимая оценка качества образования (НОКО)</a:t>
              </a:r>
            </a:p>
          </p:txBody>
        </p:sp>
      </p:grpSp>
      <p:sp>
        <p:nvSpPr>
          <p:cNvPr id="42" name="Прямоугольник: скругленные углы 41">
            <a:extLst>
              <a:ext uri="{FF2B5EF4-FFF2-40B4-BE49-F238E27FC236}">
                <a16:creationId xmlns:a16="http://schemas.microsoft.com/office/drawing/2014/main" xmlns="" id="{9CB66187-719F-96D5-CF0C-0C80D829215E}"/>
              </a:ext>
            </a:extLst>
          </p:cNvPr>
          <p:cNvSpPr/>
          <p:nvPr/>
        </p:nvSpPr>
        <p:spPr>
          <a:xfrm>
            <a:off x="6419850" y="5211273"/>
            <a:ext cx="2401124" cy="616074"/>
          </a:xfrm>
          <a:prstGeom prst="roundRect">
            <a:avLst>
              <a:gd name="adj" fmla="val 13475"/>
            </a:avLst>
          </a:prstGeom>
          <a:solidFill>
            <a:srgbClr val="CAC8C8"/>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latin typeface="Museo Sans Cyrl 300" panose="02000000000000000000" pitchFamily="2" charset="-52"/>
              </a:rPr>
              <a:t>Независимая оценка качества подготовки</a:t>
            </a:r>
          </a:p>
        </p:txBody>
      </p:sp>
      <p:sp>
        <p:nvSpPr>
          <p:cNvPr id="49" name="Прямоугольник: скругленные углы 29">
            <a:extLst>
              <a:ext uri="{FF2B5EF4-FFF2-40B4-BE49-F238E27FC236}">
                <a16:creationId xmlns:a16="http://schemas.microsoft.com/office/drawing/2014/main" xmlns="" id="{68253F75-FAA1-362E-ED0C-0AC92F12A01C}"/>
              </a:ext>
            </a:extLst>
          </p:cNvPr>
          <p:cNvSpPr/>
          <p:nvPr/>
        </p:nvSpPr>
        <p:spPr>
          <a:xfrm>
            <a:off x="9263992" y="4686650"/>
            <a:ext cx="2245703" cy="616074"/>
          </a:xfrm>
          <a:prstGeom prst="roundRect">
            <a:avLst>
              <a:gd name="adj" fmla="val 13475"/>
            </a:avLst>
          </a:prstGeom>
          <a:solidFill>
            <a:srgbClr val="CAC8C8"/>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latin typeface="Museo Sans Cyrl 300" panose="02000000000000000000" pitchFamily="2" charset="-52"/>
              </a:rPr>
              <a:t>Диагностические работы </a:t>
            </a:r>
          </a:p>
        </p:txBody>
      </p:sp>
      <p:sp>
        <p:nvSpPr>
          <p:cNvPr id="52" name="TextBox 51">
            <a:extLst>
              <a:ext uri="{FF2B5EF4-FFF2-40B4-BE49-F238E27FC236}">
                <a16:creationId xmlns:a16="http://schemas.microsoft.com/office/drawing/2014/main" xmlns="" id="{217E31CA-D7AF-9830-2B3D-2EED1D907B50}"/>
              </a:ext>
            </a:extLst>
          </p:cNvPr>
          <p:cNvSpPr txBox="1"/>
          <p:nvPr/>
        </p:nvSpPr>
        <p:spPr>
          <a:xfrm>
            <a:off x="6465624" y="4249342"/>
            <a:ext cx="2314360" cy="523220"/>
          </a:xfrm>
          <a:prstGeom prst="rect">
            <a:avLst/>
          </a:prstGeom>
          <a:noFill/>
        </p:spPr>
        <p:txBody>
          <a:bodyPr wrap="square" rtlCol="0">
            <a:spAutoFit/>
          </a:bodyPr>
          <a:lstStyle/>
          <a:p>
            <a:pPr algn="ctr"/>
            <a:r>
              <a:rPr lang="ru-RU" sz="1400" dirty="0">
                <a:latin typeface="Museo Sans Cyrl 300" panose="02000000000000000000" pitchFamily="2" charset="-52"/>
              </a:rPr>
              <a:t>Независимая оценка качества условий </a:t>
            </a:r>
          </a:p>
        </p:txBody>
      </p:sp>
      <p:cxnSp>
        <p:nvCxnSpPr>
          <p:cNvPr id="4" name="Прямая со стрелкой 3">
            <a:extLst>
              <a:ext uri="{FF2B5EF4-FFF2-40B4-BE49-F238E27FC236}">
                <a16:creationId xmlns:a16="http://schemas.microsoft.com/office/drawing/2014/main" xmlns="" id="{17B4271A-54B1-17C3-5ED6-BC2FDBB0F041}"/>
              </a:ext>
            </a:extLst>
          </p:cNvPr>
          <p:cNvCxnSpPr>
            <a:cxnSpLocks/>
          </p:cNvCxnSpPr>
          <p:nvPr/>
        </p:nvCxnSpPr>
        <p:spPr>
          <a:xfrm rot="5400000">
            <a:off x="4198937" y="1685192"/>
            <a:ext cx="0" cy="360000"/>
          </a:xfrm>
          <a:prstGeom prst="straightConnector1">
            <a:avLst/>
          </a:prstGeom>
          <a:ln w="50800">
            <a:solidFill>
              <a:srgbClr val="EE3524"/>
            </a:solidFill>
            <a:tailEnd type="arrow"/>
          </a:ln>
        </p:spPr>
        <p:style>
          <a:lnRef idx="1">
            <a:schemeClr val="accent1"/>
          </a:lnRef>
          <a:fillRef idx="0">
            <a:schemeClr val="accent1"/>
          </a:fillRef>
          <a:effectRef idx="0">
            <a:schemeClr val="accent1"/>
          </a:effectRef>
          <a:fontRef idx="minor">
            <a:schemeClr val="tx1"/>
          </a:fontRef>
        </p:style>
      </p:cxnSp>
      <p:grpSp>
        <p:nvGrpSpPr>
          <p:cNvPr id="10" name="Группа 9">
            <a:extLst>
              <a:ext uri="{FF2B5EF4-FFF2-40B4-BE49-F238E27FC236}">
                <a16:creationId xmlns:a16="http://schemas.microsoft.com/office/drawing/2014/main" xmlns="" id="{D1817E5F-CFBD-BF12-5860-E2AE16035970}"/>
              </a:ext>
            </a:extLst>
          </p:cNvPr>
          <p:cNvGrpSpPr/>
          <p:nvPr/>
        </p:nvGrpSpPr>
        <p:grpSpPr>
          <a:xfrm>
            <a:off x="806780" y="3110927"/>
            <a:ext cx="3584032" cy="652639"/>
            <a:chOff x="8676530" y="859580"/>
            <a:chExt cx="2462544" cy="414786"/>
          </a:xfrm>
        </p:grpSpPr>
        <p:sp>
          <p:nvSpPr>
            <p:cNvPr id="11" name="Прямоугольник: скругленные углы 10">
              <a:extLst>
                <a:ext uri="{FF2B5EF4-FFF2-40B4-BE49-F238E27FC236}">
                  <a16:creationId xmlns:a16="http://schemas.microsoft.com/office/drawing/2014/main" xmlns="" id="{9FE9C783-CAE3-42E7-7302-703577511A60}"/>
                </a:ext>
              </a:extLst>
            </p:cNvPr>
            <p:cNvSpPr/>
            <p:nvPr/>
          </p:nvSpPr>
          <p:spPr>
            <a:xfrm>
              <a:off x="8676530" y="859580"/>
              <a:ext cx="2462185" cy="414786"/>
            </a:xfrm>
            <a:prstGeom prst="roundRect">
              <a:avLst>
                <a:gd name="adj" fmla="val 13475"/>
              </a:avLst>
            </a:prstGeom>
            <a:solidFill>
              <a:srgbClr val="EE3524"/>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latin typeface="Museo Sans Cyrl 700" panose="02000000000000000000" pitchFamily="50" charset="-52"/>
              </a:endParaRPr>
            </a:p>
          </p:txBody>
        </p:sp>
        <p:sp>
          <p:nvSpPr>
            <p:cNvPr id="12" name="TextBox 11">
              <a:extLst>
                <a:ext uri="{FF2B5EF4-FFF2-40B4-BE49-F238E27FC236}">
                  <a16:creationId xmlns:a16="http://schemas.microsoft.com/office/drawing/2014/main" xmlns="" id="{D9AF3269-F61F-8E8E-9EAD-5983C35E6F2E}"/>
                </a:ext>
              </a:extLst>
            </p:cNvPr>
            <p:cNvSpPr txBox="1"/>
            <p:nvPr/>
          </p:nvSpPr>
          <p:spPr>
            <a:xfrm>
              <a:off x="8685817" y="898679"/>
              <a:ext cx="2453257" cy="332533"/>
            </a:xfrm>
            <a:prstGeom prst="rect">
              <a:avLst/>
            </a:prstGeom>
            <a:noFill/>
          </p:spPr>
          <p:txBody>
            <a:bodyPr wrap="square" rtlCol="0">
              <a:spAutoFit/>
            </a:bodyPr>
            <a:lstStyle/>
            <a:p>
              <a:pPr algn="ctr"/>
              <a:r>
                <a:rPr lang="ru-RU" sz="1400" dirty="0">
                  <a:solidFill>
                    <a:schemeClr val="bg1"/>
                  </a:solidFill>
                  <a:latin typeface="Museo Sans Cyrl 700" panose="02000000000000000000" pitchFamily="50" charset="-52"/>
                </a:rPr>
                <a:t>Национальные исследования оценки качества образования (ВПР, НИКО)</a:t>
              </a:r>
            </a:p>
          </p:txBody>
        </p:sp>
      </p:grpSp>
      <p:grpSp>
        <p:nvGrpSpPr>
          <p:cNvPr id="14" name="Группа 13">
            <a:extLst>
              <a:ext uri="{FF2B5EF4-FFF2-40B4-BE49-F238E27FC236}">
                <a16:creationId xmlns:a16="http://schemas.microsoft.com/office/drawing/2014/main" xmlns="" id="{1D5A3C12-B362-FF1E-F4D7-E4A636468E83}"/>
              </a:ext>
            </a:extLst>
          </p:cNvPr>
          <p:cNvGrpSpPr/>
          <p:nvPr/>
        </p:nvGrpSpPr>
        <p:grpSpPr>
          <a:xfrm>
            <a:off x="816098" y="2491470"/>
            <a:ext cx="3432029" cy="381185"/>
            <a:chOff x="554079" y="3856078"/>
            <a:chExt cx="3333322" cy="571731"/>
          </a:xfrm>
        </p:grpSpPr>
        <p:sp>
          <p:nvSpPr>
            <p:cNvPr id="15" name="Прямоугольник: скругленные углы 14">
              <a:extLst>
                <a:ext uri="{FF2B5EF4-FFF2-40B4-BE49-F238E27FC236}">
                  <a16:creationId xmlns:a16="http://schemas.microsoft.com/office/drawing/2014/main" xmlns="" id="{F05ED5A0-D804-6A6A-CA65-E60412DBFA98}"/>
                </a:ext>
              </a:extLst>
            </p:cNvPr>
            <p:cNvSpPr/>
            <p:nvPr/>
          </p:nvSpPr>
          <p:spPr>
            <a:xfrm>
              <a:off x="554079" y="3856078"/>
              <a:ext cx="3333322" cy="571731"/>
            </a:xfrm>
            <a:prstGeom prst="roundRect">
              <a:avLst>
                <a:gd name="adj" fmla="val 13475"/>
              </a:avLst>
            </a:prstGeom>
            <a:solidFill>
              <a:srgbClr val="EE3524"/>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latin typeface="Museo Sans Cyrl 700" panose="02000000000000000000" pitchFamily="50" charset="-52"/>
              </a:endParaRPr>
            </a:p>
          </p:txBody>
        </p:sp>
        <p:sp>
          <p:nvSpPr>
            <p:cNvPr id="16" name="TextBox 15">
              <a:extLst>
                <a:ext uri="{FF2B5EF4-FFF2-40B4-BE49-F238E27FC236}">
                  <a16:creationId xmlns:a16="http://schemas.microsoft.com/office/drawing/2014/main" xmlns="" id="{2A759F20-8787-1453-1074-167105A34160}"/>
                </a:ext>
              </a:extLst>
            </p:cNvPr>
            <p:cNvSpPr txBox="1"/>
            <p:nvPr/>
          </p:nvSpPr>
          <p:spPr>
            <a:xfrm>
              <a:off x="611265" y="3897751"/>
              <a:ext cx="3207525" cy="461628"/>
            </a:xfrm>
            <a:prstGeom prst="rect">
              <a:avLst/>
            </a:prstGeom>
            <a:noFill/>
          </p:spPr>
          <p:txBody>
            <a:bodyPr wrap="none" rtlCol="0">
              <a:spAutoFit/>
            </a:bodyPr>
            <a:lstStyle/>
            <a:p>
              <a:pPr algn="ctr"/>
              <a:r>
                <a:rPr lang="ru-RU" sz="1400" dirty="0">
                  <a:solidFill>
                    <a:schemeClr val="bg1"/>
                  </a:solidFill>
                  <a:latin typeface="Museo Sans Cyrl 700" panose="02000000000000000000" pitchFamily="50" charset="-52"/>
                </a:rPr>
                <a:t>Мониторинг системы образования </a:t>
              </a:r>
            </a:p>
          </p:txBody>
        </p:sp>
      </p:grpSp>
      <p:grpSp>
        <p:nvGrpSpPr>
          <p:cNvPr id="18" name="Группа 17">
            <a:extLst>
              <a:ext uri="{FF2B5EF4-FFF2-40B4-BE49-F238E27FC236}">
                <a16:creationId xmlns:a16="http://schemas.microsoft.com/office/drawing/2014/main" xmlns="" id="{C0C64C19-FFF2-B593-A553-3EF2A47295F5}"/>
              </a:ext>
            </a:extLst>
          </p:cNvPr>
          <p:cNvGrpSpPr/>
          <p:nvPr/>
        </p:nvGrpSpPr>
        <p:grpSpPr>
          <a:xfrm>
            <a:off x="844975" y="5906283"/>
            <a:ext cx="5156136" cy="855031"/>
            <a:chOff x="4263396" y="5667080"/>
            <a:chExt cx="5646026" cy="650039"/>
          </a:xfrm>
        </p:grpSpPr>
        <p:sp>
          <p:nvSpPr>
            <p:cNvPr id="19" name="Прямоугольник: скругленные углы 18">
              <a:extLst>
                <a:ext uri="{FF2B5EF4-FFF2-40B4-BE49-F238E27FC236}">
                  <a16:creationId xmlns:a16="http://schemas.microsoft.com/office/drawing/2014/main" xmlns="" id="{939D8251-537C-0559-028E-9B82802DA36A}"/>
                </a:ext>
              </a:extLst>
            </p:cNvPr>
            <p:cNvSpPr/>
            <p:nvPr/>
          </p:nvSpPr>
          <p:spPr>
            <a:xfrm>
              <a:off x="4263396" y="5667080"/>
              <a:ext cx="5646026" cy="650039"/>
            </a:xfrm>
            <a:prstGeom prst="roundRect">
              <a:avLst>
                <a:gd name="adj" fmla="val 13475"/>
              </a:avLst>
            </a:prstGeom>
            <a:solidFill>
              <a:srgbClr val="EE3524"/>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latin typeface="Museo Sans Cyrl 700" panose="02000000000000000000" pitchFamily="50" charset="-52"/>
              </a:endParaRPr>
            </a:p>
          </p:txBody>
        </p:sp>
        <p:sp>
          <p:nvSpPr>
            <p:cNvPr id="20" name="TextBox 19">
              <a:extLst>
                <a:ext uri="{FF2B5EF4-FFF2-40B4-BE49-F238E27FC236}">
                  <a16:creationId xmlns:a16="http://schemas.microsoft.com/office/drawing/2014/main" xmlns="" id="{9F115B21-5DB0-AC23-51A3-BC3C3C6A3F59}"/>
                </a:ext>
              </a:extLst>
            </p:cNvPr>
            <p:cNvSpPr txBox="1"/>
            <p:nvPr/>
          </p:nvSpPr>
          <p:spPr>
            <a:xfrm>
              <a:off x="4281830" y="5711317"/>
              <a:ext cx="5496844" cy="561570"/>
            </a:xfrm>
            <a:prstGeom prst="rect">
              <a:avLst/>
            </a:prstGeom>
            <a:noFill/>
          </p:spPr>
          <p:txBody>
            <a:bodyPr wrap="square" rtlCol="0">
              <a:spAutoFit/>
            </a:bodyPr>
            <a:lstStyle/>
            <a:p>
              <a:r>
                <a:rPr lang="ru-RU" sz="1400" dirty="0">
                  <a:solidFill>
                    <a:schemeClr val="bg1"/>
                  </a:solidFill>
                  <a:latin typeface="Museo Sans Cyrl 700" panose="02000000000000000000" pitchFamily="50" charset="-52"/>
                </a:rPr>
                <a:t>Лицензирование/ Государственная аккредитация/ Федеральный государственный контроль (надзор) в сфере образования </a:t>
              </a:r>
            </a:p>
          </p:txBody>
        </p:sp>
      </p:grpSp>
      <p:grpSp>
        <p:nvGrpSpPr>
          <p:cNvPr id="21" name="Группа 20">
            <a:extLst>
              <a:ext uri="{FF2B5EF4-FFF2-40B4-BE49-F238E27FC236}">
                <a16:creationId xmlns:a16="http://schemas.microsoft.com/office/drawing/2014/main" xmlns="" id="{73F14DBE-D9A3-3663-C116-CA5151BC5CD1}"/>
              </a:ext>
            </a:extLst>
          </p:cNvPr>
          <p:cNvGrpSpPr/>
          <p:nvPr/>
        </p:nvGrpSpPr>
        <p:grpSpPr>
          <a:xfrm>
            <a:off x="825848" y="3908864"/>
            <a:ext cx="5221453" cy="523221"/>
            <a:chOff x="8676530" y="2226160"/>
            <a:chExt cx="5040819" cy="445208"/>
          </a:xfrm>
        </p:grpSpPr>
        <p:sp>
          <p:nvSpPr>
            <p:cNvPr id="23" name="Прямоугольник: скругленные углы 22">
              <a:extLst>
                <a:ext uri="{FF2B5EF4-FFF2-40B4-BE49-F238E27FC236}">
                  <a16:creationId xmlns:a16="http://schemas.microsoft.com/office/drawing/2014/main" xmlns="" id="{88AC7DC8-6EC2-C8C1-365E-D2D9A9B2FDD8}"/>
                </a:ext>
              </a:extLst>
            </p:cNvPr>
            <p:cNvSpPr/>
            <p:nvPr/>
          </p:nvSpPr>
          <p:spPr>
            <a:xfrm>
              <a:off x="8676530" y="2226160"/>
              <a:ext cx="4977765" cy="445208"/>
            </a:xfrm>
            <a:prstGeom prst="roundRect">
              <a:avLst>
                <a:gd name="adj" fmla="val 13475"/>
              </a:avLst>
            </a:prstGeom>
            <a:solidFill>
              <a:srgbClr val="EE3524"/>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latin typeface="Museo Sans Cyrl 700" panose="02000000000000000000" pitchFamily="50" charset="-52"/>
              </a:endParaRPr>
            </a:p>
          </p:txBody>
        </p:sp>
        <p:sp>
          <p:nvSpPr>
            <p:cNvPr id="24" name="TextBox 23">
              <a:extLst>
                <a:ext uri="{FF2B5EF4-FFF2-40B4-BE49-F238E27FC236}">
                  <a16:creationId xmlns:a16="http://schemas.microsoft.com/office/drawing/2014/main" xmlns="" id="{67F254FE-637C-7AC1-8887-CD665CAAC076}"/>
                </a:ext>
              </a:extLst>
            </p:cNvPr>
            <p:cNvSpPr txBox="1"/>
            <p:nvPr/>
          </p:nvSpPr>
          <p:spPr>
            <a:xfrm>
              <a:off x="8739584" y="2308394"/>
              <a:ext cx="4977765" cy="261887"/>
            </a:xfrm>
            <a:prstGeom prst="rect">
              <a:avLst/>
            </a:prstGeom>
            <a:noFill/>
          </p:spPr>
          <p:txBody>
            <a:bodyPr wrap="square" rtlCol="0">
              <a:spAutoFit/>
            </a:bodyPr>
            <a:lstStyle/>
            <a:p>
              <a:r>
                <a:rPr lang="ru-RU" sz="1400" dirty="0">
                  <a:solidFill>
                    <a:schemeClr val="bg1"/>
                  </a:solidFill>
                  <a:latin typeface="Museo Sans Cyrl 700" panose="02000000000000000000" pitchFamily="50" charset="-52"/>
                </a:rPr>
                <a:t>Региональные диагностики, в том числе ГКР (Москва) </a:t>
              </a:r>
            </a:p>
          </p:txBody>
        </p:sp>
      </p:grpSp>
      <p:cxnSp>
        <p:nvCxnSpPr>
          <p:cNvPr id="31" name="Прямая со стрелкой 30">
            <a:extLst>
              <a:ext uri="{FF2B5EF4-FFF2-40B4-BE49-F238E27FC236}">
                <a16:creationId xmlns:a16="http://schemas.microsoft.com/office/drawing/2014/main" xmlns="" id="{926CC9BB-5FBD-7822-796E-811AADF7BB73}"/>
              </a:ext>
            </a:extLst>
          </p:cNvPr>
          <p:cNvCxnSpPr>
            <a:cxnSpLocks/>
            <a:stCxn id="36" idx="3"/>
            <a:endCxn id="42" idx="1"/>
          </p:cNvCxnSpPr>
          <p:nvPr/>
        </p:nvCxnSpPr>
        <p:spPr>
          <a:xfrm>
            <a:off x="5996042" y="4827786"/>
            <a:ext cx="423808" cy="691524"/>
          </a:xfrm>
          <a:prstGeom prst="straightConnector1">
            <a:avLst/>
          </a:prstGeom>
          <a:ln w="28575">
            <a:solidFill>
              <a:srgbClr val="CAC8C8"/>
            </a:solidFill>
            <a:tailEnd type="arrow"/>
          </a:ln>
        </p:spPr>
        <p:style>
          <a:lnRef idx="1">
            <a:schemeClr val="accent1"/>
          </a:lnRef>
          <a:fillRef idx="0">
            <a:schemeClr val="accent1"/>
          </a:fillRef>
          <a:effectRef idx="0">
            <a:schemeClr val="accent1"/>
          </a:effectRef>
          <a:fontRef idx="minor">
            <a:schemeClr val="tx1"/>
          </a:fontRef>
        </p:style>
      </p:cxnSp>
      <p:cxnSp>
        <p:nvCxnSpPr>
          <p:cNvPr id="37" name="Прямая со стрелкой 36">
            <a:extLst>
              <a:ext uri="{FF2B5EF4-FFF2-40B4-BE49-F238E27FC236}">
                <a16:creationId xmlns:a16="http://schemas.microsoft.com/office/drawing/2014/main" xmlns="" id="{11C136F4-A6B5-B1E8-8DA7-A74B405ACC0D}"/>
              </a:ext>
            </a:extLst>
          </p:cNvPr>
          <p:cNvCxnSpPr>
            <a:cxnSpLocks/>
            <a:stCxn id="42" idx="3"/>
            <a:endCxn id="49" idx="1"/>
          </p:cNvCxnSpPr>
          <p:nvPr/>
        </p:nvCxnSpPr>
        <p:spPr>
          <a:xfrm flipV="1">
            <a:off x="8820974" y="4994687"/>
            <a:ext cx="443018" cy="524623"/>
          </a:xfrm>
          <a:prstGeom prst="straightConnector1">
            <a:avLst/>
          </a:prstGeom>
          <a:ln w="28575">
            <a:solidFill>
              <a:srgbClr val="CAC8C8"/>
            </a:solidFill>
            <a:tailEnd type="arrow"/>
          </a:ln>
        </p:spPr>
        <p:style>
          <a:lnRef idx="1">
            <a:schemeClr val="accent1"/>
          </a:lnRef>
          <a:fillRef idx="0">
            <a:schemeClr val="accent1"/>
          </a:fillRef>
          <a:effectRef idx="0">
            <a:schemeClr val="accent1"/>
          </a:effectRef>
          <a:fontRef idx="minor">
            <a:schemeClr val="tx1"/>
          </a:fontRef>
        </p:style>
      </p:cxnSp>
      <p:cxnSp>
        <p:nvCxnSpPr>
          <p:cNvPr id="59" name="Прямая соединительная линия 58">
            <a:extLst>
              <a:ext uri="{FF2B5EF4-FFF2-40B4-BE49-F238E27FC236}">
                <a16:creationId xmlns:a16="http://schemas.microsoft.com/office/drawing/2014/main" xmlns="" id="{298A5CEA-82B9-45C6-B54B-C81D43734B9E}"/>
              </a:ext>
            </a:extLst>
          </p:cNvPr>
          <p:cNvCxnSpPr>
            <a:cxnSpLocks/>
            <a:stCxn id="17" idx="1"/>
          </p:cNvCxnSpPr>
          <p:nvPr/>
        </p:nvCxnSpPr>
        <p:spPr>
          <a:xfrm>
            <a:off x="658813" y="1883776"/>
            <a:ext cx="0" cy="4472574"/>
          </a:xfrm>
          <a:prstGeom prst="line">
            <a:avLst/>
          </a:prstGeom>
          <a:ln w="28575">
            <a:solidFill>
              <a:srgbClr val="EE3524"/>
            </a:solidFill>
          </a:ln>
        </p:spPr>
        <p:style>
          <a:lnRef idx="1">
            <a:schemeClr val="accent1"/>
          </a:lnRef>
          <a:fillRef idx="0">
            <a:schemeClr val="accent1"/>
          </a:fillRef>
          <a:effectRef idx="0">
            <a:schemeClr val="accent1"/>
          </a:effectRef>
          <a:fontRef idx="minor">
            <a:schemeClr val="tx1"/>
          </a:fontRef>
        </p:style>
      </p:cxnSp>
      <p:cxnSp>
        <p:nvCxnSpPr>
          <p:cNvPr id="62" name="Прямая со стрелкой 61">
            <a:extLst>
              <a:ext uri="{FF2B5EF4-FFF2-40B4-BE49-F238E27FC236}">
                <a16:creationId xmlns:a16="http://schemas.microsoft.com/office/drawing/2014/main" xmlns="" id="{CC6D2246-F2D8-0752-B24D-1368F2454D5C}"/>
              </a:ext>
            </a:extLst>
          </p:cNvPr>
          <p:cNvCxnSpPr>
            <a:cxnSpLocks/>
          </p:cNvCxnSpPr>
          <p:nvPr/>
        </p:nvCxnSpPr>
        <p:spPr>
          <a:xfrm>
            <a:off x="658813" y="2681104"/>
            <a:ext cx="175698" cy="0"/>
          </a:xfrm>
          <a:prstGeom prst="straightConnector1">
            <a:avLst/>
          </a:prstGeom>
          <a:ln w="28575">
            <a:solidFill>
              <a:srgbClr val="EE3524"/>
            </a:solidFill>
            <a:tailEnd type="arrow"/>
          </a:ln>
        </p:spPr>
        <p:style>
          <a:lnRef idx="1">
            <a:schemeClr val="accent1"/>
          </a:lnRef>
          <a:fillRef idx="0">
            <a:schemeClr val="accent1"/>
          </a:fillRef>
          <a:effectRef idx="0">
            <a:schemeClr val="accent1"/>
          </a:effectRef>
          <a:fontRef idx="minor">
            <a:schemeClr val="tx1"/>
          </a:fontRef>
        </p:style>
      </p:cxnSp>
      <p:cxnSp>
        <p:nvCxnSpPr>
          <p:cNvPr id="63" name="Прямая со стрелкой 62">
            <a:extLst>
              <a:ext uri="{FF2B5EF4-FFF2-40B4-BE49-F238E27FC236}">
                <a16:creationId xmlns:a16="http://schemas.microsoft.com/office/drawing/2014/main" xmlns="" id="{67B5D22C-4E05-623F-3B2B-622970B963CE}"/>
              </a:ext>
            </a:extLst>
          </p:cNvPr>
          <p:cNvCxnSpPr>
            <a:cxnSpLocks/>
          </p:cNvCxnSpPr>
          <p:nvPr/>
        </p:nvCxnSpPr>
        <p:spPr>
          <a:xfrm>
            <a:off x="658813" y="3435484"/>
            <a:ext cx="175698" cy="0"/>
          </a:xfrm>
          <a:prstGeom prst="straightConnector1">
            <a:avLst/>
          </a:prstGeom>
          <a:ln w="28575">
            <a:solidFill>
              <a:srgbClr val="EE3524"/>
            </a:solidFill>
            <a:tailEnd type="arrow"/>
          </a:ln>
        </p:spPr>
        <p:style>
          <a:lnRef idx="1">
            <a:schemeClr val="accent1"/>
          </a:lnRef>
          <a:fillRef idx="0">
            <a:schemeClr val="accent1"/>
          </a:fillRef>
          <a:effectRef idx="0">
            <a:schemeClr val="accent1"/>
          </a:effectRef>
          <a:fontRef idx="minor">
            <a:schemeClr val="tx1"/>
          </a:fontRef>
        </p:style>
      </p:cxnSp>
      <p:cxnSp>
        <p:nvCxnSpPr>
          <p:cNvPr id="64" name="Прямая со стрелкой 63">
            <a:extLst>
              <a:ext uri="{FF2B5EF4-FFF2-40B4-BE49-F238E27FC236}">
                <a16:creationId xmlns:a16="http://schemas.microsoft.com/office/drawing/2014/main" xmlns="" id="{373C427E-D8D1-0A61-C3BD-4CBCF01C43F3}"/>
              </a:ext>
            </a:extLst>
          </p:cNvPr>
          <p:cNvCxnSpPr>
            <a:cxnSpLocks/>
          </p:cNvCxnSpPr>
          <p:nvPr/>
        </p:nvCxnSpPr>
        <p:spPr>
          <a:xfrm>
            <a:off x="669277" y="4170474"/>
            <a:ext cx="175698" cy="0"/>
          </a:xfrm>
          <a:prstGeom prst="straightConnector1">
            <a:avLst/>
          </a:prstGeom>
          <a:ln w="28575">
            <a:solidFill>
              <a:srgbClr val="EE3524"/>
            </a:solidFill>
            <a:tailEnd type="arrow"/>
          </a:ln>
        </p:spPr>
        <p:style>
          <a:lnRef idx="1">
            <a:schemeClr val="accent1"/>
          </a:lnRef>
          <a:fillRef idx="0">
            <a:schemeClr val="accent1"/>
          </a:fillRef>
          <a:effectRef idx="0">
            <a:schemeClr val="accent1"/>
          </a:effectRef>
          <a:fontRef idx="minor">
            <a:schemeClr val="tx1"/>
          </a:fontRef>
        </p:style>
      </p:cxnSp>
      <p:cxnSp>
        <p:nvCxnSpPr>
          <p:cNvPr id="65" name="Прямая со стрелкой 64">
            <a:extLst>
              <a:ext uri="{FF2B5EF4-FFF2-40B4-BE49-F238E27FC236}">
                <a16:creationId xmlns:a16="http://schemas.microsoft.com/office/drawing/2014/main" xmlns="" id="{5DAFEBD2-4146-18C7-F7D1-C3060FBA9DAB}"/>
              </a:ext>
            </a:extLst>
          </p:cNvPr>
          <p:cNvCxnSpPr>
            <a:cxnSpLocks/>
          </p:cNvCxnSpPr>
          <p:nvPr/>
        </p:nvCxnSpPr>
        <p:spPr>
          <a:xfrm>
            <a:off x="661896" y="4772562"/>
            <a:ext cx="175698" cy="0"/>
          </a:xfrm>
          <a:prstGeom prst="straightConnector1">
            <a:avLst/>
          </a:prstGeom>
          <a:ln w="28575">
            <a:solidFill>
              <a:srgbClr val="EE3524"/>
            </a:solidFill>
            <a:tailEnd type="arrow"/>
          </a:ln>
        </p:spPr>
        <p:style>
          <a:lnRef idx="1">
            <a:schemeClr val="accent1"/>
          </a:lnRef>
          <a:fillRef idx="0">
            <a:schemeClr val="accent1"/>
          </a:fillRef>
          <a:effectRef idx="0">
            <a:schemeClr val="accent1"/>
          </a:effectRef>
          <a:fontRef idx="minor">
            <a:schemeClr val="tx1"/>
          </a:fontRef>
        </p:style>
      </p:cxnSp>
      <p:cxnSp>
        <p:nvCxnSpPr>
          <p:cNvPr id="66" name="Прямая со стрелкой 65">
            <a:extLst>
              <a:ext uri="{FF2B5EF4-FFF2-40B4-BE49-F238E27FC236}">
                <a16:creationId xmlns:a16="http://schemas.microsoft.com/office/drawing/2014/main" xmlns="" id="{5C6A47EA-33D4-020A-0E9E-0123144DC5BD}"/>
              </a:ext>
            </a:extLst>
          </p:cNvPr>
          <p:cNvCxnSpPr>
            <a:cxnSpLocks/>
          </p:cNvCxnSpPr>
          <p:nvPr/>
        </p:nvCxnSpPr>
        <p:spPr>
          <a:xfrm>
            <a:off x="669277" y="6343562"/>
            <a:ext cx="175698" cy="0"/>
          </a:xfrm>
          <a:prstGeom prst="straightConnector1">
            <a:avLst/>
          </a:prstGeom>
          <a:ln w="28575">
            <a:solidFill>
              <a:srgbClr val="EE3524"/>
            </a:solidFill>
            <a:tailEnd type="arrow"/>
          </a:ln>
        </p:spPr>
        <p:style>
          <a:lnRef idx="1">
            <a:schemeClr val="accent1"/>
          </a:lnRef>
          <a:fillRef idx="0">
            <a:schemeClr val="accent1"/>
          </a:fillRef>
          <a:effectRef idx="0">
            <a:schemeClr val="accent1"/>
          </a:effectRef>
          <a:fontRef idx="minor">
            <a:schemeClr val="tx1"/>
          </a:fontRef>
        </p:style>
      </p:cxnSp>
      <p:sp>
        <p:nvSpPr>
          <p:cNvPr id="71" name="Прямоугольник: скругленные углы 70">
            <a:extLst>
              <a:ext uri="{FF2B5EF4-FFF2-40B4-BE49-F238E27FC236}">
                <a16:creationId xmlns:a16="http://schemas.microsoft.com/office/drawing/2014/main" xmlns="" id="{3F299D96-6058-EF97-D79C-4D42AC7B83DB}"/>
              </a:ext>
            </a:extLst>
          </p:cNvPr>
          <p:cNvSpPr/>
          <p:nvPr/>
        </p:nvSpPr>
        <p:spPr>
          <a:xfrm rot="16200000">
            <a:off x="8208240" y="3542688"/>
            <a:ext cx="121607"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2" name="Прямоугольник: скругленные углы 71">
            <a:extLst>
              <a:ext uri="{FF2B5EF4-FFF2-40B4-BE49-F238E27FC236}">
                <a16:creationId xmlns:a16="http://schemas.microsoft.com/office/drawing/2014/main" xmlns="" id="{B5DFD4A1-8015-B9CE-6D64-6DB7D475F624}"/>
              </a:ext>
            </a:extLst>
          </p:cNvPr>
          <p:cNvSpPr/>
          <p:nvPr/>
        </p:nvSpPr>
        <p:spPr>
          <a:xfrm rot="16200000">
            <a:off x="8208240" y="3007614"/>
            <a:ext cx="121607"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3" name="Прямоугольник: скругленные углы 72">
            <a:extLst>
              <a:ext uri="{FF2B5EF4-FFF2-40B4-BE49-F238E27FC236}">
                <a16:creationId xmlns:a16="http://schemas.microsoft.com/office/drawing/2014/main" xmlns="" id="{0B7437D3-5E49-45A3-11F6-EB3F958639C0}"/>
              </a:ext>
            </a:extLst>
          </p:cNvPr>
          <p:cNvSpPr/>
          <p:nvPr/>
        </p:nvSpPr>
        <p:spPr>
          <a:xfrm rot="16200000">
            <a:off x="8208240" y="2719650"/>
            <a:ext cx="121607"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4" name="Прямоугольник: скругленные углы 73">
            <a:extLst>
              <a:ext uri="{FF2B5EF4-FFF2-40B4-BE49-F238E27FC236}">
                <a16:creationId xmlns:a16="http://schemas.microsoft.com/office/drawing/2014/main" xmlns="" id="{F1716F5C-C463-5180-9028-9FA664888B96}"/>
              </a:ext>
            </a:extLst>
          </p:cNvPr>
          <p:cNvSpPr/>
          <p:nvPr/>
        </p:nvSpPr>
        <p:spPr>
          <a:xfrm rot="16200000">
            <a:off x="8208240" y="2409178"/>
            <a:ext cx="121607"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Номер слайда 12">
            <a:extLst>
              <a:ext uri="{FF2B5EF4-FFF2-40B4-BE49-F238E27FC236}">
                <a16:creationId xmlns:a16="http://schemas.microsoft.com/office/drawing/2014/main" xmlns="" id="{0910E374-A7E6-CB44-80D3-002FB8BA03E2}"/>
              </a:ext>
            </a:extLst>
          </p:cNvPr>
          <p:cNvSpPr>
            <a:spLocks noGrp="1"/>
          </p:cNvSpPr>
          <p:nvPr>
            <p:ph type="sldNum" sz="quarter" idx="12"/>
          </p:nvPr>
        </p:nvSpPr>
        <p:spPr/>
        <p:txBody>
          <a:bodyPr/>
          <a:lstStyle/>
          <a:p>
            <a:fld id="{6E2A07DF-9D6C-49A2-A2EB-407E1B93CB59}" type="slidenum">
              <a:rPr lang="ru-RU" smtClean="0"/>
              <a:t>2</a:t>
            </a:fld>
            <a:endParaRPr lang="ru-RU"/>
          </a:p>
        </p:txBody>
      </p:sp>
      <p:grpSp>
        <p:nvGrpSpPr>
          <p:cNvPr id="53" name="Группа 52">
            <a:extLst>
              <a:ext uri="{FF2B5EF4-FFF2-40B4-BE49-F238E27FC236}">
                <a16:creationId xmlns:a16="http://schemas.microsoft.com/office/drawing/2014/main" xmlns="" id="{BBDB6450-1019-814E-829E-0AFD641BF12D}"/>
              </a:ext>
            </a:extLst>
          </p:cNvPr>
          <p:cNvGrpSpPr/>
          <p:nvPr/>
        </p:nvGrpSpPr>
        <p:grpSpPr>
          <a:xfrm>
            <a:off x="851900" y="5214758"/>
            <a:ext cx="5156138" cy="505888"/>
            <a:chOff x="1626984" y="5405470"/>
            <a:chExt cx="4173142" cy="615169"/>
          </a:xfrm>
        </p:grpSpPr>
        <p:sp>
          <p:nvSpPr>
            <p:cNvPr id="54" name="Прямоугольник: скругленные углы 35">
              <a:extLst>
                <a:ext uri="{FF2B5EF4-FFF2-40B4-BE49-F238E27FC236}">
                  <a16:creationId xmlns:a16="http://schemas.microsoft.com/office/drawing/2014/main" xmlns="" id="{0A2B4071-563F-4B4C-B9AD-5518315E75EC}"/>
                </a:ext>
              </a:extLst>
            </p:cNvPr>
            <p:cNvSpPr/>
            <p:nvPr/>
          </p:nvSpPr>
          <p:spPr>
            <a:xfrm>
              <a:off x="1626984" y="5405470"/>
              <a:ext cx="4173142" cy="615169"/>
            </a:xfrm>
            <a:prstGeom prst="roundRect">
              <a:avLst>
                <a:gd name="adj" fmla="val 13475"/>
              </a:avLst>
            </a:prstGeom>
            <a:solidFill>
              <a:srgbClr val="EE3524"/>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5" name="TextBox 54">
              <a:extLst>
                <a:ext uri="{FF2B5EF4-FFF2-40B4-BE49-F238E27FC236}">
                  <a16:creationId xmlns:a16="http://schemas.microsoft.com/office/drawing/2014/main" xmlns="" id="{0B4685BF-DFFD-E644-B258-7FBCD4A40839}"/>
                </a:ext>
              </a:extLst>
            </p:cNvPr>
            <p:cNvSpPr txBox="1"/>
            <p:nvPr/>
          </p:nvSpPr>
          <p:spPr>
            <a:xfrm>
              <a:off x="1687171" y="5519427"/>
              <a:ext cx="4053686" cy="374263"/>
            </a:xfrm>
            <a:prstGeom prst="rect">
              <a:avLst/>
            </a:prstGeom>
            <a:noFill/>
          </p:spPr>
          <p:txBody>
            <a:bodyPr wrap="square" rtlCol="0">
              <a:spAutoFit/>
            </a:bodyPr>
            <a:lstStyle/>
            <a:p>
              <a:r>
                <a:rPr lang="ru-RU" sz="1400" dirty="0">
                  <a:solidFill>
                    <a:schemeClr val="bg1"/>
                  </a:solidFill>
                  <a:latin typeface="Museo Sans Cyrl 700" panose="02000000000000000000" pitchFamily="50" charset="-52"/>
                </a:rPr>
                <a:t>Сертификация</a:t>
              </a:r>
            </a:p>
          </p:txBody>
        </p:sp>
      </p:grpSp>
      <p:cxnSp>
        <p:nvCxnSpPr>
          <p:cNvPr id="58" name="Прямая со стрелкой 57">
            <a:extLst>
              <a:ext uri="{FF2B5EF4-FFF2-40B4-BE49-F238E27FC236}">
                <a16:creationId xmlns:a16="http://schemas.microsoft.com/office/drawing/2014/main" xmlns="" id="{2AA95A33-D80F-5D48-99D4-86D7DA3819B1}"/>
              </a:ext>
            </a:extLst>
          </p:cNvPr>
          <p:cNvCxnSpPr>
            <a:cxnSpLocks/>
          </p:cNvCxnSpPr>
          <p:nvPr/>
        </p:nvCxnSpPr>
        <p:spPr>
          <a:xfrm>
            <a:off x="669358" y="5479695"/>
            <a:ext cx="175698" cy="0"/>
          </a:xfrm>
          <a:prstGeom prst="straightConnector1">
            <a:avLst/>
          </a:prstGeom>
          <a:ln w="28575">
            <a:solidFill>
              <a:srgbClr val="EE3524"/>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6770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Прямоугольник: скругленные углы 55">
            <a:extLst>
              <a:ext uri="{FF2B5EF4-FFF2-40B4-BE49-F238E27FC236}">
                <a16:creationId xmlns:a16="http://schemas.microsoft.com/office/drawing/2014/main" xmlns="" id="{5EDBA626-E344-C4EC-DD40-30509F9150B3}"/>
              </a:ext>
            </a:extLst>
          </p:cNvPr>
          <p:cNvSpPr/>
          <p:nvPr/>
        </p:nvSpPr>
        <p:spPr>
          <a:xfrm>
            <a:off x="6430656" y="4211547"/>
            <a:ext cx="2401124" cy="616074"/>
          </a:xfrm>
          <a:prstGeom prst="roundRect">
            <a:avLst>
              <a:gd name="adj" fmla="val 13475"/>
            </a:avLst>
          </a:prstGeom>
          <a:solidFill>
            <a:srgbClr val="CAC8C8"/>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latin typeface="Museo Sans Cyrl 300" panose="02000000000000000000" pitchFamily="2" charset="-52"/>
            </a:endParaRPr>
          </a:p>
        </p:txBody>
      </p:sp>
      <p:grpSp>
        <p:nvGrpSpPr>
          <p:cNvPr id="45" name="Группа 44">
            <a:extLst>
              <a:ext uri="{FF2B5EF4-FFF2-40B4-BE49-F238E27FC236}">
                <a16:creationId xmlns:a16="http://schemas.microsoft.com/office/drawing/2014/main" xmlns="" id="{B8640960-3CF8-56B6-54FE-3445E225939C}"/>
              </a:ext>
            </a:extLst>
          </p:cNvPr>
          <p:cNvGrpSpPr/>
          <p:nvPr/>
        </p:nvGrpSpPr>
        <p:grpSpPr>
          <a:xfrm>
            <a:off x="1996803" y="392642"/>
            <a:ext cx="7985586" cy="723092"/>
            <a:chOff x="-1030592" y="999690"/>
            <a:chExt cx="6544813" cy="723092"/>
          </a:xfrm>
        </p:grpSpPr>
        <p:sp>
          <p:nvSpPr>
            <p:cNvPr id="46" name="Прямоугольник: скругленные углы 45">
              <a:extLst>
                <a:ext uri="{FF2B5EF4-FFF2-40B4-BE49-F238E27FC236}">
                  <a16:creationId xmlns:a16="http://schemas.microsoft.com/office/drawing/2014/main" xmlns="" id="{D8999891-703F-B116-26A8-94ACFF2A489E}"/>
                </a:ext>
              </a:extLst>
            </p:cNvPr>
            <p:cNvSpPr/>
            <p:nvPr/>
          </p:nvSpPr>
          <p:spPr>
            <a:xfrm>
              <a:off x="-1030592" y="999690"/>
              <a:ext cx="6544813" cy="723092"/>
            </a:xfrm>
            <a:prstGeom prst="roundRect">
              <a:avLst>
                <a:gd name="adj" fmla="val 13475"/>
              </a:avLst>
            </a:prstGeom>
            <a:solidFill>
              <a:schemeClr val="bg2">
                <a:lumMod val="75000"/>
                <a:alpha val="33000"/>
              </a:schemeClr>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7" name="TextBox 46">
              <a:extLst>
                <a:ext uri="{FF2B5EF4-FFF2-40B4-BE49-F238E27FC236}">
                  <a16:creationId xmlns:a16="http://schemas.microsoft.com/office/drawing/2014/main" xmlns="" id="{533D3669-96A5-96B5-E077-6B7963E6DCC4}"/>
                </a:ext>
              </a:extLst>
            </p:cNvPr>
            <p:cNvSpPr txBox="1"/>
            <p:nvPr/>
          </p:nvSpPr>
          <p:spPr>
            <a:xfrm>
              <a:off x="-993090" y="1141721"/>
              <a:ext cx="6469810" cy="369332"/>
            </a:xfrm>
            <a:prstGeom prst="rect">
              <a:avLst/>
            </a:prstGeom>
            <a:noFill/>
          </p:spPr>
          <p:txBody>
            <a:bodyPr wrap="square" rtlCol="0">
              <a:spAutoFit/>
            </a:bodyPr>
            <a:lstStyle/>
            <a:p>
              <a:pPr algn="ctr"/>
              <a:r>
                <a:rPr lang="ru-RU" dirty="0">
                  <a:latin typeface="Museo Sans Cyrl 700" panose="02000000000000000000" pitchFamily="50" charset="-52"/>
                </a:rPr>
                <a:t>Оценка качества общего образования с позиции школы / завуча</a:t>
              </a:r>
            </a:p>
          </p:txBody>
        </p:sp>
      </p:grpSp>
      <p:sp>
        <p:nvSpPr>
          <p:cNvPr id="17" name="TextBox 16">
            <a:extLst>
              <a:ext uri="{FF2B5EF4-FFF2-40B4-BE49-F238E27FC236}">
                <a16:creationId xmlns:a16="http://schemas.microsoft.com/office/drawing/2014/main" xmlns="" id="{34A91FB0-09AE-62D8-9ED4-3826A97F1E89}"/>
              </a:ext>
            </a:extLst>
          </p:cNvPr>
          <p:cNvSpPr txBox="1"/>
          <p:nvPr/>
        </p:nvSpPr>
        <p:spPr>
          <a:xfrm>
            <a:off x="658813" y="1557455"/>
            <a:ext cx="3289880" cy="652641"/>
          </a:xfrm>
          <a:prstGeom prst="roundRect">
            <a:avLst>
              <a:gd name="adj" fmla="val 18189"/>
            </a:avLst>
          </a:prstGeom>
          <a:solidFill>
            <a:schemeClr val="bg1">
              <a:alpha val="86000"/>
            </a:schemeClr>
          </a:solidFill>
          <a:ln w="28575">
            <a:solidFill>
              <a:srgbClr val="EE3524"/>
            </a:solidFill>
          </a:ln>
        </p:spPr>
        <p:txBody>
          <a:bodyPr wrap="square" rtlCol="0">
            <a:spAutoFit/>
          </a:bodyPr>
          <a:lstStyle>
            <a:defPPr>
              <a:defRPr lang="ru-RU"/>
            </a:defPPr>
            <a:lvl1pPr algn="ctr">
              <a:defRPr sz="1600">
                <a:solidFill>
                  <a:schemeClr val="tx1"/>
                </a:solidFill>
                <a:latin typeface="Museo Sans Cyrl 300" panose="02000000000000000000" pitchFamily="2" charset="-52"/>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ru-RU" dirty="0"/>
              <a:t>Мероприятия по внешней оценки качества образования </a:t>
            </a:r>
          </a:p>
        </p:txBody>
      </p:sp>
      <p:cxnSp>
        <p:nvCxnSpPr>
          <p:cNvPr id="22" name="Прямая со стрелкой 21">
            <a:extLst>
              <a:ext uri="{FF2B5EF4-FFF2-40B4-BE49-F238E27FC236}">
                <a16:creationId xmlns:a16="http://schemas.microsoft.com/office/drawing/2014/main" xmlns="" id="{E98F93A1-C285-337F-5141-737510FFEDA9}"/>
              </a:ext>
            </a:extLst>
          </p:cNvPr>
          <p:cNvCxnSpPr>
            <a:cxnSpLocks/>
            <a:stCxn id="36" idx="3"/>
          </p:cNvCxnSpPr>
          <p:nvPr/>
        </p:nvCxnSpPr>
        <p:spPr>
          <a:xfrm flipV="1">
            <a:off x="5996042" y="4350092"/>
            <a:ext cx="425842" cy="477694"/>
          </a:xfrm>
          <a:prstGeom prst="straightConnector1">
            <a:avLst/>
          </a:prstGeom>
          <a:ln w="28575">
            <a:solidFill>
              <a:srgbClr val="CAC8C8"/>
            </a:solidFill>
            <a:tailEnd type="arrow"/>
          </a:ln>
        </p:spPr>
        <p:style>
          <a:lnRef idx="1">
            <a:schemeClr val="accent1"/>
          </a:lnRef>
          <a:fillRef idx="0">
            <a:schemeClr val="accent1"/>
          </a:fillRef>
          <a:effectRef idx="0">
            <a:schemeClr val="accent1"/>
          </a:effectRef>
          <a:fontRef idx="minor">
            <a:schemeClr val="tx1"/>
          </a:fontRef>
        </p:style>
      </p:cxnSp>
      <p:grpSp>
        <p:nvGrpSpPr>
          <p:cNvPr id="33" name="Группа 32">
            <a:extLst>
              <a:ext uri="{FF2B5EF4-FFF2-40B4-BE49-F238E27FC236}">
                <a16:creationId xmlns:a16="http://schemas.microsoft.com/office/drawing/2014/main" xmlns="" id="{90DD11AC-1155-DC9F-9962-26C4BB33F091}"/>
              </a:ext>
            </a:extLst>
          </p:cNvPr>
          <p:cNvGrpSpPr/>
          <p:nvPr/>
        </p:nvGrpSpPr>
        <p:grpSpPr>
          <a:xfrm>
            <a:off x="839904" y="4574840"/>
            <a:ext cx="5156138" cy="505888"/>
            <a:chOff x="1721353" y="4825652"/>
            <a:chExt cx="4173142" cy="615169"/>
          </a:xfrm>
        </p:grpSpPr>
        <p:sp>
          <p:nvSpPr>
            <p:cNvPr id="36" name="Прямоугольник: скругленные углы 35">
              <a:extLst>
                <a:ext uri="{FF2B5EF4-FFF2-40B4-BE49-F238E27FC236}">
                  <a16:creationId xmlns:a16="http://schemas.microsoft.com/office/drawing/2014/main" xmlns="" id="{1E568F09-861B-CE15-C390-689BB269DE3F}"/>
                </a:ext>
              </a:extLst>
            </p:cNvPr>
            <p:cNvSpPr/>
            <p:nvPr/>
          </p:nvSpPr>
          <p:spPr>
            <a:xfrm>
              <a:off x="1721353" y="4825652"/>
              <a:ext cx="4173142" cy="615169"/>
            </a:xfrm>
            <a:prstGeom prst="roundRect">
              <a:avLst>
                <a:gd name="adj" fmla="val 13475"/>
              </a:avLst>
            </a:prstGeom>
            <a:solidFill>
              <a:srgbClr val="EE3524"/>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9" name="TextBox 38">
              <a:extLst>
                <a:ext uri="{FF2B5EF4-FFF2-40B4-BE49-F238E27FC236}">
                  <a16:creationId xmlns:a16="http://schemas.microsoft.com/office/drawing/2014/main" xmlns="" id="{B932826C-5027-05BC-536F-C8F8290D3809}"/>
                </a:ext>
              </a:extLst>
            </p:cNvPr>
            <p:cNvSpPr txBox="1"/>
            <p:nvPr/>
          </p:nvSpPr>
          <p:spPr>
            <a:xfrm>
              <a:off x="1781540" y="4939606"/>
              <a:ext cx="4053686" cy="374262"/>
            </a:xfrm>
            <a:prstGeom prst="rect">
              <a:avLst/>
            </a:prstGeom>
            <a:noFill/>
          </p:spPr>
          <p:txBody>
            <a:bodyPr wrap="square" rtlCol="0">
              <a:spAutoFit/>
            </a:bodyPr>
            <a:lstStyle/>
            <a:p>
              <a:r>
                <a:rPr lang="ru-RU" sz="1400" dirty="0">
                  <a:solidFill>
                    <a:schemeClr val="bg1"/>
                  </a:solidFill>
                  <a:latin typeface="Museo Sans Cyrl 700" panose="02000000000000000000" pitchFamily="50" charset="-52"/>
                </a:rPr>
                <a:t>Независимая оценка качества образования (НОКО)</a:t>
              </a:r>
            </a:p>
          </p:txBody>
        </p:sp>
      </p:grpSp>
      <p:sp>
        <p:nvSpPr>
          <p:cNvPr id="42" name="Прямоугольник: скругленные углы 41">
            <a:extLst>
              <a:ext uri="{FF2B5EF4-FFF2-40B4-BE49-F238E27FC236}">
                <a16:creationId xmlns:a16="http://schemas.microsoft.com/office/drawing/2014/main" xmlns="" id="{9CB66187-719F-96D5-CF0C-0C80D829215E}"/>
              </a:ext>
            </a:extLst>
          </p:cNvPr>
          <p:cNvSpPr/>
          <p:nvPr/>
        </p:nvSpPr>
        <p:spPr>
          <a:xfrm>
            <a:off x="6419850" y="5211273"/>
            <a:ext cx="2401124" cy="616074"/>
          </a:xfrm>
          <a:prstGeom prst="roundRect">
            <a:avLst>
              <a:gd name="adj" fmla="val 13475"/>
            </a:avLst>
          </a:prstGeom>
          <a:solidFill>
            <a:srgbClr val="CAC8C8"/>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latin typeface="Museo Sans Cyrl 300" panose="02000000000000000000" pitchFamily="2" charset="-52"/>
              </a:rPr>
              <a:t>Независимая оценка качества подготовки</a:t>
            </a:r>
          </a:p>
        </p:txBody>
      </p:sp>
      <p:sp>
        <p:nvSpPr>
          <p:cNvPr id="49" name="Прямоугольник: скругленные углы 29">
            <a:extLst>
              <a:ext uri="{FF2B5EF4-FFF2-40B4-BE49-F238E27FC236}">
                <a16:creationId xmlns:a16="http://schemas.microsoft.com/office/drawing/2014/main" xmlns="" id="{68253F75-FAA1-362E-ED0C-0AC92F12A01C}"/>
              </a:ext>
            </a:extLst>
          </p:cNvPr>
          <p:cNvSpPr/>
          <p:nvPr/>
        </p:nvSpPr>
        <p:spPr>
          <a:xfrm>
            <a:off x="9263992" y="4686650"/>
            <a:ext cx="2245703" cy="616074"/>
          </a:xfrm>
          <a:prstGeom prst="roundRect">
            <a:avLst>
              <a:gd name="adj" fmla="val 13475"/>
            </a:avLst>
          </a:prstGeom>
          <a:solidFill>
            <a:srgbClr val="CAC8C8"/>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latin typeface="Museo Sans Cyrl 300" panose="02000000000000000000" pitchFamily="2" charset="-52"/>
              </a:rPr>
              <a:t>Диагностические работы </a:t>
            </a:r>
          </a:p>
        </p:txBody>
      </p:sp>
      <p:sp>
        <p:nvSpPr>
          <p:cNvPr id="52" name="TextBox 51">
            <a:extLst>
              <a:ext uri="{FF2B5EF4-FFF2-40B4-BE49-F238E27FC236}">
                <a16:creationId xmlns:a16="http://schemas.microsoft.com/office/drawing/2014/main" xmlns="" id="{217E31CA-D7AF-9830-2B3D-2EED1D907B50}"/>
              </a:ext>
            </a:extLst>
          </p:cNvPr>
          <p:cNvSpPr txBox="1"/>
          <p:nvPr/>
        </p:nvSpPr>
        <p:spPr>
          <a:xfrm>
            <a:off x="6465624" y="4249342"/>
            <a:ext cx="2314360" cy="523220"/>
          </a:xfrm>
          <a:prstGeom prst="rect">
            <a:avLst/>
          </a:prstGeom>
          <a:noFill/>
        </p:spPr>
        <p:txBody>
          <a:bodyPr wrap="square" rtlCol="0">
            <a:spAutoFit/>
          </a:bodyPr>
          <a:lstStyle/>
          <a:p>
            <a:pPr algn="ctr"/>
            <a:r>
              <a:rPr lang="ru-RU" sz="1400" dirty="0">
                <a:latin typeface="Museo Sans Cyrl 300" panose="02000000000000000000" pitchFamily="2" charset="-52"/>
              </a:rPr>
              <a:t>Независимая оценка качества условий </a:t>
            </a:r>
          </a:p>
        </p:txBody>
      </p:sp>
      <p:cxnSp>
        <p:nvCxnSpPr>
          <p:cNvPr id="4" name="Прямая со стрелкой 3">
            <a:extLst>
              <a:ext uri="{FF2B5EF4-FFF2-40B4-BE49-F238E27FC236}">
                <a16:creationId xmlns:a16="http://schemas.microsoft.com/office/drawing/2014/main" xmlns="" id="{17B4271A-54B1-17C3-5ED6-BC2FDBB0F041}"/>
              </a:ext>
            </a:extLst>
          </p:cNvPr>
          <p:cNvCxnSpPr>
            <a:cxnSpLocks/>
          </p:cNvCxnSpPr>
          <p:nvPr/>
        </p:nvCxnSpPr>
        <p:spPr>
          <a:xfrm rot="5400000">
            <a:off x="4198937" y="1685192"/>
            <a:ext cx="0" cy="360000"/>
          </a:xfrm>
          <a:prstGeom prst="straightConnector1">
            <a:avLst/>
          </a:prstGeom>
          <a:ln w="50800">
            <a:solidFill>
              <a:srgbClr val="EE3524"/>
            </a:solidFill>
            <a:tailEnd type="arrow"/>
          </a:ln>
        </p:spPr>
        <p:style>
          <a:lnRef idx="1">
            <a:schemeClr val="accent1"/>
          </a:lnRef>
          <a:fillRef idx="0">
            <a:schemeClr val="accent1"/>
          </a:fillRef>
          <a:effectRef idx="0">
            <a:schemeClr val="accent1"/>
          </a:effectRef>
          <a:fontRef idx="minor">
            <a:schemeClr val="tx1"/>
          </a:fontRef>
        </p:style>
      </p:cxnSp>
      <p:grpSp>
        <p:nvGrpSpPr>
          <p:cNvPr id="10" name="Группа 9">
            <a:extLst>
              <a:ext uri="{FF2B5EF4-FFF2-40B4-BE49-F238E27FC236}">
                <a16:creationId xmlns:a16="http://schemas.microsoft.com/office/drawing/2014/main" xmlns="" id="{D1817E5F-CFBD-BF12-5860-E2AE16035970}"/>
              </a:ext>
            </a:extLst>
          </p:cNvPr>
          <p:cNvGrpSpPr/>
          <p:nvPr/>
        </p:nvGrpSpPr>
        <p:grpSpPr>
          <a:xfrm>
            <a:off x="806780" y="3110927"/>
            <a:ext cx="3584032" cy="652639"/>
            <a:chOff x="8676530" y="859580"/>
            <a:chExt cx="2462544" cy="414786"/>
          </a:xfrm>
        </p:grpSpPr>
        <p:sp>
          <p:nvSpPr>
            <p:cNvPr id="11" name="Прямоугольник: скругленные углы 10">
              <a:extLst>
                <a:ext uri="{FF2B5EF4-FFF2-40B4-BE49-F238E27FC236}">
                  <a16:creationId xmlns:a16="http://schemas.microsoft.com/office/drawing/2014/main" xmlns="" id="{9FE9C783-CAE3-42E7-7302-703577511A60}"/>
                </a:ext>
              </a:extLst>
            </p:cNvPr>
            <p:cNvSpPr/>
            <p:nvPr/>
          </p:nvSpPr>
          <p:spPr>
            <a:xfrm>
              <a:off x="8676530" y="859580"/>
              <a:ext cx="2462185" cy="414786"/>
            </a:xfrm>
            <a:prstGeom prst="roundRect">
              <a:avLst>
                <a:gd name="adj" fmla="val 13475"/>
              </a:avLst>
            </a:prstGeom>
            <a:solidFill>
              <a:srgbClr val="EE3524"/>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latin typeface="Museo Sans Cyrl 700" panose="02000000000000000000" pitchFamily="50" charset="-52"/>
              </a:endParaRPr>
            </a:p>
          </p:txBody>
        </p:sp>
        <p:sp>
          <p:nvSpPr>
            <p:cNvPr id="12" name="TextBox 11">
              <a:extLst>
                <a:ext uri="{FF2B5EF4-FFF2-40B4-BE49-F238E27FC236}">
                  <a16:creationId xmlns:a16="http://schemas.microsoft.com/office/drawing/2014/main" xmlns="" id="{D9AF3269-F61F-8E8E-9EAD-5983C35E6F2E}"/>
                </a:ext>
              </a:extLst>
            </p:cNvPr>
            <p:cNvSpPr txBox="1"/>
            <p:nvPr/>
          </p:nvSpPr>
          <p:spPr>
            <a:xfrm>
              <a:off x="8685817" y="898679"/>
              <a:ext cx="2453257" cy="332533"/>
            </a:xfrm>
            <a:prstGeom prst="rect">
              <a:avLst/>
            </a:prstGeom>
            <a:noFill/>
          </p:spPr>
          <p:txBody>
            <a:bodyPr wrap="square" rtlCol="0">
              <a:spAutoFit/>
            </a:bodyPr>
            <a:lstStyle/>
            <a:p>
              <a:pPr algn="ctr"/>
              <a:r>
                <a:rPr lang="ru-RU" sz="1400" dirty="0">
                  <a:solidFill>
                    <a:schemeClr val="bg1"/>
                  </a:solidFill>
                  <a:latin typeface="Museo Sans Cyrl 700" panose="02000000000000000000" pitchFamily="50" charset="-52"/>
                </a:rPr>
                <a:t>Национальные исследования оценки качества образования (ВПР, НИКО)</a:t>
              </a:r>
            </a:p>
          </p:txBody>
        </p:sp>
      </p:grpSp>
      <p:grpSp>
        <p:nvGrpSpPr>
          <p:cNvPr id="14" name="Группа 13">
            <a:extLst>
              <a:ext uri="{FF2B5EF4-FFF2-40B4-BE49-F238E27FC236}">
                <a16:creationId xmlns:a16="http://schemas.microsoft.com/office/drawing/2014/main" xmlns="" id="{1D5A3C12-B362-FF1E-F4D7-E4A636468E83}"/>
              </a:ext>
            </a:extLst>
          </p:cNvPr>
          <p:cNvGrpSpPr/>
          <p:nvPr/>
        </p:nvGrpSpPr>
        <p:grpSpPr>
          <a:xfrm>
            <a:off x="816098" y="2491470"/>
            <a:ext cx="3432029" cy="381185"/>
            <a:chOff x="554079" y="3856078"/>
            <a:chExt cx="3333322" cy="571731"/>
          </a:xfrm>
        </p:grpSpPr>
        <p:sp>
          <p:nvSpPr>
            <p:cNvPr id="15" name="Прямоугольник: скругленные углы 14">
              <a:extLst>
                <a:ext uri="{FF2B5EF4-FFF2-40B4-BE49-F238E27FC236}">
                  <a16:creationId xmlns:a16="http://schemas.microsoft.com/office/drawing/2014/main" xmlns="" id="{F05ED5A0-D804-6A6A-CA65-E60412DBFA98}"/>
                </a:ext>
              </a:extLst>
            </p:cNvPr>
            <p:cNvSpPr/>
            <p:nvPr/>
          </p:nvSpPr>
          <p:spPr>
            <a:xfrm>
              <a:off x="554079" y="3856078"/>
              <a:ext cx="3333322" cy="571731"/>
            </a:xfrm>
            <a:prstGeom prst="roundRect">
              <a:avLst>
                <a:gd name="adj" fmla="val 13475"/>
              </a:avLst>
            </a:prstGeom>
            <a:solidFill>
              <a:srgbClr val="EE3524"/>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latin typeface="Museo Sans Cyrl 700" panose="02000000000000000000" pitchFamily="50" charset="-52"/>
              </a:endParaRPr>
            </a:p>
          </p:txBody>
        </p:sp>
        <p:sp>
          <p:nvSpPr>
            <p:cNvPr id="16" name="TextBox 15">
              <a:extLst>
                <a:ext uri="{FF2B5EF4-FFF2-40B4-BE49-F238E27FC236}">
                  <a16:creationId xmlns:a16="http://schemas.microsoft.com/office/drawing/2014/main" xmlns="" id="{2A759F20-8787-1453-1074-167105A34160}"/>
                </a:ext>
              </a:extLst>
            </p:cNvPr>
            <p:cNvSpPr txBox="1"/>
            <p:nvPr/>
          </p:nvSpPr>
          <p:spPr>
            <a:xfrm>
              <a:off x="611265" y="3897751"/>
              <a:ext cx="3207525" cy="461628"/>
            </a:xfrm>
            <a:prstGeom prst="rect">
              <a:avLst/>
            </a:prstGeom>
            <a:noFill/>
          </p:spPr>
          <p:txBody>
            <a:bodyPr wrap="none" rtlCol="0">
              <a:spAutoFit/>
            </a:bodyPr>
            <a:lstStyle/>
            <a:p>
              <a:pPr algn="ctr"/>
              <a:r>
                <a:rPr lang="ru-RU" sz="1400" dirty="0">
                  <a:solidFill>
                    <a:schemeClr val="bg1"/>
                  </a:solidFill>
                  <a:latin typeface="Museo Sans Cyrl 700" panose="02000000000000000000" pitchFamily="50" charset="-52"/>
                </a:rPr>
                <a:t>Мониторинг системы образования </a:t>
              </a:r>
            </a:p>
          </p:txBody>
        </p:sp>
      </p:grpSp>
      <p:grpSp>
        <p:nvGrpSpPr>
          <p:cNvPr id="18" name="Группа 17">
            <a:extLst>
              <a:ext uri="{FF2B5EF4-FFF2-40B4-BE49-F238E27FC236}">
                <a16:creationId xmlns:a16="http://schemas.microsoft.com/office/drawing/2014/main" xmlns="" id="{C0C64C19-FFF2-B593-A553-3EF2A47295F5}"/>
              </a:ext>
            </a:extLst>
          </p:cNvPr>
          <p:cNvGrpSpPr/>
          <p:nvPr/>
        </p:nvGrpSpPr>
        <p:grpSpPr>
          <a:xfrm>
            <a:off x="844975" y="5906283"/>
            <a:ext cx="5156136" cy="855031"/>
            <a:chOff x="4263396" y="5667080"/>
            <a:chExt cx="5646026" cy="650039"/>
          </a:xfrm>
        </p:grpSpPr>
        <p:sp>
          <p:nvSpPr>
            <p:cNvPr id="19" name="Прямоугольник: скругленные углы 18">
              <a:extLst>
                <a:ext uri="{FF2B5EF4-FFF2-40B4-BE49-F238E27FC236}">
                  <a16:creationId xmlns:a16="http://schemas.microsoft.com/office/drawing/2014/main" xmlns="" id="{939D8251-537C-0559-028E-9B82802DA36A}"/>
                </a:ext>
              </a:extLst>
            </p:cNvPr>
            <p:cNvSpPr/>
            <p:nvPr/>
          </p:nvSpPr>
          <p:spPr>
            <a:xfrm>
              <a:off x="4263396" y="5667080"/>
              <a:ext cx="5646026" cy="650039"/>
            </a:xfrm>
            <a:prstGeom prst="roundRect">
              <a:avLst>
                <a:gd name="adj" fmla="val 13475"/>
              </a:avLst>
            </a:prstGeom>
            <a:solidFill>
              <a:srgbClr val="EE3524"/>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latin typeface="Museo Sans Cyrl 700" panose="02000000000000000000" pitchFamily="50" charset="-52"/>
              </a:endParaRPr>
            </a:p>
          </p:txBody>
        </p:sp>
        <p:sp>
          <p:nvSpPr>
            <p:cNvPr id="20" name="TextBox 19">
              <a:extLst>
                <a:ext uri="{FF2B5EF4-FFF2-40B4-BE49-F238E27FC236}">
                  <a16:creationId xmlns:a16="http://schemas.microsoft.com/office/drawing/2014/main" xmlns="" id="{9F115B21-5DB0-AC23-51A3-BC3C3C6A3F59}"/>
                </a:ext>
              </a:extLst>
            </p:cNvPr>
            <p:cNvSpPr txBox="1"/>
            <p:nvPr/>
          </p:nvSpPr>
          <p:spPr>
            <a:xfrm>
              <a:off x="4281830" y="5711317"/>
              <a:ext cx="5496844" cy="561570"/>
            </a:xfrm>
            <a:prstGeom prst="rect">
              <a:avLst/>
            </a:prstGeom>
            <a:noFill/>
          </p:spPr>
          <p:txBody>
            <a:bodyPr wrap="square" rtlCol="0">
              <a:spAutoFit/>
            </a:bodyPr>
            <a:lstStyle/>
            <a:p>
              <a:r>
                <a:rPr lang="ru-RU" sz="1400" dirty="0">
                  <a:solidFill>
                    <a:schemeClr val="bg1"/>
                  </a:solidFill>
                  <a:latin typeface="Museo Sans Cyrl 700" panose="02000000000000000000" pitchFamily="50" charset="-52"/>
                </a:rPr>
                <a:t>Лицензирование/ Государственная аккредитация/ Федеральный государственный контроль (надзор) в сфере образования </a:t>
              </a:r>
            </a:p>
          </p:txBody>
        </p:sp>
      </p:grpSp>
      <p:grpSp>
        <p:nvGrpSpPr>
          <p:cNvPr id="21" name="Группа 20">
            <a:extLst>
              <a:ext uri="{FF2B5EF4-FFF2-40B4-BE49-F238E27FC236}">
                <a16:creationId xmlns:a16="http://schemas.microsoft.com/office/drawing/2014/main" xmlns="" id="{73F14DBE-D9A3-3663-C116-CA5151BC5CD1}"/>
              </a:ext>
            </a:extLst>
          </p:cNvPr>
          <p:cNvGrpSpPr/>
          <p:nvPr/>
        </p:nvGrpSpPr>
        <p:grpSpPr>
          <a:xfrm>
            <a:off x="825848" y="3908864"/>
            <a:ext cx="5221453" cy="523221"/>
            <a:chOff x="8676530" y="2226160"/>
            <a:chExt cx="5040819" cy="445208"/>
          </a:xfrm>
        </p:grpSpPr>
        <p:sp>
          <p:nvSpPr>
            <p:cNvPr id="23" name="Прямоугольник: скругленные углы 22">
              <a:extLst>
                <a:ext uri="{FF2B5EF4-FFF2-40B4-BE49-F238E27FC236}">
                  <a16:creationId xmlns:a16="http://schemas.microsoft.com/office/drawing/2014/main" xmlns="" id="{88AC7DC8-6EC2-C8C1-365E-D2D9A9B2FDD8}"/>
                </a:ext>
              </a:extLst>
            </p:cNvPr>
            <p:cNvSpPr/>
            <p:nvPr/>
          </p:nvSpPr>
          <p:spPr>
            <a:xfrm>
              <a:off x="8676530" y="2226160"/>
              <a:ext cx="4977765" cy="445208"/>
            </a:xfrm>
            <a:prstGeom prst="roundRect">
              <a:avLst>
                <a:gd name="adj" fmla="val 13475"/>
              </a:avLst>
            </a:prstGeom>
            <a:solidFill>
              <a:srgbClr val="EE3524"/>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latin typeface="Museo Sans Cyrl 700" panose="02000000000000000000" pitchFamily="50" charset="-52"/>
              </a:endParaRPr>
            </a:p>
          </p:txBody>
        </p:sp>
        <p:sp>
          <p:nvSpPr>
            <p:cNvPr id="24" name="TextBox 23">
              <a:extLst>
                <a:ext uri="{FF2B5EF4-FFF2-40B4-BE49-F238E27FC236}">
                  <a16:creationId xmlns:a16="http://schemas.microsoft.com/office/drawing/2014/main" xmlns="" id="{67F254FE-637C-7AC1-8887-CD665CAAC076}"/>
                </a:ext>
              </a:extLst>
            </p:cNvPr>
            <p:cNvSpPr txBox="1"/>
            <p:nvPr/>
          </p:nvSpPr>
          <p:spPr>
            <a:xfrm>
              <a:off x="8739584" y="2308394"/>
              <a:ext cx="4977765" cy="261887"/>
            </a:xfrm>
            <a:prstGeom prst="rect">
              <a:avLst/>
            </a:prstGeom>
            <a:noFill/>
          </p:spPr>
          <p:txBody>
            <a:bodyPr wrap="square" rtlCol="0">
              <a:spAutoFit/>
            </a:bodyPr>
            <a:lstStyle/>
            <a:p>
              <a:r>
                <a:rPr lang="ru-RU" sz="1400" dirty="0">
                  <a:solidFill>
                    <a:schemeClr val="bg1"/>
                  </a:solidFill>
                  <a:latin typeface="Museo Sans Cyrl 700" panose="02000000000000000000" pitchFamily="50" charset="-52"/>
                </a:rPr>
                <a:t>Региональные диагностики, в том числе ГКР (Москва) </a:t>
              </a:r>
            </a:p>
          </p:txBody>
        </p:sp>
      </p:grpSp>
      <p:cxnSp>
        <p:nvCxnSpPr>
          <p:cNvPr id="31" name="Прямая со стрелкой 30">
            <a:extLst>
              <a:ext uri="{FF2B5EF4-FFF2-40B4-BE49-F238E27FC236}">
                <a16:creationId xmlns:a16="http://schemas.microsoft.com/office/drawing/2014/main" xmlns="" id="{926CC9BB-5FBD-7822-796E-811AADF7BB73}"/>
              </a:ext>
            </a:extLst>
          </p:cNvPr>
          <p:cNvCxnSpPr>
            <a:cxnSpLocks/>
            <a:stCxn id="36" idx="3"/>
            <a:endCxn id="42" idx="1"/>
          </p:cNvCxnSpPr>
          <p:nvPr/>
        </p:nvCxnSpPr>
        <p:spPr>
          <a:xfrm>
            <a:off x="5996042" y="4827786"/>
            <a:ext cx="423808" cy="691524"/>
          </a:xfrm>
          <a:prstGeom prst="straightConnector1">
            <a:avLst/>
          </a:prstGeom>
          <a:ln w="28575">
            <a:solidFill>
              <a:srgbClr val="CAC8C8"/>
            </a:solidFill>
            <a:tailEnd type="arrow"/>
          </a:ln>
        </p:spPr>
        <p:style>
          <a:lnRef idx="1">
            <a:schemeClr val="accent1"/>
          </a:lnRef>
          <a:fillRef idx="0">
            <a:schemeClr val="accent1"/>
          </a:fillRef>
          <a:effectRef idx="0">
            <a:schemeClr val="accent1"/>
          </a:effectRef>
          <a:fontRef idx="minor">
            <a:schemeClr val="tx1"/>
          </a:fontRef>
        </p:style>
      </p:cxnSp>
      <p:cxnSp>
        <p:nvCxnSpPr>
          <p:cNvPr id="37" name="Прямая со стрелкой 36">
            <a:extLst>
              <a:ext uri="{FF2B5EF4-FFF2-40B4-BE49-F238E27FC236}">
                <a16:creationId xmlns:a16="http://schemas.microsoft.com/office/drawing/2014/main" xmlns="" id="{11C136F4-A6B5-B1E8-8DA7-A74B405ACC0D}"/>
              </a:ext>
            </a:extLst>
          </p:cNvPr>
          <p:cNvCxnSpPr>
            <a:cxnSpLocks/>
            <a:stCxn id="42" idx="3"/>
            <a:endCxn id="49" idx="1"/>
          </p:cNvCxnSpPr>
          <p:nvPr/>
        </p:nvCxnSpPr>
        <p:spPr>
          <a:xfrm flipV="1">
            <a:off x="8820974" y="4994687"/>
            <a:ext cx="443018" cy="524623"/>
          </a:xfrm>
          <a:prstGeom prst="straightConnector1">
            <a:avLst/>
          </a:prstGeom>
          <a:ln w="28575">
            <a:solidFill>
              <a:srgbClr val="CAC8C8"/>
            </a:solidFill>
            <a:tailEnd type="arrow"/>
          </a:ln>
        </p:spPr>
        <p:style>
          <a:lnRef idx="1">
            <a:schemeClr val="accent1"/>
          </a:lnRef>
          <a:fillRef idx="0">
            <a:schemeClr val="accent1"/>
          </a:fillRef>
          <a:effectRef idx="0">
            <a:schemeClr val="accent1"/>
          </a:effectRef>
          <a:fontRef idx="minor">
            <a:schemeClr val="tx1"/>
          </a:fontRef>
        </p:style>
      </p:cxnSp>
      <p:cxnSp>
        <p:nvCxnSpPr>
          <p:cNvPr id="59" name="Прямая соединительная линия 58">
            <a:extLst>
              <a:ext uri="{FF2B5EF4-FFF2-40B4-BE49-F238E27FC236}">
                <a16:creationId xmlns:a16="http://schemas.microsoft.com/office/drawing/2014/main" xmlns="" id="{298A5CEA-82B9-45C6-B54B-C81D43734B9E}"/>
              </a:ext>
            </a:extLst>
          </p:cNvPr>
          <p:cNvCxnSpPr>
            <a:cxnSpLocks/>
            <a:stCxn id="17" idx="1"/>
          </p:cNvCxnSpPr>
          <p:nvPr/>
        </p:nvCxnSpPr>
        <p:spPr>
          <a:xfrm>
            <a:off x="658813" y="1883776"/>
            <a:ext cx="0" cy="4472574"/>
          </a:xfrm>
          <a:prstGeom prst="line">
            <a:avLst/>
          </a:prstGeom>
          <a:ln w="28575">
            <a:solidFill>
              <a:srgbClr val="EE3524"/>
            </a:solidFill>
          </a:ln>
        </p:spPr>
        <p:style>
          <a:lnRef idx="1">
            <a:schemeClr val="accent1"/>
          </a:lnRef>
          <a:fillRef idx="0">
            <a:schemeClr val="accent1"/>
          </a:fillRef>
          <a:effectRef idx="0">
            <a:schemeClr val="accent1"/>
          </a:effectRef>
          <a:fontRef idx="minor">
            <a:schemeClr val="tx1"/>
          </a:fontRef>
        </p:style>
      </p:cxnSp>
      <p:cxnSp>
        <p:nvCxnSpPr>
          <p:cNvPr id="62" name="Прямая со стрелкой 61">
            <a:extLst>
              <a:ext uri="{FF2B5EF4-FFF2-40B4-BE49-F238E27FC236}">
                <a16:creationId xmlns:a16="http://schemas.microsoft.com/office/drawing/2014/main" xmlns="" id="{CC6D2246-F2D8-0752-B24D-1368F2454D5C}"/>
              </a:ext>
            </a:extLst>
          </p:cNvPr>
          <p:cNvCxnSpPr>
            <a:cxnSpLocks/>
          </p:cNvCxnSpPr>
          <p:nvPr/>
        </p:nvCxnSpPr>
        <p:spPr>
          <a:xfrm>
            <a:off x="658813" y="2681104"/>
            <a:ext cx="175698" cy="0"/>
          </a:xfrm>
          <a:prstGeom prst="straightConnector1">
            <a:avLst/>
          </a:prstGeom>
          <a:ln w="28575">
            <a:solidFill>
              <a:srgbClr val="EE3524"/>
            </a:solidFill>
            <a:tailEnd type="arrow"/>
          </a:ln>
        </p:spPr>
        <p:style>
          <a:lnRef idx="1">
            <a:schemeClr val="accent1"/>
          </a:lnRef>
          <a:fillRef idx="0">
            <a:schemeClr val="accent1"/>
          </a:fillRef>
          <a:effectRef idx="0">
            <a:schemeClr val="accent1"/>
          </a:effectRef>
          <a:fontRef idx="minor">
            <a:schemeClr val="tx1"/>
          </a:fontRef>
        </p:style>
      </p:cxnSp>
      <p:cxnSp>
        <p:nvCxnSpPr>
          <p:cNvPr id="63" name="Прямая со стрелкой 62">
            <a:extLst>
              <a:ext uri="{FF2B5EF4-FFF2-40B4-BE49-F238E27FC236}">
                <a16:creationId xmlns:a16="http://schemas.microsoft.com/office/drawing/2014/main" xmlns="" id="{67B5D22C-4E05-623F-3B2B-622970B963CE}"/>
              </a:ext>
            </a:extLst>
          </p:cNvPr>
          <p:cNvCxnSpPr>
            <a:cxnSpLocks/>
          </p:cNvCxnSpPr>
          <p:nvPr/>
        </p:nvCxnSpPr>
        <p:spPr>
          <a:xfrm>
            <a:off x="658813" y="3435484"/>
            <a:ext cx="175698" cy="0"/>
          </a:xfrm>
          <a:prstGeom prst="straightConnector1">
            <a:avLst/>
          </a:prstGeom>
          <a:ln w="28575">
            <a:solidFill>
              <a:srgbClr val="EE3524"/>
            </a:solidFill>
            <a:tailEnd type="arrow"/>
          </a:ln>
        </p:spPr>
        <p:style>
          <a:lnRef idx="1">
            <a:schemeClr val="accent1"/>
          </a:lnRef>
          <a:fillRef idx="0">
            <a:schemeClr val="accent1"/>
          </a:fillRef>
          <a:effectRef idx="0">
            <a:schemeClr val="accent1"/>
          </a:effectRef>
          <a:fontRef idx="minor">
            <a:schemeClr val="tx1"/>
          </a:fontRef>
        </p:style>
      </p:cxnSp>
      <p:cxnSp>
        <p:nvCxnSpPr>
          <p:cNvPr id="64" name="Прямая со стрелкой 63">
            <a:extLst>
              <a:ext uri="{FF2B5EF4-FFF2-40B4-BE49-F238E27FC236}">
                <a16:creationId xmlns:a16="http://schemas.microsoft.com/office/drawing/2014/main" xmlns="" id="{373C427E-D8D1-0A61-C3BD-4CBCF01C43F3}"/>
              </a:ext>
            </a:extLst>
          </p:cNvPr>
          <p:cNvCxnSpPr>
            <a:cxnSpLocks/>
          </p:cNvCxnSpPr>
          <p:nvPr/>
        </p:nvCxnSpPr>
        <p:spPr>
          <a:xfrm>
            <a:off x="669277" y="4170474"/>
            <a:ext cx="175698" cy="0"/>
          </a:xfrm>
          <a:prstGeom prst="straightConnector1">
            <a:avLst/>
          </a:prstGeom>
          <a:ln w="28575">
            <a:solidFill>
              <a:srgbClr val="EE3524"/>
            </a:solidFill>
            <a:tailEnd type="arrow"/>
          </a:ln>
        </p:spPr>
        <p:style>
          <a:lnRef idx="1">
            <a:schemeClr val="accent1"/>
          </a:lnRef>
          <a:fillRef idx="0">
            <a:schemeClr val="accent1"/>
          </a:fillRef>
          <a:effectRef idx="0">
            <a:schemeClr val="accent1"/>
          </a:effectRef>
          <a:fontRef idx="minor">
            <a:schemeClr val="tx1"/>
          </a:fontRef>
        </p:style>
      </p:cxnSp>
      <p:cxnSp>
        <p:nvCxnSpPr>
          <p:cNvPr id="65" name="Прямая со стрелкой 64">
            <a:extLst>
              <a:ext uri="{FF2B5EF4-FFF2-40B4-BE49-F238E27FC236}">
                <a16:creationId xmlns:a16="http://schemas.microsoft.com/office/drawing/2014/main" xmlns="" id="{5DAFEBD2-4146-18C7-F7D1-C3060FBA9DAB}"/>
              </a:ext>
            </a:extLst>
          </p:cNvPr>
          <p:cNvCxnSpPr>
            <a:cxnSpLocks/>
          </p:cNvCxnSpPr>
          <p:nvPr/>
        </p:nvCxnSpPr>
        <p:spPr>
          <a:xfrm>
            <a:off x="661896" y="4772562"/>
            <a:ext cx="175698" cy="0"/>
          </a:xfrm>
          <a:prstGeom prst="straightConnector1">
            <a:avLst/>
          </a:prstGeom>
          <a:ln w="28575">
            <a:solidFill>
              <a:srgbClr val="EE3524"/>
            </a:solidFill>
            <a:tailEnd type="arrow"/>
          </a:ln>
        </p:spPr>
        <p:style>
          <a:lnRef idx="1">
            <a:schemeClr val="accent1"/>
          </a:lnRef>
          <a:fillRef idx="0">
            <a:schemeClr val="accent1"/>
          </a:fillRef>
          <a:effectRef idx="0">
            <a:schemeClr val="accent1"/>
          </a:effectRef>
          <a:fontRef idx="minor">
            <a:schemeClr val="tx1"/>
          </a:fontRef>
        </p:style>
      </p:cxnSp>
      <p:cxnSp>
        <p:nvCxnSpPr>
          <p:cNvPr id="66" name="Прямая со стрелкой 65">
            <a:extLst>
              <a:ext uri="{FF2B5EF4-FFF2-40B4-BE49-F238E27FC236}">
                <a16:creationId xmlns:a16="http://schemas.microsoft.com/office/drawing/2014/main" xmlns="" id="{5C6A47EA-33D4-020A-0E9E-0123144DC5BD}"/>
              </a:ext>
            </a:extLst>
          </p:cNvPr>
          <p:cNvCxnSpPr>
            <a:cxnSpLocks/>
          </p:cNvCxnSpPr>
          <p:nvPr/>
        </p:nvCxnSpPr>
        <p:spPr>
          <a:xfrm>
            <a:off x="669277" y="6343562"/>
            <a:ext cx="175698" cy="0"/>
          </a:xfrm>
          <a:prstGeom prst="straightConnector1">
            <a:avLst/>
          </a:prstGeom>
          <a:ln w="28575">
            <a:solidFill>
              <a:srgbClr val="EE3524"/>
            </a:solidFill>
            <a:tailEnd type="arrow"/>
          </a:ln>
        </p:spPr>
        <p:style>
          <a:lnRef idx="1">
            <a:schemeClr val="accent1"/>
          </a:lnRef>
          <a:fillRef idx="0">
            <a:schemeClr val="accent1"/>
          </a:fillRef>
          <a:effectRef idx="0">
            <a:schemeClr val="accent1"/>
          </a:effectRef>
          <a:fontRef idx="minor">
            <a:schemeClr val="tx1"/>
          </a:fontRef>
        </p:style>
      </p:cxnSp>
      <p:sp>
        <p:nvSpPr>
          <p:cNvPr id="13" name="Номер слайда 12">
            <a:extLst>
              <a:ext uri="{FF2B5EF4-FFF2-40B4-BE49-F238E27FC236}">
                <a16:creationId xmlns:a16="http://schemas.microsoft.com/office/drawing/2014/main" xmlns="" id="{0910E374-A7E6-CB44-80D3-002FB8BA03E2}"/>
              </a:ext>
            </a:extLst>
          </p:cNvPr>
          <p:cNvSpPr>
            <a:spLocks noGrp="1"/>
          </p:cNvSpPr>
          <p:nvPr>
            <p:ph type="sldNum" sz="quarter" idx="12"/>
          </p:nvPr>
        </p:nvSpPr>
        <p:spPr/>
        <p:txBody>
          <a:bodyPr/>
          <a:lstStyle/>
          <a:p>
            <a:fld id="{6E2A07DF-9D6C-49A2-A2EB-407E1B93CB59}" type="slidenum">
              <a:rPr lang="ru-RU" smtClean="0"/>
              <a:t>3</a:t>
            </a:fld>
            <a:endParaRPr lang="ru-RU"/>
          </a:p>
        </p:txBody>
      </p:sp>
      <p:grpSp>
        <p:nvGrpSpPr>
          <p:cNvPr id="53" name="Группа 52">
            <a:extLst>
              <a:ext uri="{FF2B5EF4-FFF2-40B4-BE49-F238E27FC236}">
                <a16:creationId xmlns:a16="http://schemas.microsoft.com/office/drawing/2014/main" xmlns="" id="{BBDB6450-1019-814E-829E-0AFD641BF12D}"/>
              </a:ext>
            </a:extLst>
          </p:cNvPr>
          <p:cNvGrpSpPr/>
          <p:nvPr/>
        </p:nvGrpSpPr>
        <p:grpSpPr>
          <a:xfrm>
            <a:off x="851900" y="5214758"/>
            <a:ext cx="5156138" cy="505888"/>
            <a:chOff x="1626984" y="5405470"/>
            <a:chExt cx="4173142" cy="615169"/>
          </a:xfrm>
        </p:grpSpPr>
        <p:sp>
          <p:nvSpPr>
            <p:cNvPr id="54" name="Прямоугольник: скругленные углы 35">
              <a:extLst>
                <a:ext uri="{FF2B5EF4-FFF2-40B4-BE49-F238E27FC236}">
                  <a16:creationId xmlns:a16="http://schemas.microsoft.com/office/drawing/2014/main" xmlns="" id="{0A2B4071-563F-4B4C-B9AD-5518315E75EC}"/>
                </a:ext>
              </a:extLst>
            </p:cNvPr>
            <p:cNvSpPr/>
            <p:nvPr/>
          </p:nvSpPr>
          <p:spPr>
            <a:xfrm>
              <a:off x="1626984" y="5405470"/>
              <a:ext cx="4173142" cy="615169"/>
            </a:xfrm>
            <a:prstGeom prst="roundRect">
              <a:avLst>
                <a:gd name="adj" fmla="val 13475"/>
              </a:avLst>
            </a:prstGeom>
            <a:solidFill>
              <a:srgbClr val="EE3524"/>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5" name="TextBox 54">
              <a:extLst>
                <a:ext uri="{FF2B5EF4-FFF2-40B4-BE49-F238E27FC236}">
                  <a16:creationId xmlns:a16="http://schemas.microsoft.com/office/drawing/2014/main" xmlns="" id="{0B4685BF-DFFD-E644-B258-7FBCD4A40839}"/>
                </a:ext>
              </a:extLst>
            </p:cNvPr>
            <p:cNvSpPr txBox="1"/>
            <p:nvPr/>
          </p:nvSpPr>
          <p:spPr>
            <a:xfrm>
              <a:off x="1687171" y="5519427"/>
              <a:ext cx="4053686" cy="374263"/>
            </a:xfrm>
            <a:prstGeom prst="rect">
              <a:avLst/>
            </a:prstGeom>
            <a:noFill/>
          </p:spPr>
          <p:txBody>
            <a:bodyPr wrap="square" rtlCol="0">
              <a:spAutoFit/>
            </a:bodyPr>
            <a:lstStyle/>
            <a:p>
              <a:r>
                <a:rPr lang="ru-RU" sz="1400" dirty="0">
                  <a:solidFill>
                    <a:schemeClr val="bg1"/>
                  </a:solidFill>
                  <a:latin typeface="Museo Sans Cyrl 700" panose="02000000000000000000" pitchFamily="50" charset="-52"/>
                </a:rPr>
                <a:t>Сертификация</a:t>
              </a:r>
            </a:p>
          </p:txBody>
        </p:sp>
      </p:grpSp>
      <p:cxnSp>
        <p:nvCxnSpPr>
          <p:cNvPr id="58" name="Прямая со стрелкой 57">
            <a:extLst>
              <a:ext uri="{FF2B5EF4-FFF2-40B4-BE49-F238E27FC236}">
                <a16:creationId xmlns:a16="http://schemas.microsoft.com/office/drawing/2014/main" xmlns="" id="{2AA95A33-D80F-5D48-99D4-86D7DA3819B1}"/>
              </a:ext>
            </a:extLst>
          </p:cNvPr>
          <p:cNvCxnSpPr>
            <a:cxnSpLocks/>
          </p:cNvCxnSpPr>
          <p:nvPr/>
        </p:nvCxnSpPr>
        <p:spPr>
          <a:xfrm>
            <a:off x="669358" y="5479695"/>
            <a:ext cx="175698" cy="0"/>
          </a:xfrm>
          <a:prstGeom prst="straightConnector1">
            <a:avLst/>
          </a:prstGeom>
          <a:ln w="28575">
            <a:solidFill>
              <a:srgbClr val="EE3524"/>
            </a:solidFill>
            <a:tailEnd type="arrow"/>
          </a:ln>
        </p:spPr>
        <p:style>
          <a:lnRef idx="1">
            <a:schemeClr val="accent1"/>
          </a:lnRef>
          <a:fillRef idx="0">
            <a:schemeClr val="accent1"/>
          </a:fillRef>
          <a:effectRef idx="0">
            <a:schemeClr val="accent1"/>
          </a:effectRef>
          <a:fontRef idx="minor">
            <a:schemeClr val="tx1"/>
          </a:fontRef>
        </p:style>
      </p:cxnSp>
      <p:sp>
        <p:nvSpPr>
          <p:cNvPr id="9" name="Прямоугольник: скругленные углы 8">
            <a:extLst>
              <a:ext uri="{FF2B5EF4-FFF2-40B4-BE49-F238E27FC236}">
                <a16:creationId xmlns:a16="http://schemas.microsoft.com/office/drawing/2014/main" xmlns="" id="{2854B22B-5608-336F-42DC-ED213A881A4C}"/>
              </a:ext>
            </a:extLst>
          </p:cNvPr>
          <p:cNvSpPr/>
          <p:nvPr/>
        </p:nvSpPr>
        <p:spPr>
          <a:xfrm>
            <a:off x="7979513" y="1412875"/>
            <a:ext cx="3742721" cy="2660441"/>
          </a:xfrm>
          <a:prstGeom prst="roundRect">
            <a:avLst>
              <a:gd name="adj" fmla="val 7120"/>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7" name="Прямая со стрелкой 26">
            <a:extLst>
              <a:ext uri="{FF2B5EF4-FFF2-40B4-BE49-F238E27FC236}">
                <a16:creationId xmlns:a16="http://schemas.microsoft.com/office/drawing/2014/main" xmlns="" id="{053E9A39-742A-C6C3-7E47-75B70BAB74DE}"/>
              </a:ext>
            </a:extLst>
          </p:cNvPr>
          <p:cNvCxnSpPr>
            <a:cxnSpLocks/>
          </p:cNvCxnSpPr>
          <p:nvPr/>
        </p:nvCxnSpPr>
        <p:spPr>
          <a:xfrm rot="16200000" flipH="1">
            <a:off x="7882213" y="1698804"/>
            <a:ext cx="0" cy="360000"/>
          </a:xfrm>
          <a:prstGeom prst="straightConnector1">
            <a:avLst/>
          </a:prstGeom>
          <a:ln w="50800">
            <a:solidFill>
              <a:srgbClr val="EE3524"/>
            </a:solidFill>
            <a:tailEnd type="arrow"/>
          </a:ln>
        </p:spPr>
        <p:style>
          <a:lnRef idx="1">
            <a:schemeClr val="accent1"/>
          </a:lnRef>
          <a:fillRef idx="0">
            <a:schemeClr val="accent1"/>
          </a:fillRef>
          <a:effectRef idx="0">
            <a:schemeClr val="accent1"/>
          </a:effectRef>
          <a:fontRef idx="minor">
            <a:schemeClr val="tx1"/>
          </a:fontRef>
        </p:style>
      </p:cxnSp>
      <p:pic>
        <p:nvPicPr>
          <p:cNvPr id="5" name="Рисунок 4">
            <a:extLst>
              <a:ext uri="{FF2B5EF4-FFF2-40B4-BE49-F238E27FC236}">
                <a16:creationId xmlns:a16="http://schemas.microsoft.com/office/drawing/2014/main" xmlns="" id="{2EF31CDE-D14F-8069-5E42-906992A25BE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378937" y="1360890"/>
            <a:ext cx="3381148" cy="2074149"/>
          </a:xfrm>
          <a:prstGeom prst="rect">
            <a:avLst/>
          </a:prstGeom>
        </p:spPr>
      </p:pic>
      <p:sp>
        <p:nvSpPr>
          <p:cNvPr id="2" name="TextBox 1">
            <a:extLst>
              <a:ext uri="{FF2B5EF4-FFF2-40B4-BE49-F238E27FC236}">
                <a16:creationId xmlns:a16="http://schemas.microsoft.com/office/drawing/2014/main" xmlns="" id="{9A3D6420-56DD-5FA0-1B02-47804569CDB7}"/>
              </a:ext>
            </a:extLst>
          </p:cNvPr>
          <p:cNvSpPr txBox="1"/>
          <p:nvPr/>
        </p:nvSpPr>
        <p:spPr>
          <a:xfrm>
            <a:off x="8168537" y="1557455"/>
            <a:ext cx="3013440" cy="646986"/>
          </a:xfrm>
          <a:prstGeom prst="roundRect">
            <a:avLst>
              <a:gd name="adj" fmla="val 14984"/>
            </a:avLst>
          </a:prstGeom>
          <a:solidFill>
            <a:schemeClr val="bg1">
              <a:alpha val="86000"/>
            </a:schemeClr>
          </a:solidFill>
          <a:ln w="28575">
            <a:solidFill>
              <a:srgbClr val="EE3524"/>
            </a:solidFill>
          </a:ln>
        </p:spPr>
        <p:txBody>
          <a:bodyPr wrap="none" rtlCol="0">
            <a:spAutoFit/>
          </a:bodyPr>
          <a:lstStyle/>
          <a:p>
            <a:pPr algn="ctr"/>
            <a:r>
              <a:rPr lang="ru-RU" sz="1600" dirty="0">
                <a:latin typeface="Museo Sans Cyrl 300" panose="02000000000000000000" pitchFamily="2" charset="-52"/>
              </a:rPr>
              <a:t>Внутренняя оценка качества</a:t>
            </a:r>
          </a:p>
          <a:p>
            <a:pPr algn="ctr"/>
            <a:r>
              <a:rPr lang="ru-RU" sz="1600" dirty="0">
                <a:latin typeface="Museo Sans Cyrl 300" panose="02000000000000000000" pitchFamily="2" charset="-52"/>
              </a:rPr>
              <a:t>(ВСОКО)</a:t>
            </a:r>
          </a:p>
        </p:txBody>
      </p:sp>
      <p:sp>
        <p:nvSpPr>
          <p:cNvPr id="3" name="TextBox 2">
            <a:extLst>
              <a:ext uri="{FF2B5EF4-FFF2-40B4-BE49-F238E27FC236}">
                <a16:creationId xmlns:a16="http://schemas.microsoft.com/office/drawing/2014/main" xmlns="" id="{5FF9A6AC-6234-67B9-79D8-E8CB668654B5}"/>
              </a:ext>
            </a:extLst>
          </p:cNvPr>
          <p:cNvSpPr txBox="1"/>
          <p:nvPr/>
        </p:nvSpPr>
        <p:spPr>
          <a:xfrm>
            <a:off x="8253755" y="2316894"/>
            <a:ext cx="2997936" cy="307777"/>
          </a:xfrm>
          <a:prstGeom prst="rect">
            <a:avLst/>
          </a:prstGeom>
          <a:noFill/>
        </p:spPr>
        <p:txBody>
          <a:bodyPr wrap="none" rtlCol="0">
            <a:spAutoFit/>
          </a:bodyPr>
          <a:lstStyle/>
          <a:p>
            <a:pPr algn="ctr"/>
            <a:r>
              <a:rPr lang="ru-RU" sz="1400" dirty="0">
                <a:latin typeface="Museo Sans Cyrl 300" panose="02000000000000000000" pitchFamily="2" charset="-52"/>
              </a:rPr>
              <a:t>текущий контроль успеваемости</a:t>
            </a:r>
          </a:p>
        </p:txBody>
      </p:sp>
      <p:sp>
        <p:nvSpPr>
          <p:cNvPr id="6" name="TextBox 5">
            <a:extLst>
              <a:ext uri="{FF2B5EF4-FFF2-40B4-BE49-F238E27FC236}">
                <a16:creationId xmlns:a16="http://schemas.microsoft.com/office/drawing/2014/main" xmlns="" id="{C6D7A40A-5638-3A9F-12DE-4C53F6D8E8A0}"/>
              </a:ext>
            </a:extLst>
          </p:cNvPr>
          <p:cNvSpPr txBox="1"/>
          <p:nvPr/>
        </p:nvSpPr>
        <p:spPr>
          <a:xfrm>
            <a:off x="8253754" y="2613212"/>
            <a:ext cx="2523448" cy="307777"/>
          </a:xfrm>
          <a:prstGeom prst="rect">
            <a:avLst/>
          </a:prstGeom>
          <a:noFill/>
        </p:spPr>
        <p:txBody>
          <a:bodyPr wrap="none" rtlCol="0">
            <a:spAutoFit/>
          </a:bodyPr>
          <a:lstStyle/>
          <a:p>
            <a:pPr algn="ctr"/>
            <a:r>
              <a:rPr lang="ru-RU" sz="1400" dirty="0">
                <a:latin typeface="Museo Sans Cyrl 300" panose="02000000000000000000" pitchFamily="2" charset="-52"/>
              </a:rPr>
              <a:t>промежуточная аттестация</a:t>
            </a:r>
          </a:p>
        </p:txBody>
      </p:sp>
      <p:sp>
        <p:nvSpPr>
          <p:cNvPr id="7" name="TextBox 6">
            <a:extLst>
              <a:ext uri="{FF2B5EF4-FFF2-40B4-BE49-F238E27FC236}">
                <a16:creationId xmlns:a16="http://schemas.microsoft.com/office/drawing/2014/main" xmlns="" id="{08D66BC4-D69A-FE6B-0E95-FB8B307906CD}"/>
              </a:ext>
            </a:extLst>
          </p:cNvPr>
          <p:cNvSpPr txBox="1"/>
          <p:nvPr/>
        </p:nvSpPr>
        <p:spPr>
          <a:xfrm>
            <a:off x="8269044" y="2909530"/>
            <a:ext cx="3748856" cy="523220"/>
          </a:xfrm>
          <a:prstGeom prst="rect">
            <a:avLst/>
          </a:prstGeom>
          <a:noFill/>
        </p:spPr>
        <p:txBody>
          <a:bodyPr wrap="square" rtlCol="0">
            <a:spAutoFit/>
          </a:bodyPr>
          <a:lstStyle/>
          <a:p>
            <a:r>
              <a:rPr lang="ru-RU" sz="1400" dirty="0">
                <a:solidFill>
                  <a:srgbClr val="FF0000"/>
                </a:solidFill>
                <a:latin typeface="Museo Sans Cyrl 300" panose="02000000000000000000" pitchFamily="2" charset="-52"/>
              </a:rPr>
              <a:t>государственная итоговая аттестация (ОГЭ/ЕГЭ), ГВЭ</a:t>
            </a:r>
          </a:p>
        </p:txBody>
      </p:sp>
      <p:sp>
        <p:nvSpPr>
          <p:cNvPr id="8" name="TextBox 7">
            <a:extLst>
              <a:ext uri="{FF2B5EF4-FFF2-40B4-BE49-F238E27FC236}">
                <a16:creationId xmlns:a16="http://schemas.microsoft.com/office/drawing/2014/main" xmlns="" id="{0D53A113-9B2C-2200-93F7-C85DB4A6CB85}"/>
              </a:ext>
            </a:extLst>
          </p:cNvPr>
          <p:cNvSpPr txBox="1"/>
          <p:nvPr/>
        </p:nvSpPr>
        <p:spPr>
          <a:xfrm>
            <a:off x="8192841" y="3452070"/>
            <a:ext cx="3514104" cy="307777"/>
          </a:xfrm>
          <a:prstGeom prst="rect">
            <a:avLst/>
          </a:prstGeom>
          <a:noFill/>
        </p:spPr>
        <p:txBody>
          <a:bodyPr wrap="none" rtlCol="0">
            <a:spAutoFit/>
          </a:bodyPr>
          <a:lstStyle/>
          <a:p>
            <a:pPr algn="ctr"/>
            <a:r>
              <a:rPr lang="ru-RU" sz="1400" dirty="0">
                <a:latin typeface="Museo Sans Cyrl 300" panose="02000000000000000000" pitchFamily="2" charset="-52"/>
              </a:rPr>
              <a:t>иное (диагностические работы) (ЛНА)</a:t>
            </a:r>
          </a:p>
        </p:txBody>
      </p:sp>
      <p:sp>
        <p:nvSpPr>
          <p:cNvPr id="71" name="Прямоугольник: скругленные углы 70">
            <a:extLst>
              <a:ext uri="{FF2B5EF4-FFF2-40B4-BE49-F238E27FC236}">
                <a16:creationId xmlns:a16="http://schemas.microsoft.com/office/drawing/2014/main" xmlns="" id="{3F299D96-6058-EF97-D79C-4D42AC7B83DB}"/>
              </a:ext>
            </a:extLst>
          </p:cNvPr>
          <p:cNvSpPr/>
          <p:nvPr/>
        </p:nvSpPr>
        <p:spPr>
          <a:xfrm rot="16200000">
            <a:off x="8208240" y="3542688"/>
            <a:ext cx="121607"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2" name="Прямоугольник: скругленные углы 71">
            <a:extLst>
              <a:ext uri="{FF2B5EF4-FFF2-40B4-BE49-F238E27FC236}">
                <a16:creationId xmlns:a16="http://schemas.microsoft.com/office/drawing/2014/main" xmlns="" id="{B5DFD4A1-8015-B9CE-6D64-6DB7D475F624}"/>
              </a:ext>
            </a:extLst>
          </p:cNvPr>
          <p:cNvSpPr/>
          <p:nvPr/>
        </p:nvSpPr>
        <p:spPr>
          <a:xfrm rot="16200000">
            <a:off x="8208240" y="3007614"/>
            <a:ext cx="121607"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3" name="Прямоугольник: скругленные углы 72">
            <a:extLst>
              <a:ext uri="{FF2B5EF4-FFF2-40B4-BE49-F238E27FC236}">
                <a16:creationId xmlns:a16="http://schemas.microsoft.com/office/drawing/2014/main" xmlns="" id="{0B7437D3-5E49-45A3-11F6-EB3F958639C0}"/>
              </a:ext>
            </a:extLst>
          </p:cNvPr>
          <p:cNvSpPr/>
          <p:nvPr/>
        </p:nvSpPr>
        <p:spPr>
          <a:xfrm rot="16200000">
            <a:off x="8208240" y="2719650"/>
            <a:ext cx="121607"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4" name="Прямоугольник: скругленные углы 73">
            <a:extLst>
              <a:ext uri="{FF2B5EF4-FFF2-40B4-BE49-F238E27FC236}">
                <a16:creationId xmlns:a16="http://schemas.microsoft.com/office/drawing/2014/main" xmlns="" id="{F1716F5C-C463-5180-9028-9FA664888B96}"/>
              </a:ext>
            </a:extLst>
          </p:cNvPr>
          <p:cNvSpPr/>
          <p:nvPr/>
        </p:nvSpPr>
        <p:spPr>
          <a:xfrm rot="16200000">
            <a:off x="8208240" y="2409178"/>
            <a:ext cx="121607"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800251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скругленные углы 16">
            <a:extLst>
              <a:ext uri="{FF2B5EF4-FFF2-40B4-BE49-F238E27FC236}">
                <a16:creationId xmlns:a16="http://schemas.microsoft.com/office/drawing/2014/main" xmlns="" id="{5154F9E6-CC1B-E605-F9DD-13E573ABEC4A}"/>
              </a:ext>
            </a:extLst>
          </p:cNvPr>
          <p:cNvSpPr/>
          <p:nvPr/>
        </p:nvSpPr>
        <p:spPr>
          <a:xfrm>
            <a:off x="6741640" y="4075958"/>
            <a:ext cx="4716720" cy="1797158"/>
          </a:xfrm>
          <a:prstGeom prst="roundRect">
            <a:avLst>
              <a:gd name="adj" fmla="val 13475"/>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Прямоугольник: скругленные углы 15">
            <a:extLst>
              <a:ext uri="{FF2B5EF4-FFF2-40B4-BE49-F238E27FC236}">
                <a16:creationId xmlns:a16="http://schemas.microsoft.com/office/drawing/2014/main" xmlns="" id="{DB2954BB-6D54-8634-A358-72EB47BCCA43}"/>
              </a:ext>
            </a:extLst>
          </p:cNvPr>
          <p:cNvSpPr/>
          <p:nvPr/>
        </p:nvSpPr>
        <p:spPr>
          <a:xfrm>
            <a:off x="6709181" y="2174395"/>
            <a:ext cx="4800178" cy="1631096"/>
          </a:xfrm>
          <a:prstGeom prst="roundRect">
            <a:avLst>
              <a:gd name="adj" fmla="val 13475"/>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 name="Прямоугольник: скругленные углы 14">
            <a:extLst>
              <a:ext uri="{FF2B5EF4-FFF2-40B4-BE49-F238E27FC236}">
                <a16:creationId xmlns:a16="http://schemas.microsoft.com/office/drawing/2014/main" xmlns="" id="{DFD0D9B6-2EA5-B56D-A303-A41A7362DBEF}"/>
              </a:ext>
            </a:extLst>
          </p:cNvPr>
          <p:cNvSpPr/>
          <p:nvPr/>
        </p:nvSpPr>
        <p:spPr>
          <a:xfrm>
            <a:off x="661068" y="3454645"/>
            <a:ext cx="5027651" cy="2739327"/>
          </a:xfrm>
          <a:prstGeom prst="roundRect">
            <a:avLst>
              <a:gd name="adj" fmla="val 6624"/>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4" name="Прямоугольник: скругленные углы 13">
            <a:extLst>
              <a:ext uri="{FF2B5EF4-FFF2-40B4-BE49-F238E27FC236}">
                <a16:creationId xmlns:a16="http://schemas.microsoft.com/office/drawing/2014/main" xmlns="" id="{955555E2-A776-0CAA-82E4-52E5B005D95D}"/>
              </a:ext>
            </a:extLst>
          </p:cNvPr>
          <p:cNvSpPr/>
          <p:nvPr/>
        </p:nvSpPr>
        <p:spPr>
          <a:xfrm>
            <a:off x="663446" y="2180932"/>
            <a:ext cx="5027651" cy="974788"/>
          </a:xfrm>
          <a:prstGeom prst="roundRect">
            <a:avLst>
              <a:gd name="adj" fmla="val 13475"/>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nvGrpSpPr>
          <p:cNvPr id="4" name="Группа 3">
            <a:extLst>
              <a:ext uri="{FF2B5EF4-FFF2-40B4-BE49-F238E27FC236}">
                <a16:creationId xmlns:a16="http://schemas.microsoft.com/office/drawing/2014/main" xmlns="" id="{5ADA7FD0-E660-1039-1CB7-0476EAE354CD}"/>
              </a:ext>
            </a:extLst>
          </p:cNvPr>
          <p:cNvGrpSpPr/>
          <p:nvPr/>
        </p:nvGrpSpPr>
        <p:grpSpPr>
          <a:xfrm>
            <a:off x="678531" y="513383"/>
            <a:ext cx="8171555" cy="472536"/>
            <a:chOff x="-1030592" y="999690"/>
            <a:chExt cx="8171555" cy="472536"/>
          </a:xfrm>
        </p:grpSpPr>
        <p:sp>
          <p:nvSpPr>
            <p:cNvPr id="5" name="Прямоугольник: скругленные углы 4">
              <a:extLst>
                <a:ext uri="{FF2B5EF4-FFF2-40B4-BE49-F238E27FC236}">
                  <a16:creationId xmlns:a16="http://schemas.microsoft.com/office/drawing/2014/main" xmlns="" id="{2F9BC1C9-85FC-FA8E-3D9C-AFEE306E7E77}"/>
                </a:ext>
              </a:extLst>
            </p:cNvPr>
            <p:cNvSpPr/>
            <p:nvPr/>
          </p:nvSpPr>
          <p:spPr>
            <a:xfrm>
              <a:off x="-1030592" y="999690"/>
              <a:ext cx="8171555" cy="472536"/>
            </a:xfrm>
            <a:prstGeom prst="roundRect">
              <a:avLst>
                <a:gd name="adj" fmla="val 13475"/>
              </a:avLst>
            </a:prstGeom>
            <a:solidFill>
              <a:srgbClr val="CAC8C8"/>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p>
          </p:txBody>
        </p:sp>
        <p:sp>
          <p:nvSpPr>
            <p:cNvPr id="6" name="TextBox 5">
              <a:extLst>
                <a:ext uri="{FF2B5EF4-FFF2-40B4-BE49-F238E27FC236}">
                  <a16:creationId xmlns:a16="http://schemas.microsoft.com/office/drawing/2014/main" xmlns="" id="{E6DCE2C3-FDA3-B495-1C32-AC2A76F215BD}"/>
                </a:ext>
              </a:extLst>
            </p:cNvPr>
            <p:cNvSpPr txBox="1"/>
            <p:nvPr/>
          </p:nvSpPr>
          <p:spPr>
            <a:xfrm>
              <a:off x="-993091" y="1043387"/>
              <a:ext cx="7927225" cy="400110"/>
            </a:xfrm>
            <a:prstGeom prst="rect">
              <a:avLst/>
            </a:prstGeom>
            <a:noFill/>
          </p:spPr>
          <p:txBody>
            <a:bodyPr wrap="square" rtlCol="0">
              <a:spAutoFit/>
            </a:bodyPr>
            <a:lstStyle>
              <a:defPPr>
                <a:defRPr lang="ru-RU"/>
              </a:defPPr>
              <a:lvl1pPr algn="ctr">
                <a:defRPr>
                  <a:latin typeface="Museo Sans Cyrl 700" panose="02000000000000000000" pitchFamily="50" charset="-52"/>
                </a:defRPr>
              </a:lvl1pPr>
            </a:lstStyle>
            <a:p>
              <a:pPr algn="l"/>
              <a:r>
                <a:rPr lang="ru-RU" sz="2000" dirty="0"/>
                <a:t>Правовые основания процедур оценки качества образования</a:t>
              </a:r>
              <a:endParaRPr lang="en-US" sz="2000" dirty="0"/>
            </a:p>
          </p:txBody>
        </p:sp>
      </p:grpSp>
      <p:grpSp>
        <p:nvGrpSpPr>
          <p:cNvPr id="7" name="Группа 6">
            <a:extLst>
              <a:ext uri="{FF2B5EF4-FFF2-40B4-BE49-F238E27FC236}">
                <a16:creationId xmlns:a16="http://schemas.microsoft.com/office/drawing/2014/main" xmlns="" id="{962E17B3-120C-5A18-B0BE-7872985FC8C9}"/>
              </a:ext>
            </a:extLst>
          </p:cNvPr>
          <p:cNvGrpSpPr/>
          <p:nvPr/>
        </p:nvGrpSpPr>
        <p:grpSpPr>
          <a:xfrm>
            <a:off x="669031" y="1071757"/>
            <a:ext cx="2915334" cy="387419"/>
            <a:chOff x="8676531" y="859579"/>
            <a:chExt cx="2065328" cy="1075832"/>
          </a:xfrm>
        </p:grpSpPr>
        <p:sp>
          <p:nvSpPr>
            <p:cNvPr id="8" name="Прямоугольник: скругленные углы 17">
              <a:extLst>
                <a:ext uri="{FF2B5EF4-FFF2-40B4-BE49-F238E27FC236}">
                  <a16:creationId xmlns:a16="http://schemas.microsoft.com/office/drawing/2014/main" xmlns="" id="{BEA78C89-A4CC-6399-3350-DEF80F97CF9D}"/>
                </a:ext>
              </a:extLst>
            </p:cNvPr>
            <p:cNvSpPr/>
            <p:nvPr/>
          </p:nvSpPr>
          <p:spPr>
            <a:xfrm>
              <a:off x="8676531" y="859579"/>
              <a:ext cx="2065328" cy="1075832"/>
            </a:xfrm>
            <a:prstGeom prst="roundRect">
              <a:avLst>
                <a:gd name="adj" fmla="val 13475"/>
              </a:avLst>
            </a:prstGeom>
            <a:solidFill>
              <a:srgbClr val="EE3524"/>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Museo Sans Cyrl 700" panose="02000000000000000000" pitchFamily="50" charset="-52"/>
              </a:endParaRPr>
            </a:p>
          </p:txBody>
        </p:sp>
        <p:sp>
          <p:nvSpPr>
            <p:cNvPr id="9" name="TextBox 8">
              <a:extLst>
                <a:ext uri="{FF2B5EF4-FFF2-40B4-BE49-F238E27FC236}">
                  <a16:creationId xmlns:a16="http://schemas.microsoft.com/office/drawing/2014/main" xmlns="" id="{326BFC2E-EA81-6C27-1BE2-BD9F05EB6033}"/>
                </a:ext>
              </a:extLst>
            </p:cNvPr>
            <p:cNvSpPr txBox="1"/>
            <p:nvPr/>
          </p:nvSpPr>
          <p:spPr>
            <a:xfrm>
              <a:off x="8758745" y="884691"/>
              <a:ext cx="1900900" cy="1025606"/>
            </a:xfrm>
            <a:prstGeom prst="rect">
              <a:avLst/>
            </a:prstGeom>
            <a:noFill/>
          </p:spPr>
          <p:txBody>
            <a:bodyPr wrap="square" rtlCol="0">
              <a:spAutoFit/>
            </a:bodyPr>
            <a:lstStyle/>
            <a:p>
              <a:r>
                <a:rPr lang="ru-RU" b="1" dirty="0">
                  <a:solidFill>
                    <a:schemeClr val="bg1"/>
                  </a:solidFill>
                  <a:latin typeface="Museo Sans Cyrl 700" panose="02000000000000000000" pitchFamily="50" charset="-52"/>
                </a:rPr>
                <a:t>ВСОКО</a:t>
              </a:r>
            </a:p>
          </p:txBody>
        </p:sp>
      </p:grpSp>
      <p:sp>
        <p:nvSpPr>
          <p:cNvPr id="10" name="TextBox 9">
            <a:extLst>
              <a:ext uri="{FF2B5EF4-FFF2-40B4-BE49-F238E27FC236}">
                <a16:creationId xmlns:a16="http://schemas.microsoft.com/office/drawing/2014/main" xmlns="" id="{9969E40D-B590-18CD-0005-92F38C77C44A}"/>
              </a:ext>
            </a:extLst>
          </p:cNvPr>
          <p:cNvSpPr txBox="1"/>
          <p:nvPr/>
        </p:nvSpPr>
        <p:spPr>
          <a:xfrm>
            <a:off x="850236" y="2214063"/>
            <a:ext cx="4678279" cy="830997"/>
          </a:xfrm>
          <a:prstGeom prst="rect">
            <a:avLst/>
          </a:prstGeom>
          <a:noFill/>
        </p:spPr>
        <p:txBody>
          <a:bodyPr wrap="square" rtlCol="0">
            <a:spAutoFit/>
          </a:bodyPr>
          <a:lstStyle/>
          <a:p>
            <a:r>
              <a:rPr lang="ru-RU" sz="1600" dirty="0">
                <a:latin typeface="Museo Sans Cyrl 700" panose="02000000000000000000" pitchFamily="50" charset="-52"/>
              </a:rPr>
              <a:t>Статьи 28, 30, 58, 59 Федерального закона</a:t>
            </a:r>
            <a:br>
              <a:rPr lang="ru-RU" sz="1600" dirty="0">
                <a:latin typeface="Museo Sans Cyrl 700" panose="02000000000000000000" pitchFamily="50" charset="-52"/>
              </a:rPr>
            </a:br>
            <a:r>
              <a:rPr lang="ru-RU" sz="1600" dirty="0">
                <a:latin typeface="Museo Sans Cyrl 700" panose="02000000000000000000" pitchFamily="50" charset="-52"/>
              </a:rPr>
              <a:t>от 29.12.2012 N 273-ФЗ</a:t>
            </a:r>
            <a:r>
              <a:rPr lang="ru-RU" sz="1600" dirty="0">
                <a:latin typeface="Museo Sans Cyrl 300" panose="02000000000000000000" pitchFamily="2" charset="-52"/>
              </a:rPr>
              <a:t> «Об образовании</a:t>
            </a:r>
            <a:br>
              <a:rPr lang="ru-RU" sz="1600" dirty="0">
                <a:latin typeface="Museo Sans Cyrl 300" panose="02000000000000000000" pitchFamily="2" charset="-52"/>
              </a:rPr>
            </a:br>
            <a:r>
              <a:rPr lang="ru-RU" sz="1600" dirty="0">
                <a:latin typeface="Museo Sans Cyrl 300" panose="02000000000000000000" pitchFamily="2" charset="-52"/>
              </a:rPr>
              <a:t>в Российской Федерации»</a:t>
            </a:r>
          </a:p>
        </p:txBody>
      </p:sp>
      <p:sp>
        <p:nvSpPr>
          <p:cNvPr id="11" name="TextBox 10">
            <a:extLst>
              <a:ext uri="{FF2B5EF4-FFF2-40B4-BE49-F238E27FC236}">
                <a16:creationId xmlns:a16="http://schemas.microsoft.com/office/drawing/2014/main" xmlns="" id="{F21C3AE8-E8E9-5670-7366-FA5E153879B3}"/>
              </a:ext>
            </a:extLst>
          </p:cNvPr>
          <p:cNvSpPr txBox="1"/>
          <p:nvPr/>
        </p:nvSpPr>
        <p:spPr>
          <a:xfrm>
            <a:off x="6999936" y="2242435"/>
            <a:ext cx="4541882" cy="1569660"/>
          </a:xfrm>
          <a:prstGeom prst="rect">
            <a:avLst/>
          </a:prstGeom>
          <a:noFill/>
        </p:spPr>
        <p:txBody>
          <a:bodyPr wrap="square" rtlCol="0">
            <a:spAutoFit/>
          </a:bodyPr>
          <a:lstStyle/>
          <a:p>
            <a:r>
              <a:rPr lang="ru-RU" sz="1600" dirty="0">
                <a:latin typeface="Museo Sans Cyrl 700" panose="02000000000000000000" pitchFamily="50" charset="-52"/>
              </a:rPr>
              <a:t>Приказ </a:t>
            </a:r>
            <a:r>
              <a:rPr lang="ru-RU" sz="1600" dirty="0" err="1">
                <a:latin typeface="Museo Sans Cyrl 700" panose="02000000000000000000" pitchFamily="50" charset="-52"/>
              </a:rPr>
              <a:t>Минпросвещения</a:t>
            </a:r>
            <a:r>
              <a:rPr lang="ru-RU" sz="1600" dirty="0">
                <a:latin typeface="Museo Sans Cyrl 700" panose="02000000000000000000" pitchFamily="50" charset="-52"/>
              </a:rPr>
              <a:t> России N 190, </a:t>
            </a:r>
          </a:p>
          <a:p>
            <a:r>
              <a:rPr lang="ru-RU" sz="1600" dirty="0">
                <a:latin typeface="Museo Sans Cyrl 700" panose="02000000000000000000" pitchFamily="50" charset="-52"/>
              </a:rPr>
              <a:t>Рособрнадзора N 1512 от 07.11.2018</a:t>
            </a:r>
            <a:r>
              <a:rPr lang="ru-RU" sz="1600" dirty="0">
                <a:latin typeface="Museo Sans Cyrl 300" panose="02000000000000000000" pitchFamily="2" charset="-52"/>
              </a:rPr>
              <a:t/>
            </a:r>
            <a:br>
              <a:rPr lang="ru-RU" sz="1600" dirty="0">
                <a:latin typeface="Museo Sans Cyrl 300" panose="02000000000000000000" pitchFamily="2" charset="-52"/>
              </a:rPr>
            </a:br>
            <a:r>
              <a:rPr lang="ru-RU" sz="1600" dirty="0">
                <a:latin typeface="Museo Sans Cyrl 300" panose="02000000000000000000" pitchFamily="2" charset="-52"/>
              </a:rPr>
              <a:t>«Об утверждении Порядка проведения </a:t>
            </a:r>
          </a:p>
          <a:p>
            <a:r>
              <a:rPr lang="ru-RU" sz="1600" dirty="0">
                <a:latin typeface="Museo Sans Cyrl 300" panose="02000000000000000000" pitchFamily="2" charset="-52"/>
              </a:rPr>
              <a:t>государственной итоговой аттестации</a:t>
            </a:r>
            <a:br>
              <a:rPr lang="ru-RU" sz="1600" dirty="0">
                <a:latin typeface="Museo Sans Cyrl 300" panose="02000000000000000000" pitchFamily="2" charset="-52"/>
              </a:rPr>
            </a:br>
            <a:r>
              <a:rPr lang="ru-RU" sz="1600" dirty="0">
                <a:latin typeface="Museo Sans Cyrl 300" panose="02000000000000000000" pitchFamily="2" charset="-52"/>
              </a:rPr>
              <a:t>по образовательным программам среднего</a:t>
            </a:r>
            <a:br>
              <a:rPr lang="ru-RU" sz="1600" dirty="0">
                <a:latin typeface="Museo Sans Cyrl 300" panose="02000000000000000000" pitchFamily="2" charset="-52"/>
              </a:rPr>
            </a:br>
            <a:r>
              <a:rPr lang="ru-RU" sz="1600" dirty="0">
                <a:latin typeface="Museo Sans Cyrl 300" panose="02000000000000000000" pitchFamily="2" charset="-52"/>
              </a:rPr>
              <a:t>общего образования»</a:t>
            </a:r>
          </a:p>
        </p:txBody>
      </p:sp>
      <p:sp>
        <p:nvSpPr>
          <p:cNvPr id="12" name="TextBox 11">
            <a:extLst>
              <a:ext uri="{FF2B5EF4-FFF2-40B4-BE49-F238E27FC236}">
                <a16:creationId xmlns:a16="http://schemas.microsoft.com/office/drawing/2014/main" xmlns="" id="{8071DE8E-C6D1-43C4-55C0-3E0CCD9B0DF1}"/>
              </a:ext>
            </a:extLst>
          </p:cNvPr>
          <p:cNvSpPr txBox="1"/>
          <p:nvPr/>
        </p:nvSpPr>
        <p:spPr>
          <a:xfrm>
            <a:off x="6999936" y="4189707"/>
            <a:ext cx="4658442" cy="1569660"/>
          </a:xfrm>
          <a:prstGeom prst="rect">
            <a:avLst/>
          </a:prstGeom>
          <a:noFill/>
        </p:spPr>
        <p:txBody>
          <a:bodyPr wrap="square" rtlCol="0">
            <a:spAutoFit/>
          </a:bodyPr>
          <a:lstStyle/>
          <a:p>
            <a:r>
              <a:rPr lang="ru-RU" sz="1600" dirty="0">
                <a:latin typeface="Museo Sans Cyrl 700" panose="02000000000000000000" pitchFamily="50" charset="-52"/>
              </a:rPr>
              <a:t>Приказ </a:t>
            </a:r>
            <a:r>
              <a:rPr lang="ru-RU" sz="1600" dirty="0" err="1">
                <a:latin typeface="Museo Sans Cyrl 700" panose="02000000000000000000" pitchFamily="50" charset="-52"/>
              </a:rPr>
              <a:t>Минпросвещения</a:t>
            </a:r>
            <a:r>
              <a:rPr lang="ru-RU" sz="1600" dirty="0">
                <a:latin typeface="Museo Sans Cyrl 700" panose="02000000000000000000" pitchFamily="50" charset="-52"/>
              </a:rPr>
              <a:t> России N 189, </a:t>
            </a:r>
          </a:p>
          <a:p>
            <a:r>
              <a:rPr lang="ru-RU" sz="1600" dirty="0">
                <a:latin typeface="Museo Sans Cyrl 700" panose="02000000000000000000" pitchFamily="50" charset="-52"/>
              </a:rPr>
              <a:t>Рособрнадзора N 1513 от 07.11.2018</a:t>
            </a:r>
            <a:r>
              <a:rPr lang="ru-RU" sz="1600" dirty="0">
                <a:latin typeface="Museo Sans Cyrl 300" panose="02000000000000000000" pitchFamily="2" charset="-52"/>
              </a:rPr>
              <a:t/>
            </a:r>
            <a:br>
              <a:rPr lang="ru-RU" sz="1600" dirty="0">
                <a:latin typeface="Museo Sans Cyrl 300" panose="02000000000000000000" pitchFamily="2" charset="-52"/>
              </a:rPr>
            </a:br>
            <a:r>
              <a:rPr lang="ru-RU" sz="1600" dirty="0">
                <a:latin typeface="Museo Sans Cyrl 300" panose="02000000000000000000" pitchFamily="2" charset="-52"/>
              </a:rPr>
              <a:t>«Об утверждении Порядка проведения государственной итоговой аттестации</a:t>
            </a:r>
            <a:br>
              <a:rPr lang="ru-RU" sz="1600" dirty="0">
                <a:latin typeface="Museo Sans Cyrl 300" panose="02000000000000000000" pitchFamily="2" charset="-52"/>
              </a:rPr>
            </a:br>
            <a:r>
              <a:rPr lang="ru-RU" sz="1600" dirty="0">
                <a:latin typeface="Museo Sans Cyrl 300" panose="02000000000000000000" pitchFamily="2" charset="-52"/>
              </a:rPr>
              <a:t>по образовательным программам основного общего образования»</a:t>
            </a:r>
          </a:p>
        </p:txBody>
      </p:sp>
      <p:sp>
        <p:nvSpPr>
          <p:cNvPr id="13" name="TextBox 12">
            <a:extLst>
              <a:ext uri="{FF2B5EF4-FFF2-40B4-BE49-F238E27FC236}">
                <a16:creationId xmlns:a16="http://schemas.microsoft.com/office/drawing/2014/main" xmlns="" id="{9EA68CDF-3281-F420-D41B-E9E2442B383F}"/>
              </a:ext>
            </a:extLst>
          </p:cNvPr>
          <p:cNvSpPr txBox="1"/>
          <p:nvPr/>
        </p:nvSpPr>
        <p:spPr>
          <a:xfrm>
            <a:off x="830731" y="3516132"/>
            <a:ext cx="4819730" cy="2554545"/>
          </a:xfrm>
          <a:prstGeom prst="rect">
            <a:avLst/>
          </a:prstGeom>
          <a:noFill/>
        </p:spPr>
        <p:txBody>
          <a:bodyPr wrap="square" rtlCol="0">
            <a:spAutoFit/>
          </a:bodyPr>
          <a:lstStyle/>
          <a:p>
            <a:r>
              <a:rPr lang="ru-RU" sz="1600" dirty="0">
                <a:latin typeface="Museo Sans Cyrl 700" panose="02000000000000000000" pitchFamily="50" charset="-52"/>
              </a:rPr>
              <a:t>Приказ </a:t>
            </a:r>
            <a:r>
              <a:rPr lang="ru-RU" sz="1600" dirty="0" err="1">
                <a:latin typeface="Museo Sans Cyrl 700" panose="02000000000000000000" pitchFamily="50" charset="-52"/>
              </a:rPr>
              <a:t>Минпросвещения</a:t>
            </a:r>
            <a:r>
              <a:rPr lang="ru-RU" sz="1600" dirty="0">
                <a:latin typeface="Museo Sans Cyrl 700" panose="02000000000000000000" pitchFamily="50" charset="-52"/>
              </a:rPr>
              <a:t> России N 991, </a:t>
            </a:r>
          </a:p>
          <a:p>
            <a:r>
              <a:rPr lang="ru-RU" sz="1600" dirty="0">
                <a:latin typeface="Museo Sans Cyrl 700" panose="02000000000000000000" pitchFamily="50" charset="-52"/>
              </a:rPr>
              <a:t>Рособрнадзора N 1145 от 16.11.2022 </a:t>
            </a:r>
            <a:br>
              <a:rPr lang="ru-RU" sz="1600" dirty="0">
                <a:latin typeface="Museo Sans Cyrl 700" panose="02000000000000000000" pitchFamily="50" charset="-52"/>
              </a:rPr>
            </a:br>
            <a:r>
              <a:rPr lang="ru-RU" sz="1600" dirty="0">
                <a:latin typeface="Museo Sans Cyrl 300" panose="02000000000000000000" pitchFamily="2" charset="-52"/>
              </a:rPr>
              <a:t>«Об утверждении единого расписания</a:t>
            </a:r>
            <a:br>
              <a:rPr lang="ru-RU" sz="1600" dirty="0">
                <a:latin typeface="Museo Sans Cyrl 300" panose="02000000000000000000" pitchFamily="2" charset="-52"/>
              </a:rPr>
            </a:br>
            <a:r>
              <a:rPr lang="ru-RU" sz="1600" dirty="0">
                <a:latin typeface="Museo Sans Cyrl 300" panose="02000000000000000000" pitchFamily="2" charset="-52"/>
              </a:rPr>
              <a:t>и продолжительности проведения государственного выпускного экзамена</a:t>
            </a:r>
            <a:br>
              <a:rPr lang="ru-RU" sz="1600" dirty="0">
                <a:latin typeface="Museo Sans Cyrl 300" panose="02000000000000000000" pitchFamily="2" charset="-52"/>
              </a:rPr>
            </a:br>
            <a:r>
              <a:rPr lang="ru-RU" sz="1600" dirty="0">
                <a:latin typeface="Museo Sans Cyrl 300" panose="02000000000000000000" pitchFamily="2" charset="-52"/>
              </a:rPr>
              <a:t>по образовательным программам основного общего и среднего общего образования</a:t>
            </a:r>
            <a:br>
              <a:rPr lang="ru-RU" sz="1600" dirty="0">
                <a:latin typeface="Museo Sans Cyrl 300" panose="02000000000000000000" pitchFamily="2" charset="-52"/>
              </a:rPr>
            </a:br>
            <a:r>
              <a:rPr lang="ru-RU" sz="1600" dirty="0">
                <a:latin typeface="Museo Sans Cyrl 300" panose="02000000000000000000" pitchFamily="2" charset="-52"/>
              </a:rPr>
              <a:t>по каждому учебному предмету, требований</a:t>
            </a:r>
            <a:br>
              <a:rPr lang="ru-RU" sz="1600" dirty="0">
                <a:latin typeface="Museo Sans Cyrl 300" panose="02000000000000000000" pitchFamily="2" charset="-52"/>
              </a:rPr>
            </a:br>
            <a:r>
              <a:rPr lang="ru-RU" sz="1600" dirty="0">
                <a:latin typeface="Museo Sans Cyrl 300" panose="02000000000000000000" pitchFamily="2" charset="-52"/>
              </a:rPr>
              <a:t>к использованию средств обучения</a:t>
            </a:r>
            <a:br>
              <a:rPr lang="ru-RU" sz="1600" dirty="0">
                <a:latin typeface="Museo Sans Cyrl 300" panose="02000000000000000000" pitchFamily="2" charset="-52"/>
              </a:rPr>
            </a:br>
            <a:r>
              <a:rPr lang="ru-RU" sz="1600" dirty="0">
                <a:latin typeface="Museo Sans Cyrl 300" panose="02000000000000000000" pitchFamily="2" charset="-52"/>
              </a:rPr>
              <a:t>и воспитания при его проведении в 2023 году»</a:t>
            </a:r>
          </a:p>
        </p:txBody>
      </p:sp>
      <p:sp>
        <p:nvSpPr>
          <p:cNvPr id="20" name="Прямоугольник: скругленные углы 19">
            <a:extLst>
              <a:ext uri="{FF2B5EF4-FFF2-40B4-BE49-F238E27FC236}">
                <a16:creationId xmlns:a16="http://schemas.microsoft.com/office/drawing/2014/main" xmlns="" id="{2B8A2C63-16BD-52E6-5594-B0D932806A8D}"/>
              </a:ext>
            </a:extLst>
          </p:cNvPr>
          <p:cNvSpPr/>
          <p:nvPr/>
        </p:nvSpPr>
        <p:spPr>
          <a:xfrm>
            <a:off x="771518" y="2303250"/>
            <a:ext cx="121607"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скругленные углы 20">
            <a:extLst>
              <a:ext uri="{FF2B5EF4-FFF2-40B4-BE49-F238E27FC236}">
                <a16:creationId xmlns:a16="http://schemas.microsoft.com/office/drawing/2014/main" xmlns="" id="{A791AD35-15C5-BF4B-3612-CE7E411C85FE}"/>
              </a:ext>
            </a:extLst>
          </p:cNvPr>
          <p:cNvSpPr/>
          <p:nvPr/>
        </p:nvSpPr>
        <p:spPr>
          <a:xfrm>
            <a:off x="763554" y="3617359"/>
            <a:ext cx="121607"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скругленные углы 21">
            <a:extLst>
              <a:ext uri="{FF2B5EF4-FFF2-40B4-BE49-F238E27FC236}">
                <a16:creationId xmlns:a16="http://schemas.microsoft.com/office/drawing/2014/main" xmlns="" id="{BBF723EE-E84C-7089-FD9C-1B1FD70391D5}"/>
              </a:ext>
            </a:extLst>
          </p:cNvPr>
          <p:cNvSpPr/>
          <p:nvPr/>
        </p:nvSpPr>
        <p:spPr>
          <a:xfrm>
            <a:off x="6878328" y="2364878"/>
            <a:ext cx="121607"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скругленные углы 22">
            <a:extLst>
              <a:ext uri="{FF2B5EF4-FFF2-40B4-BE49-F238E27FC236}">
                <a16:creationId xmlns:a16="http://schemas.microsoft.com/office/drawing/2014/main" xmlns="" id="{FC277716-372A-4E7D-D097-1B811B034F9F}"/>
              </a:ext>
            </a:extLst>
          </p:cNvPr>
          <p:cNvSpPr/>
          <p:nvPr/>
        </p:nvSpPr>
        <p:spPr>
          <a:xfrm>
            <a:off x="6878328" y="4313949"/>
            <a:ext cx="121607"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Box 2">
            <a:extLst>
              <a:ext uri="{FF2B5EF4-FFF2-40B4-BE49-F238E27FC236}">
                <a16:creationId xmlns:a16="http://schemas.microsoft.com/office/drawing/2014/main" xmlns="" id="{7CD656D4-67CB-FE8B-63E6-D57FC496B29E}"/>
              </a:ext>
            </a:extLst>
          </p:cNvPr>
          <p:cNvSpPr txBox="1"/>
          <p:nvPr/>
        </p:nvSpPr>
        <p:spPr>
          <a:xfrm>
            <a:off x="574127" y="1502148"/>
            <a:ext cx="10986524" cy="523220"/>
          </a:xfrm>
          <a:prstGeom prst="rect">
            <a:avLst/>
          </a:prstGeom>
          <a:noFill/>
        </p:spPr>
        <p:txBody>
          <a:bodyPr wrap="square" rtlCol="0">
            <a:spAutoFit/>
          </a:bodyPr>
          <a:lstStyle/>
          <a:p>
            <a:r>
              <a:rPr lang="ru-RU" sz="1400" dirty="0">
                <a:latin typeface="Museo Sans Cyrl 300" panose="02000000000000000000" pitchFamily="2" charset="-52"/>
              </a:rPr>
              <a:t>в том числе текущий контроль успеваемости и промежуточной аттестации обучающихся, установление их форм, периодичности и порядка проведения, обеспечение функционирования внутренней системы оценки качества образования</a:t>
            </a:r>
          </a:p>
        </p:txBody>
      </p:sp>
      <p:sp>
        <p:nvSpPr>
          <p:cNvPr id="18" name="Номер слайда 17">
            <a:extLst>
              <a:ext uri="{FF2B5EF4-FFF2-40B4-BE49-F238E27FC236}">
                <a16:creationId xmlns:a16="http://schemas.microsoft.com/office/drawing/2014/main" xmlns="" id="{E5518E35-B62D-BA44-A00C-95E61C70DD49}"/>
              </a:ext>
            </a:extLst>
          </p:cNvPr>
          <p:cNvSpPr>
            <a:spLocks noGrp="1"/>
          </p:cNvSpPr>
          <p:nvPr>
            <p:ph type="sldNum" sz="quarter" idx="12"/>
          </p:nvPr>
        </p:nvSpPr>
        <p:spPr/>
        <p:txBody>
          <a:bodyPr/>
          <a:lstStyle/>
          <a:p>
            <a:fld id="{6E2A07DF-9D6C-49A2-A2EB-407E1B93CB59}" type="slidenum">
              <a:rPr lang="ru-RU" smtClean="0"/>
              <a:t>4</a:t>
            </a:fld>
            <a:endParaRPr lang="ru-RU"/>
          </a:p>
        </p:txBody>
      </p:sp>
    </p:spTree>
    <p:extLst>
      <p:ext uri="{BB962C8B-B14F-4D97-AF65-F5344CB8AC3E}">
        <p14:creationId xmlns:p14="http://schemas.microsoft.com/office/powerpoint/2010/main" val="316679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Прямоугольник: скругленные углы 55">
            <a:extLst>
              <a:ext uri="{FF2B5EF4-FFF2-40B4-BE49-F238E27FC236}">
                <a16:creationId xmlns:a16="http://schemas.microsoft.com/office/drawing/2014/main" xmlns="" id="{5EDBA626-E344-C4EC-DD40-30509F9150B3}"/>
              </a:ext>
            </a:extLst>
          </p:cNvPr>
          <p:cNvSpPr/>
          <p:nvPr/>
        </p:nvSpPr>
        <p:spPr>
          <a:xfrm>
            <a:off x="6430656" y="4211547"/>
            <a:ext cx="2401124" cy="616074"/>
          </a:xfrm>
          <a:prstGeom prst="roundRect">
            <a:avLst>
              <a:gd name="adj" fmla="val 13475"/>
            </a:avLst>
          </a:prstGeom>
          <a:solidFill>
            <a:srgbClr val="CAC8C8"/>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latin typeface="Museo Sans Cyrl 300" panose="02000000000000000000" pitchFamily="2" charset="-52"/>
            </a:endParaRPr>
          </a:p>
        </p:txBody>
      </p:sp>
      <p:cxnSp>
        <p:nvCxnSpPr>
          <p:cNvPr id="27" name="Прямая со стрелкой 26">
            <a:extLst>
              <a:ext uri="{FF2B5EF4-FFF2-40B4-BE49-F238E27FC236}">
                <a16:creationId xmlns:a16="http://schemas.microsoft.com/office/drawing/2014/main" xmlns="" id="{053E9A39-742A-C6C3-7E47-75B70BAB74DE}"/>
              </a:ext>
            </a:extLst>
          </p:cNvPr>
          <p:cNvCxnSpPr>
            <a:cxnSpLocks/>
          </p:cNvCxnSpPr>
          <p:nvPr/>
        </p:nvCxnSpPr>
        <p:spPr>
          <a:xfrm rot="16200000" flipH="1">
            <a:off x="7882213" y="1698804"/>
            <a:ext cx="0" cy="360000"/>
          </a:xfrm>
          <a:prstGeom prst="straightConnector1">
            <a:avLst/>
          </a:prstGeom>
          <a:ln w="50800">
            <a:solidFill>
              <a:srgbClr val="EE3524"/>
            </a:solidFill>
            <a:tailEnd type="arrow"/>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xmlns="" id="{9A3D6420-56DD-5FA0-1B02-47804569CDB7}"/>
              </a:ext>
            </a:extLst>
          </p:cNvPr>
          <p:cNvSpPr txBox="1"/>
          <p:nvPr/>
        </p:nvSpPr>
        <p:spPr>
          <a:xfrm>
            <a:off x="8168537" y="1557455"/>
            <a:ext cx="3013440" cy="646986"/>
          </a:xfrm>
          <a:prstGeom prst="roundRect">
            <a:avLst>
              <a:gd name="adj" fmla="val 14984"/>
            </a:avLst>
          </a:prstGeom>
          <a:solidFill>
            <a:schemeClr val="bg1">
              <a:alpha val="86000"/>
            </a:schemeClr>
          </a:solidFill>
          <a:ln w="28575">
            <a:solidFill>
              <a:srgbClr val="EE3524"/>
            </a:solidFill>
          </a:ln>
        </p:spPr>
        <p:txBody>
          <a:bodyPr wrap="none" rtlCol="0">
            <a:spAutoFit/>
          </a:bodyPr>
          <a:lstStyle/>
          <a:p>
            <a:pPr algn="ctr"/>
            <a:r>
              <a:rPr lang="ru-RU" sz="1600" dirty="0">
                <a:latin typeface="Museo Sans Cyrl 300" panose="02000000000000000000" pitchFamily="2" charset="-52"/>
              </a:rPr>
              <a:t>Внутренняя оценка качества</a:t>
            </a:r>
          </a:p>
          <a:p>
            <a:pPr algn="ctr"/>
            <a:r>
              <a:rPr lang="ru-RU" sz="1600" dirty="0">
                <a:latin typeface="Museo Sans Cyrl 300" panose="02000000000000000000" pitchFamily="2" charset="-52"/>
              </a:rPr>
              <a:t>(ВСОКО)</a:t>
            </a:r>
          </a:p>
        </p:txBody>
      </p:sp>
      <p:sp>
        <p:nvSpPr>
          <p:cNvPr id="3" name="TextBox 2">
            <a:extLst>
              <a:ext uri="{FF2B5EF4-FFF2-40B4-BE49-F238E27FC236}">
                <a16:creationId xmlns:a16="http://schemas.microsoft.com/office/drawing/2014/main" xmlns="" id="{5FF9A6AC-6234-67B9-79D8-E8CB668654B5}"/>
              </a:ext>
            </a:extLst>
          </p:cNvPr>
          <p:cNvSpPr txBox="1"/>
          <p:nvPr/>
        </p:nvSpPr>
        <p:spPr>
          <a:xfrm>
            <a:off x="8253755" y="2316894"/>
            <a:ext cx="2997936" cy="307777"/>
          </a:xfrm>
          <a:prstGeom prst="rect">
            <a:avLst/>
          </a:prstGeom>
          <a:noFill/>
        </p:spPr>
        <p:txBody>
          <a:bodyPr wrap="none" rtlCol="0">
            <a:spAutoFit/>
          </a:bodyPr>
          <a:lstStyle/>
          <a:p>
            <a:pPr algn="ctr"/>
            <a:r>
              <a:rPr lang="ru-RU" sz="1400" dirty="0">
                <a:latin typeface="Museo Sans Cyrl 300" panose="02000000000000000000" pitchFamily="2" charset="-52"/>
              </a:rPr>
              <a:t>текущий контроль успеваемости</a:t>
            </a:r>
          </a:p>
        </p:txBody>
      </p:sp>
      <p:sp>
        <p:nvSpPr>
          <p:cNvPr id="6" name="TextBox 5">
            <a:extLst>
              <a:ext uri="{FF2B5EF4-FFF2-40B4-BE49-F238E27FC236}">
                <a16:creationId xmlns:a16="http://schemas.microsoft.com/office/drawing/2014/main" xmlns="" id="{C6D7A40A-5638-3A9F-12DE-4C53F6D8E8A0}"/>
              </a:ext>
            </a:extLst>
          </p:cNvPr>
          <p:cNvSpPr txBox="1"/>
          <p:nvPr/>
        </p:nvSpPr>
        <p:spPr>
          <a:xfrm>
            <a:off x="8253754" y="2613212"/>
            <a:ext cx="2523448" cy="307777"/>
          </a:xfrm>
          <a:prstGeom prst="rect">
            <a:avLst/>
          </a:prstGeom>
          <a:noFill/>
        </p:spPr>
        <p:txBody>
          <a:bodyPr wrap="none" rtlCol="0">
            <a:spAutoFit/>
          </a:bodyPr>
          <a:lstStyle/>
          <a:p>
            <a:pPr algn="ctr"/>
            <a:r>
              <a:rPr lang="ru-RU" sz="1400" dirty="0">
                <a:latin typeface="Museo Sans Cyrl 300" panose="02000000000000000000" pitchFamily="2" charset="-52"/>
              </a:rPr>
              <a:t>промежуточная аттестация</a:t>
            </a:r>
          </a:p>
        </p:txBody>
      </p:sp>
      <p:sp>
        <p:nvSpPr>
          <p:cNvPr id="7" name="TextBox 6">
            <a:extLst>
              <a:ext uri="{FF2B5EF4-FFF2-40B4-BE49-F238E27FC236}">
                <a16:creationId xmlns:a16="http://schemas.microsoft.com/office/drawing/2014/main" xmlns="" id="{08D66BC4-D69A-FE6B-0E95-FB8B307906CD}"/>
              </a:ext>
            </a:extLst>
          </p:cNvPr>
          <p:cNvSpPr txBox="1"/>
          <p:nvPr/>
        </p:nvSpPr>
        <p:spPr>
          <a:xfrm>
            <a:off x="8269044" y="2909530"/>
            <a:ext cx="3748856" cy="523220"/>
          </a:xfrm>
          <a:prstGeom prst="rect">
            <a:avLst/>
          </a:prstGeom>
          <a:noFill/>
        </p:spPr>
        <p:txBody>
          <a:bodyPr wrap="square" rtlCol="0">
            <a:spAutoFit/>
          </a:bodyPr>
          <a:lstStyle/>
          <a:p>
            <a:r>
              <a:rPr lang="ru-RU" sz="1400" dirty="0">
                <a:solidFill>
                  <a:srgbClr val="FF0000"/>
                </a:solidFill>
                <a:latin typeface="Museo Sans Cyrl 300" panose="02000000000000000000" pitchFamily="2" charset="-52"/>
              </a:rPr>
              <a:t>государственная итоговая аттестация (ОГЭ/ЕГЭ), ГВЭ</a:t>
            </a:r>
          </a:p>
        </p:txBody>
      </p:sp>
      <p:sp>
        <p:nvSpPr>
          <p:cNvPr id="8" name="TextBox 7">
            <a:extLst>
              <a:ext uri="{FF2B5EF4-FFF2-40B4-BE49-F238E27FC236}">
                <a16:creationId xmlns:a16="http://schemas.microsoft.com/office/drawing/2014/main" xmlns="" id="{0D53A113-9B2C-2200-93F7-C85DB4A6CB85}"/>
              </a:ext>
            </a:extLst>
          </p:cNvPr>
          <p:cNvSpPr txBox="1"/>
          <p:nvPr/>
        </p:nvSpPr>
        <p:spPr>
          <a:xfrm>
            <a:off x="8192841" y="3452070"/>
            <a:ext cx="3514104" cy="307777"/>
          </a:xfrm>
          <a:prstGeom prst="rect">
            <a:avLst/>
          </a:prstGeom>
          <a:noFill/>
        </p:spPr>
        <p:txBody>
          <a:bodyPr wrap="none" rtlCol="0">
            <a:spAutoFit/>
          </a:bodyPr>
          <a:lstStyle/>
          <a:p>
            <a:pPr algn="ctr"/>
            <a:r>
              <a:rPr lang="ru-RU" sz="1400" dirty="0">
                <a:latin typeface="Museo Sans Cyrl 300" panose="02000000000000000000" pitchFamily="2" charset="-52"/>
              </a:rPr>
              <a:t>иное (диагностические работы) (ЛНА)</a:t>
            </a:r>
          </a:p>
        </p:txBody>
      </p:sp>
      <p:cxnSp>
        <p:nvCxnSpPr>
          <p:cNvPr id="22" name="Прямая со стрелкой 21">
            <a:extLst>
              <a:ext uri="{FF2B5EF4-FFF2-40B4-BE49-F238E27FC236}">
                <a16:creationId xmlns:a16="http://schemas.microsoft.com/office/drawing/2014/main" xmlns="" id="{E98F93A1-C285-337F-5141-737510FFEDA9}"/>
              </a:ext>
            </a:extLst>
          </p:cNvPr>
          <p:cNvCxnSpPr>
            <a:cxnSpLocks/>
            <a:stCxn id="36" idx="3"/>
          </p:cNvCxnSpPr>
          <p:nvPr/>
        </p:nvCxnSpPr>
        <p:spPr>
          <a:xfrm flipV="1">
            <a:off x="5996042" y="4350092"/>
            <a:ext cx="425842" cy="477694"/>
          </a:xfrm>
          <a:prstGeom prst="straightConnector1">
            <a:avLst/>
          </a:prstGeom>
          <a:ln w="28575">
            <a:solidFill>
              <a:srgbClr val="CAC8C8"/>
            </a:solidFill>
            <a:tailEnd type="arrow"/>
          </a:ln>
        </p:spPr>
        <p:style>
          <a:lnRef idx="1">
            <a:schemeClr val="accent1"/>
          </a:lnRef>
          <a:fillRef idx="0">
            <a:schemeClr val="accent1"/>
          </a:fillRef>
          <a:effectRef idx="0">
            <a:schemeClr val="accent1"/>
          </a:effectRef>
          <a:fontRef idx="minor">
            <a:schemeClr val="tx1"/>
          </a:fontRef>
        </p:style>
      </p:cxnSp>
      <p:grpSp>
        <p:nvGrpSpPr>
          <p:cNvPr id="33" name="Группа 32">
            <a:extLst>
              <a:ext uri="{FF2B5EF4-FFF2-40B4-BE49-F238E27FC236}">
                <a16:creationId xmlns:a16="http://schemas.microsoft.com/office/drawing/2014/main" xmlns="" id="{90DD11AC-1155-DC9F-9962-26C4BB33F091}"/>
              </a:ext>
            </a:extLst>
          </p:cNvPr>
          <p:cNvGrpSpPr/>
          <p:nvPr/>
        </p:nvGrpSpPr>
        <p:grpSpPr>
          <a:xfrm>
            <a:off x="839904" y="4574840"/>
            <a:ext cx="5156138" cy="505888"/>
            <a:chOff x="1721353" y="4825652"/>
            <a:chExt cx="4173142" cy="615169"/>
          </a:xfrm>
          <a:solidFill>
            <a:srgbClr val="FFC2BC"/>
          </a:solidFill>
        </p:grpSpPr>
        <p:sp>
          <p:nvSpPr>
            <p:cNvPr id="36" name="Прямоугольник: скругленные углы 35">
              <a:extLst>
                <a:ext uri="{FF2B5EF4-FFF2-40B4-BE49-F238E27FC236}">
                  <a16:creationId xmlns:a16="http://schemas.microsoft.com/office/drawing/2014/main" xmlns="" id="{1E568F09-861B-CE15-C390-689BB269DE3F}"/>
                </a:ext>
              </a:extLst>
            </p:cNvPr>
            <p:cNvSpPr/>
            <p:nvPr/>
          </p:nvSpPr>
          <p:spPr>
            <a:xfrm>
              <a:off x="1721353" y="4825652"/>
              <a:ext cx="4173142" cy="615169"/>
            </a:xfrm>
            <a:prstGeom prst="roundRect">
              <a:avLst>
                <a:gd name="adj" fmla="val 13475"/>
              </a:avLst>
            </a:prstGeom>
            <a:grp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9" name="TextBox 38">
              <a:extLst>
                <a:ext uri="{FF2B5EF4-FFF2-40B4-BE49-F238E27FC236}">
                  <a16:creationId xmlns:a16="http://schemas.microsoft.com/office/drawing/2014/main" xmlns="" id="{B932826C-5027-05BC-536F-C8F8290D3809}"/>
                </a:ext>
              </a:extLst>
            </p:cNvPr>
            <p:cNvSpPr txBox="1"/>
            <p:nvPr/>
          </p:nvSpPr>
          <p:spPr>
            <a:xfrm>
              <a:off x="1781540" y="4939606"/>
              <a:ext cx="4053686" cy="374262"/>
            </a:xfrm>
            <a:prstGeom prst="rect">
              <a:avLst/>
            </a:prstGeom>
            <a:grpFill/>
          </p:spPr>
          <p:txBody>
            <a:bodyPr wrap="square" rtlCol="0">
              <a:spAutoFit/>
            </a:bodyPr>
            <a:lstStyle/>
            <a:p>
              <a:r>
                <a:rPr lang="ru-RU" sz="1400" dirty="0">
                  <a:solidFill>
                    <a:schemeClr val="bg1"/>
                  </a:solidFill>
                  <a:latin typeface="Museo Sans Cyrl 700" panose="02000000000000000000" pitchFamily="50" charset="-52"/>
                </a:rPr>
                <a:t>Независимая оценка качества образования (НОКО)</a:t>
              </a:r>
            </a:p>
          </p:txBody>
        </p:sp>
      </p:grpSp>
      <p:sp>
        <p:nvSpPr>
          <p:cNvPr id="42" name="Прямоугольник: скругленные углы 41">
            <a:extLst>
              <a:ext uri="{FF2B5EF4-FFF2-40B4-BE49-F238E27FC236}">
                <a16:creationId xmlns:a16="http://schemas.microsoft.com/office/drawing/2014/main" xmlns="" id="{9CB66187-719F-96D5-CF0C-0C80D829215E}"/>
              </a:ext>
            </a:extLst>
          </p:cNvPr>
          <p:cNvSpPr/>
          <p:nvPr/>
        </p:nvSpPr>
        <p:spPr>
          <a:xfrm>
            <a:off x="6419850" y="5211273"/>
            <a:ext cx="2401124" cy="616074"/>
          </a:xfrm>
          <a:prstGeom prst="roundRect">
            <a:avLst>
              <a:gd name="adj" fmla="val 13475"/>
            </a:avLst>
          </a:prstGeom>
          <a:solidFill>
            <a:srgbClr val="CAC8C8"/>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latin typeface="Museo Sans Cyrl 300" panose="02000000000000000000" pitchFamily="2" charset="-52"/>
              </a:rPr>
              <a:t>Независимая оценка качества подготовки</a:t>
            </a:r>
          </a:p>
        </p:txBody>
      </p:sp>
      <p:sp>
        <p:nvSpPr>
          <p:cNvPr id="49" name="Прямоугольник: скругленные углы 29">
            <a:extLst>
              <a:ext uri="{FF2B5EF4-FFF2-40B4-BE49-F238E27FC236}">
                <a16:creationId xmlns:a16="http://schemas.microsoft.com/office/drawing/2014/main" xmlns="" id="{68253F75-FAA1-362E-ED0C-0AC92F12A01C}"/>
              </a:ext>
            </a:extLst>
          </p:cNvPr>
          <p:cNvSpPr/>
          <p:nvPr/>
        </p:nvSpPr>
        <p:spPr>
          <a:xfrm>
            <a:off x="9263992" y="4686650"/>
            <a:ext cx="2245703" cy="616074"/>
          </a:xfrm>
          <a:prstGeom prst="roundRect">
            <a:avLst>
              <a:gd name="adj" fmla="val 13475"/>
            </a:avLst>
          </a:prstGeom>
          <a:solidFill>
            <a:srgbClr val="CAC8C8"/>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latin typeface="Museo Sans Cyrl 300" panose="02000000000000000000" pitchFamily="2" charset="-52"/>
              </a:rPr>
              <a:t>Диагностические работы </a:t>
            </a:r>
          </a:p>
        </p:txBody>
      </p:sp>
      <p:sp>
        <p:nvSpPr>
          <p:cNvPr id="52" name="TextBox 51">
            <a:extLst>
              <a:ext uri="{FF2B5EF4-FFF2-40B4-BE49-F238E27FC236}">
                <a16:creationId xmlns:a16="http://schemas.microsoft.com/office/drawing/2014/main" xmlns="" id="{217E31CA-D7AF-9830-2B3D-2EED1D907B50}"/>
              </a:ext>
            </a:extLst>
          </p:cNvPr>
          <p:cNvSpPr txBox="1"/>
          <p:nvPr/>
        </p:nvSpPr>
        <p:spPr>
          <a:xfrm>
            <a:off x="6465624" y="4249342"/>
            <a:ext cx="2314360" cy="523220"/>
          </a:xfrm>
          <a:prstGeom prst="rect">
            <a:avLst/>
          </a:prstGeom>
          <a:noFill/>
        </p:spPr>
        <p:txBody>
          <a:bodyPr wrap="square" rtlCol="0">
            <a:spAutoFit/>
          </a:bodyPr>
          <a:lstStyle/>
          <a:p>
            <a:pPr algn="ctr"/>
            <a:r>
              <a:rPr lang="ru-RU" sz="1400" dirty="0">
                <a:latin typeface="Museo Sans Cyrl 300" panose="02000000000000000000" pitchFamily="2" charset="-52"/>
              </a:rPr>
              <a:t>Независимая оценка качества условий </a:t>
            </a:r>
          </a:p>
        </p:txBody>
      </p:sp>
      <p:grpSp>
        <p:nvGrpSpPr>
          <p:cNvPr id="10" name="Группа 9">
            <a:extLst>
              <a:ext uri="{FF2B5EF4-FFF2-40B4-BE49-F238E27FC236}">
                <a16:creationId xmlns:a16="http://schemas.microsoft.com/office/drawing/2014/main" xmlns="" id="{D1817E5F-CFBD-BF12-5860-E2AE16035970}"/>
              </a:ext>
            </a:extLst>
          </p:cNvPr>
          <p:cNvGrpSpPr/>
          <p:nvPr/>
        </p:nvGrpSpPr>
        <p:grpSpPr>
          <a:xfrm>
            <a:off x="806780" y="3110927"/>
            <a:ext cx="3584032" cy="652639"/>
            <a:chOff x="8676530" y="859580"/>
            <a:chExt cx="2462544" cy="414786"/>
          </a:xfrm>
          <a:solidFill>
            <a:srgbClr val="FFC2BC"/>
          </a:solidFill>
        </p:grpSpPr>
        <p:sp>
          <p:nvSpPr>
            <p:cNvPr id="11" name="Прямоугольник: скругленные углы 10">
              <a:extLst>
                <a:ext uri="{FF2B5EF4-FFF2-40B4-BE49-F238E27FC236}">
                  <a16:creationId xmlns:a16="http://schemas.microsoft.com/office/drawing/2014/main" xmlns="" id="{9FE9C783-CAE3-42E7-7302-703577511A60}"/>
                </a:ext>
              </a:extLst>
            </p:cNvPr>
            <p:cNvSpPr/>
            <p:nvPr/>
          </p:nvSpPr>
          <p:spPr>
            <a:xfrm>
              <a:off x="8676530" y="859580"/>
              <a:ext cx="2462185" cy="414786"/>
            </a:xfrm>
            <a:prstGeom prst="roundRect">
              <a:avLst>
                <a:gd name="adj" fmla="val 13475"/>
              </a:avLst>
            </a:prstGeom>
            <a:grp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latin typeface="Museo Sans Cyrl 700" panose="02000000000000000000" pitchFamily="50" charset="-52"/>
              </a:endParaRPr>
            </a:p>
          </p:txBody>
        </p:sp>
        <p:sp>
          <p:nvSpPr>
            <p:cNvPr id="12" name="TextBox 11">
              <a:extLst>
                <a:ext uri="{FF2B5EF4-FFF2-40B4-BE49-F238E27FC236}">
                  <a16:creationId xmlns:a16="http://schemas.microsoft.com/office/drawing/2014/main" xmlns="" id="{D9AF3269-F61F-8E8E-9EAD-5983C35E6F2E}"/>
                </a:ext>
              </a:extLst>
            </p:cNvPr>
            <p:cNvSpPr txBox="1"/>
            <p:nvPr/>
          </p:nvSpPr>
          <p:spPr>
            <a:xfrm>
              <a:off x="8685817" y="898679"/>
              <a:ext cx="2453257" cy="332533"/>
            </a:xfrm>
            <a:prstGeom prst="rect">
              <a:avLst/>
            </a:prstGeom>
            <a:grpFill/>
          </p:spPr>
          <p:txBody>
            <a:bodyPr wrap="square" rtlCol="0">
              <a:spAutoFit/>
            </a:bodyPr>
            <a:lstStyle/>
            <a:p>
              <a:pPr algn="ctr"/>
              <a:r>
                <a:rPr lang="ru-RU" sz="1400" dirty="0">
                  <a:solidFill>
                    <a:schemeClr val="bg1"/>
                  </a:solidFill>
                  <a:latin typeface="Museo Sans Cyrl 700" panose="02000000000000000000" pitchFamily="50" charset="-52"/>
                </a:rPr>
                <a:t>Национальные исследования оценки качества образования (ВПР, НИКО)</a:t>
              </a:r>
            </a:p>
          </p:txBody>
        </p:sp>
      </p:grpSp>
      <p:grpSp>
        <p:nvGrpSpPr>
          <p:cNvPr id="18" name="Группа 17">
            <a:extLst>
              <a:ext uri="{FF2B5EF4-FFF2-40B4-BE49-F238E27FC236}">
                <a16:creationId xmlns:a16="http://schemas.microsoft.com/office/drawing/2014/main" xmlns="" id="{C0C64C19-FFF2-B593-A553-3EF2A47295F5}"/>
              </a:ext>
            </a:extLst>
          </p:cNvPr>
          <p:cNvGrpSpPr/>
          <p:nvPr/>
        </p:nvGrpSpPr>
        <p:grpSpPr>
          <a:xfrm>
            <a:off x="844975" y="5906283"/>
            <a:ext cx="5156136" cy="855031"/>
            <a:chOff x="4263396" y="5667080"/>
            <a:chExt cx="5646026" cy="650039"/>
          </a:xfrm>
          <a:solidFill>
            <a:srgbClr val="FFC2BC"/>
          </a:solidFill>
        </p:grpSpPr>
        <p:sp>
          <p:nvSpPr>
            <p:cNvPr id="19" name="Прямоугольник: скругленные углы 18">
              <a:extLst>
                <a:ext uri="{FF2B5EF4-FFF2-40B4-BE49-F238E27FC236}">
                  <a16:creationId xmlns:a16="http://schemas.microsoft.com/office/drawing/2014/main" xmlns="" id="{939D8251-537C-0559-028E-9B82802DA36A}"/>
                </a:ext>
              </a:extLst>
            </p:cNvPr>
            <p:cNvSpPr/>
            <p:nvPr/>
          </p:nvSpPr>
          <p:spPr>
            <a:xfrm>
              <a:off x="4263396" y="5667080"/>
              <a:ext cx="5646026" cy="650039"/>
            </a:xfrm>
            <a:prstGeom prst="roundRect">
              <a:avLst>
                <a:gd name="adj" fmla="val 13475"/>
              </a:avLst>
            </a:prstGeom>
            <a:grp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latin typeface="Museo Sans Cyrl 700" panose="02000000000000000000" pitchFamily="50" charset="-52"/>
              </a:endParaRPr>
            </a:p>
          </p:txBody>
        </p:sp>
        <p:sp>
          <p:nvSpPr>
            <p:cNvPr id="20" name="TextBox 19">
              <a:extLst>
                <a:ext uri="{FF2B5EF4-FFF2-40B4-BE49-F238E27FC236}">
                  <a16:creationId xmlns:a16="http://schemas.microsoft.com/office/drawing/2014/main" xmlns="" id="{9F115B21-5DB0-AC23-51A3-BC3C3C6A3F59}"/>
                </a:ext>
              </a:extLst>
            </p:cNvPr>
            <p:cNvSpPr txBox="1"/>
            <p:nvPr/>
          </p:nvSpPr>
          <p:spPr>
            <a:xfrm>
              <a:off x="4281830" y="5711317"/>
              <a:ext cx="5496844" cy="561570"/>
            </a:xfrm>
            <a:prstGeom prst="rect">
              <a:avLst/>
            </a:prstGeom>
            <a:grpFill/>
          </p:spPr>
          <p:txBody>
            <a:bodyPr wrap="square" rtlCol="0">
              <a:spAutoFit/>
            </a:bodyPr>
            <a:lstStyle/>
            <a:p>
              <a:r>
                <a:rPr lang="ru-RU" sz="1400" dirty="0">
                  <a:solidFill>
                    <a:schemeClr val="bg1"/>
                  </a:solidFill>
                  <a:latin typeface="Museo Sans Cyrl 700" panose="02000000000000000000" pitchFamily="50" charset="-52"/>
                </a:rPr>
                <a:t>Лицензирование/ Государственная аккредитация/ Федеральный государственный контроль (надзор) в сфере образования </a:t>
              </a:r>
            </a:p>
          </p:txBody>
        </p:sp>
      </p:grpSp>
      <p:grpSp>
        <p:nvGrpSpPr>
          <p:cNvPr id="21" name="Группа 20">
            <a:extLst>
              <a:ext uri="{FF2B5EF4-FFF2-40B4-BE49-F238E27FC236}">
                <a16:creationId xmlns:a16="http://schemas.microsoft.com/office/drawing/2014/main" xmlns="" id="{73F14DBE-D9A3-3663-C116-CA5151BC5CD1}"/>
              </a:ext>
            </a:extLst>
          </p:cNvPr>
          <p:cNvGrpSpPr/>
          <p:nvPr/>
        </p:nvGrpSpPr>
        <p:grpSpPr>
          <a:xfrm>
            <a:off x="825848" y="3908864"/>
            <a:ext cx="5221453" cy="523221"/>
            <a:chOff x="8676530" y="2226160"/>
            <a:chExt cx="5040819" cy="445208"/>
          </a:xfrm>
          <a:solidFill>
            <a:srgbClr val="FFC2BC"/>
          </a:solidFill>
        </p:grpSpPr>
        <p:sp>
          <p:nvSpPr>
            <p:cNvPr id="23" name="Прямоугольник: скругленные углы 22">
              <a:extLst>
                <a:ext uri="{FF2B5EF4-FFF2-40B4-BE49-F238E27FC236}">
                  <a16:creationId xmlns:a16="http://schemas.microsoft.com/office/drawing/2014/main" xmlns="" id="{88AC7DC8-6EC2-C8C1-365E-D2D9A9B2FDD8}"/>
                </a:ext>
              </a:extLst>
            </p:cNvPr>
            <p:cNvSpPr/>
            <p:nvPr/>
          </p:nvSpPr>
          <p:spPr>
            <a:xfrm>
              <a:off x="8676530" y="2226160"/>
              <a:ext cx="4977765" cy="445208"/>
            </a:xfrm>
            <a:prstGeom prst="roundRect">
              <a:avLst>
                <a:gd name="adj" fmla="val 13475"/>
              </a:avLst>
            </a:prstGeom>
            <a:grp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latin typeface="Museo Sans Cyrl 700" panose="02000000000000000000" pitchFamily="50" charset="-52"/>
              </a:endParaRPr>
            </a:p>
          </p:txBody>
        </p:sp>
        <p:sp>
          <p:nvSpPr>
            <p:cNvPr id="24" name="TextBox 23">
              <a:extLst>
                <a:ext uri="{FF2B5EF4-FFF2-40B4-BE49-F238E27FC236}">
                  <a16:creationId xmlns:a16="http://schemas.microsoft.com/office/drawing/2014/main" xmlns="" id="{67F254FE-637C-7AC1-8887-CD665CAAC076}"/>
                </a:ext>
              </a:extLst>
            </p:cNvPr>
            <p:cNvSpPr txBox="1"/>
            <p:nvPr/>
          </p:nvSpPr>
          <p:spPr>
            <a:xfrm>
              <a:off x="8739584" y="2308394"/>
              <a:ext cx="4977765" cy="261887"/>
            </a:xfrm>
            <a:prstGeom prst="rect">
              <a:avLst/>
            </a:prstGeom>
            <a:grpFill/>
          </p:spPr>
          <p:txBody>
            <a:bodyPr wrap="square" rtlCol="0">
              <a:spAutoFit/>
            </a:bodyPr>
            <a:lstStyle/>
            <a:p>
              <a:r>
                <a:rPr lang="ru-RU" sz="1400" dirty="0">
                  <a:solidFill>
                    <a:schemeClr val="bg1"/>
                  </a:solidFill>
                  <a:latin typeface="Museo Sans Cyrl 700" panose="02000000000000000000" pitchFamily="50" charset="-52"/>
                </a:rPr>
                <a:t>Региональные диагностики, в том числе ГКР (Москва) </a:t>
              </a:r>
            </a:p>
          </p:txBody>
        </p:sp>
      </p:grpSp>
      <p:cxnSp>
        <p:nvCxnSpPr>
          <p:cNvPr id="31" name="Прямая со стрелкой 30">
            <a:extLst>
              <a:ext uri="{FF2B5EF4-FFF2-40B4-BE49-F238E27FC236}">
                <a16:creationId xmlns:a16="http://schemas.microsoft.com/office/drawing/2014/main" xmlns="" id="{926CC9BB-5FBD-7822-796E-811AADF7BB73}"/>
              </a:ext>
            </a:extLst>
          </p:cNvPr>
          <p:cNvCxnSpPr>
            <a:cxnSpLocks/>
            <a:stCxn id="36" idx="3"/>
            <a:endCxn id="42" idx="1"/>
          </p:cNvCxnSpPr>
          <p:nvPr/>
        </p:nvCxnSpPr>
        <p:spPr>
          <a:xfrm>
            <a:off x="5996042" y="4827786"/>
            <a:ext cx="423808" cy="691524"/>
          </a:xfrm>
          <a:prstGeom prst="straightConnector1">
            <a:avLst/>
          </a:prstGeom>
          <a:ln w="28575">
            <a:solidFill>
              <a:srgbClr val="CAC8C8"/>
            </a:solidFill>
            <a:tailEnd type="arrow"/>
          </a:ln>
        </p:spPr>
        <p:style>
          <a:lnRef idx="1">
            <a:schemeClr val="accent1"/>
          </a:lnRef>
          <a:fillRef idx="0">
            <a:schemeClr val="accent1"/>
          </a:fillRef>
          <a:effectRef idx="0">
            <a:schemeClr val="accent1"/>
          </a:effectRef>
          <a:fontRef idx="minor">
            <a:schemeClr val="tx1"/>
          </a:fontRef>
        </p:style>
      </p:cxnSp>
      <p:cxnSp>
        <p:nvCxnSpPr>
          <p:cNvPr id="37" name="Прямая со стрелкой 36">
            <a:extLst>
              <a:ext uri="{FF2B5EF4-FFF2-40B4-BE49-F238E27FC236}">
                <a16:creationId xmlns:a16="http://schemas.microsoft.com/office/drawing/2014/main" xmlns="" id="{11C136F4-A6B5-B1E8-8DA7-A74B405ACC0D}"/>
              </a:ext>
            </a:extLst>
          </p:cNvPr>
          <p:cNvCxnSpPr>
            <a:cxnSpLocks/>
            <a:stCxn id="42" idx="3"/>
            <a:endCxn id="49" idx="1"/>
          </p:cNvCxnSpPr>
          <p:nvPr/>
        </p:nvCxnSpPr>
        <p:spPr>
          <a:xfrm flipV="1">
            <a:off x="8820974" y="4994687"/>
            <a:ext cx="443018" cy="524623"/>
          </a:xfrm>
          <a:prstGeom prst="straightConnector1">
            <a:avLst/>
          </a:prstGeom>
          <a:ln w="28575">
            <a:solidFill>
              <a:srgbClr val="CAC8C8"/>
            </a:solidFill>
            <a:tailEnd type="arrow"/>
          </a:ln>
        </p:spPr>
        <p:style>
          <a:lnRef idx="1">
            <a:schemeClr val="accent1"/>
          </a:lnRef>
          <a:fillRef idx="0">
            <a:schemeClr val="accent1"/>
          </a:fillRef>
          <a:effectRef idx="0">
            <a:schemeClr val="accent1"/>
          </a:effectRef>
          <a:fontRef idx="minor">
            <a:schemeClr val="tx1"/>
          </a:fontRef>
        </p:style>
      </p:cxnSp>
      <p:cxnSp>
        <p:nvCxnSpPr>
          <p:cNvPr id="59" name="Прямая соединительная линия 58">
            <a:extLst>
              <a:ext uri="{FF2B5EF4-FFF2-40B4-BE49-F238E27FC236}">
                <a16:creationId xmlns:a16="http://schemas.microsoft.com/office/drawing/2014/main" xmlns="" id="{298A5CEA-82B9-45C6-B54B-C81D43734B9E}"/>
              </a:ext>
            </a:extLst>
          </p:cNvPr>
          <p:cNvCxnSpPr>
            <a:cxnSpLocks/>
            <a:stCxn id="17" idx="1"/>
          </p:cNvCxnSpPr>
          <p:nvPr/>
        </p:nvCxnSpPr>
        <p:spPr>
          <a:xfrm>
            <a:off x="658813" y="1883776"/>
            <a:ext cx="0" cy="4472574"/>
          </a:xfrm>
          <a:prstGeom prst="line">
            <a:avLst/>
          </a:prstGeom>
          <a:ln w="28575">
            <a:solidFill>
              <a:srgbClr val="EE3524"/>
            </a:solidFill>
          </a:ln>
        </p:spPr>
        <p:style>
          <a:lnRef idx="1">
            <a:schemeClr val="accent1"/>
          </a:lnRef>
          <a:fillRef idx="0">
            <a:schemeClr val="accent1"/>
          </a:fillRef>
          <a:effectRef idx="0">
            <a:schemeClr val="accent1"/>
          </a:effectRef>
          <a:fontRef idx="minor">
            <a:schemeClr val="tx1"/>
          </a:fontRef>
        </p:style>
      </p:cxnSp>
      <p:cxnSp>
        <p:nvCxnSpPr>
          <p:cNvPr id="63" name="Прямая со стрелкой 62">
            <a:extLst>
              <a:ext uri="{FF2B5EF4-FFF2-40B4-BE49-F238E27FC236}">
                <a16:creationId xmlns:a16="http://schemas.microsoft.com/office/drawing/2014/main" xmlns="" id="{67B5D22C-4E05-623F-3B2B-622970B963CE}"/>
              </a:ext>
            </a:extLst>
          </p:cNvPr>
          <p:cNvCxnSpPr>
            <a:cxnSpLocks/>
          </p:cNvCxnSpPr>
          <p:nvPr/>
        </p:nvCxnSpPr>
        <p:spPr>
          <a:xfrm>
            <a:off x="658813" y="3435484"/>
            <a:ext cx="175698" cy="0"/>
          </a:xfrm>
          <a:prstGeom prst="straightConnector1">
            <a:avLst/>
          </a:prstGeom>
          <a:ln w="28575">
            <a:solidFill>
              <a:srgbClr val="EE3524"/>
            </a:solidFill>
            <a:tailEnd type="arrow"/>
          </a:ln>
        </p:spPr>
        <p:style>
          <a:lnRef idx="1">
            <a:schemeClr val="accent1"/>
          </a:lnRef>
          <a:fillRef idx="0">
            <a:schemeClr val="accent1"/>
          </a:fillRef>
          <a:effectRef idx="0">
            <a:schemeClr val="accent1"/>
          </a:effectRef>
          <a:fontRef idx="minor">
            <a:schemeClr val="tx1"/>
          </a:fontRef>
        </p:style>
      </p:cxnSp>
      <p:cxnSp>
        <p:nvCxnSpPr>
          <p:cNvPr id="64" name="Прямая со стрелкой 63">
            <a:extLst>
              <a:ext uri="{FF2B5EF4-FFF2-40B4-BE49-F238E27FC236}">
                <a16:creationId xmlns:a16="http://schemas.microsoft.com/office/drawing/2014/main" xmlns="" id="{373C427E-D8D1-0A61-C3BD-4CBCF01C43F3}"/>
              </a:ext>
            </a:extLst>
          </p:cNvPr>
          <p:cNvCxnSpPr>
            <a:cxnSpLocks/>
          </p:cNvCxnSpPr>
          <p:nvPr/>
        </p:nvCxnSpPr>
        <p:spPr>
          <a:xfrm>
            <a:off x="669277" y="4170474"/>
            <a:ext cx="175698" cy="0"/>
          </a:xfrm>
          <a:prstGeom prst="straightConnector1">
            <a:avLst/>
          </a:prstGeom>
          <a:ln w="28575">
            <a:solidFill>
              <a:srgbClr val="EE3524"/>
            </a:solidFill>
            <a:tailEnd type="arrow"/>
          </a:ln>
        </p:spPr>
        <p:style>
          <a:lnRef idx="1">
            <a:schemeClr val="accent1"/>
          </a:lnRef>
          <a:fillRef idx="0">
            <a:schemeClr val="accent1"/>
          </a:fillRef>
          <a:effectRef idx="0">
            <a:schemeClr val="accent1"/>
          </a:effectRef>
          <a:fontRef idx="minor">
            <a:schemeClr val="tx1"/>
          </a:fontRef>
        </p:style>
      </p:cxnSp>
      <p:cxnSp>
        <p:nvCxnSpPr>
          <p:cNvPr id="65" name="Прямая со стрелкой 64">
            <a:extLst>
              <a:ext uri="{FF2B5EF4-FFF2-40B4-BE49-F238E27FC236}">
                <a16:creationId xmlns:a16="http://schemas.microsoft.com/office/drawing/2014/main" xmlns="" id="{5DAFEBD2-4146-18C7-F7D1-C3060FBA9DAB}"/>
              </a:ext>
            </a:extLst>
          </p:cNvPr>
          <p:cNvCxnSpPr>
            <a:cxnSpLocks/>
          </p:cNvCxnSpPr>
          <p:nvPr/>
        </p:nvCxnSpPr>
        <p:spPr>
          <a:xfrm>
            <a:off x="661896" y="4772562"/>
            <a:ext cx="175698" cy="0"/>
          </a:xfrm>
          <a:prstGeom prst="straightConnector1">
            <a:avLst/>
          </a:prstGeom>
          <a:ln w="28575">
            <a:solidFill>
              <a:srgbClr val="EE3524"/>
            </a:solidFill>
            <a:tailEnd type="arrow"/>
          </a:ln>
        </p:spPr>
        <p:style>
          <a:lnRef idx="1">
            <a:schemeClr val="accent1"/>
          </a:lnRef>
          <a:fillRef idx="0">
            <a:schemeClr val="accent1"/>
          </a:fillRef>
          <a:effectRef idx="0">
            <a:schemeClr val="accent1"/>
          </a:effectRef>
          <a:fontRef idx="minor">
            <a:schemeClr val="tx1"/>
          </a:fontRef>
        </p:style>
      </p:cxnSp>
      <p:cxnSp>
        <p:nvCxnSpPr>
          <p:cNvPr id="66" name="Прямая со стрелкой 65">
            <a:extLst>
              <a:ext uri="{FF2B5EF4-FFF2-40B4-BE49-F238E27FC236}">
                <a16:creationId xmlns:a16="http://schemas.microsoft.com/office/drawing/2014/main" xmlns="" id="{5C6A47EA-33D4-020A-0E9E-0123144DC5BD}"/>
              </a:ext>
            </a:extLst>
          </p:cNvPr>
          <p:cNvCxnSpPr>
            <a:cxnSpLocks/>
          </p:cNvCxnSpPr>
          <p:nvPr/>
        </p:nvCxnSpPr>
        <p:spPr>
          <a:xfrm>
            <a:off x="669277" y="6343562"/>
            <a:ext cx="175698" cy="0"/>
          </a:xfrm>
          <a:prstGeom prst="straightConnector1">
            <a:avLst/>
          </a:prstGeom>
          <a:ln w="28575">
            <a:solidFill>
              <a:srgbClr val="EE3524"/>
            </a:solidFill>
            <a:tailEnd type="arrow"/>
          </a:ln>
        </p:spPr>
        <p:style>
          <a:lnRef idx="1">
            <a:schemeClr val="accent1"/>
          </a:lnRef>
          <a:fillRef idx="0">
            <a:schemeClr val="accent1"/>
          </a:fillRef>
          <a:effectRef idx="0">
            <a:schemeClr val="accent1"/>
          </a:effectRef>
          <a:fontRef idx="minor">
            <a:schemeClr val="tx1"/>
          </a:fontRef>
        </p:style>
      </p:cxnSp>
      <p:sp>
        <p:nvSpPr>
          <p:cNvPr id="71" name="Прямоугольник: скругленные углы 70">
            <a:extLst>
              <a:ext uri="{FF2B5EF4-FFF2-40B4-BE49-F238E27FC236}">
                <a16:creationId xmlns:a16="http://schemas.microsoft.com/office/drawing/2014/main" xmlns="" id="{3F299D96-6058-EF97-D79C-4D42AC7B83DB}"/>
              </a:ext>
            </a:extLst>
          </p:cNvPr>
          <p:cNvSpPr/>
          <p:nvPr/>
        </p:nvSpPr>
        <p:spPr>
          <a:xfrm rot="16200000">
            <a:off x="8208240" y="3542688"/>
            <a:ext cx="121607"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2" name="Прямоугольник: скругленные углы 71">
            <a:extLst>
              <a:ext uri="{FF2B5EF4-FFF2-40B4-BE49-F238E27FC236}">
                <a16:creationId xmlns:a16="http://schemas.microsoft.com/office/drawing/2014/main" xmlns="" id="{B5DFD4A1-8015-B9CE-6D64-6DB7D475F624}"/>
              </a:ext>
            </a:extLst>
          </p:cNvPr>
          <p:cNvSpPr/>
          <p:nvPr/>
        </p:nvSpPr>
        <p:spPr>
          <a:xfrm rot="16200000">
            <a:off x="8208240" y="3007614"/>
            <a:ext cx="121607"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3" name="Прямоугольник: скругленные углы 72">
            <a:extLst>
              <a:ext uri="{FF2B5EF4-FFF2-40B4-BE49-F238E27FC236}">
                <a16:creationId xmlns:a16="http://schemas.microsoft.com/office/drawing/2014/main" xmlns="" id="{0B7437D3-5E49-45A3-11F6-EB3F958639C0}"/>
              </a:ext>
            </a:extLst>
          </p:cNvPr>
          <p:cNvSpPr/>
          <p:nvPr/>
        </p:nvSpPr>
        <p:spPr>
          <a:xfrm rot="16200000">
            <a:off x="8208240" y="2719650"/>
            <a:ext cx="121607"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4" name="Прямоугольник: скругленные углы 73">
            <a:extLst>
              <a:ext uri="{FF2B5EF4-FFF2-40B4-BE49-F238E27FC236}">
                <a16:creationId xmlns:a16="http://schemas.microsoft.com/office/drawing/2014/main" xmlns="" id="{F1716F5C-C463-5180-9028-9FA664888B96}"/>
              </a:ext>
            </a:extLst>
          </p:cNvPr>
          <p:cNvSpPr/>
          <p:nvPr/>
        </p:nvSpPr>
        <p:spPr>
          <a:xfrm rot="16200000">
            <a:off x="8208240" y="2409178"/>
            <a:ext cx="121607"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Номер слайда 12">
            <a:extLst>
              <a:ext uri="{FF2B5EF4-FFF2-40B4-BE49-F238E27FC236}">
                <a16:creationId xmlns:a16="http://schemas.microsoft.com/office/drawing/2014/main" xmlns="" id="{0910E374-A7E6-CB44-80D3-002FB8BA03E2}"/>
              </a:ext>
            </a:extLst>
          </p:cNvPr>
          <p:cNvSpPr>
            <a:spLocks noGrp="1"/>
          </p:cNvSpPr>
          <p:nvPr>
            <p:ph type="sldNum" sz="quarter" idx="12"/>
          </p:nvPr>
        </p:nvSpPr>
        <p:spPr/>
        <p:txBody>
          <a:bodyPr/>
          <a:lstStyle/>
          <a:p>
            <a:fld id="{6E2A07DF-9D6C-49A2-A2EB-407E1B93CB59}" type="slidenum">
              <a:rPr lang="ru-RU" smtClean="0"/>
              <a:t>5</a:t>
            </a:fld>
            <a:endParaRPr lang="ru-RU"/>
          </a:p>
        </p:txBody>
      </p:sp>
      <p:grpSp>
        <p:nvGrpSpPr>
          <p:cNvPr id="53" name="Группа 52">
            <a:extLst>
              <a:ext uri="{FF2B5EF4-FFF2-40B4-BE49-F238E27FC236}">
                <a16:creationId xmlns:a16="http://schemas.microsoft.com/office/drawing/2014/main" xmlns="" id="{BBDB6450-1019-814E-829E-0AFD641BF12D}"/>
              </a:ext>
            </a:extLst>
          </p:cNvPr>
          <p:cNvGrpSpPr/>
          <p:nvPr/>
        </p:nvGrpSpPr>
        <p:grpSpPr>
          <a:xfrm>
            <a:off x="851900" y="5214758"/>
            <a:ext cx="5156138" cy="505888"/>
            <a:chOff x="1626984" y="5405470"/>
            <a:chExt cx="4173142" cy="615169"/>
          </a:xfrm>
          <a:solidFill>
            <a:srgbClr val="FFC2BC"/>
          </a:solidFill>
        </p:grpSpPr>
        <p:sp>
          <p:nvSpPr>
            <p:cNvPr id="54" name="Прямоугольник: скругленные углы 35">
              <a:extLst>
                <a:ext uri="{FF2B5EF4-FFF2-40B4-BE49-F238E27FC236}">
                  <a16:creationId xmlns:a16="http://schemas.microsoft.com/office/drawing/2014/main" xmlns="" id="{0A2B4071-563F-4B4C-B9AD-5518315E75EC}"/>
                </a:ext>
              </a:extLst>
            </p:cNvPr>
            <p:cNvSpPr/>
            <p:nvPr/>
          </p:nvSpPr>
          <p:spPr>
            <a:xfrm>
              <a:off x="1626984" y="5405470"/>
              <a:ext cx="4173142" cy="615169"/>
            </a:xfrm>
            <a:prstGeom prst="roundRect">
              <a:avLst>
                <a:gd name="adj" fmla="val 13475"/>
              </a:avLst>
            </a:prstGeom>
            <a:grp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5" name="TextBox 54">
              <a:extLst>
                <a:ext uri="{FF2B5EF4-FFF2-40B4-BE49-F238E27FC236}">
                  <a16:creationId xmlns:a16="http://schemas.microsoft.com/office/drawing/2014/main" xmlns="" id="{0B4685BF-DFFD-E644-B258-7FBCD4A40839}"/>
                </a:ext>
              </a:extLst>
            </p:cNvPr>
            <p:cNvSpPr txBox="1"/>
            <p:nvPr/>
          </p:nvSpPr>
          <p:spPr>
            <a:xfrm>
              <a:off x="1687171" y="5519427"/>
              <a:ext cx="4053686" cy="374263"/>
            </a:xfrm>
            <a:prstGeom prst="rect">
              <a:avLst/>
            </a:prstGeom>
            <a:grpFill/>
          </p:spPr>
          <p:txBody>
            <a:bodyPr wrap="square" rtlCol="0">
              <a:spAutoFit/>
            </a:bodyPr>
            <a:lstStyle/>
            <a:p>
              <a:r>
                <a:rPr lang="ru-RU" sz="1400" dirty="0">
                  <a:solidFill>
                    <a:schemeClr val="bg1"/>
                  </a:solidFill>
                  <a:latin typeface="Museo Sans Cyrl 700" panose="02000000000000000000" pitchFamily="50" charset="-52"/>
                </a:rPr>
                <a:t>Сертификация</a:t>
              </a:r>
            </a:p>
          </p:txBody>
        </p:sp>
      </p:grpSp>
      <p:cxnSp>
        <p:nvCxnSpPr>
          <p:cNvPr id="58" name="Прямая со стрелкой 57">
            <a:extLst>
              <a:ext uri="{FF2B5EF4-FFF2-40B4-BE49-F238E27FC236}">
                <a16:creationId xmlns:a16="http://schemas.microsoft.com/office/drawing/2014/main" xmlns="" id="{2AA95A33-D80F-5D48-99D4-86D7DA3819B1}"/>
              </a:ext>
            </a:extLst>
          </p:cNvPr>
          <p:cNvCxnSpPr>
            <a:cxnSpLocks/>
          </p:cNvCxnSpPr>
          <p:nvPr/>
        </p:nvCxnSpPr>
        <p:spPr>
          <a:xfrm>
            <a:off x="669358" y="5479695"/>
            <a:ext cx="175698" cy="0"/>
          </a:xfrm>
          <a:prstGeom prst="straightConnector1">
            <a:avLst/>
          </a:prstGeom>
          <a:ln w="28575">
            <a:solidFill>
              <a:srgbClr val="EE3524"/>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34A91FB0-09AE-62D8-9ED4-3826A97F1E89}"/>
              </a:ext>
            </a:extLst>
          </p:cNvPr>
          <p:cNvSpPr txBox="1"/>
          <p:nvPr/>
        </p:nvSpPr>
        <p:spPr>
          <a:xfrm>
            <a:off x="658813" y="1557455"/>
            <a:ext cx="3289880" cy="652641"/>
          </a:xfrm>
          <a:prstGeom prst="roundRect">
            <a:avLst>
              <a:gd name="adj" fmla="val 18189"/>
            </a:avLst>
          </a:prstGeom>
          <a:solidFill>
            <a:schemeClr val="bg1">
              <a:alpha val="86000"/>
            </a:schemeClr>
          </a:solidFill>
          <a:ln w="28575">
            <a:solidFill>
              <a:srgbClr val="EE3524"/>
            </a:solidFill>
          </a:ln>
        </p:spPr>
        <p:txBody>
          <a:bodyPr wrap="square" rtlCol="0">
            <a:spAutoFit/>
          </a:bodyPr>
          <a:lstStyle>
            <a:defPPr>
              <a:defRPr lang="ru-RU"/>
            </a:defPPr>
            <a:lvl1pPr algn="ctr">
              <a:defRPr sz="1600">
                <a:solidFill>
                  <a:schemeClr val="tx1"/>
                </a:solidFill>
                <a:latin typeface="Museo Sans Cyrl 300" panose="02000000000000000000" pitchFamily="2" charset="-52"/>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ru-RU" dirty="0"/>
              <a:t>Мероприятия по внешней оценки качества образования </a:t>
            </a:r>
          </a:p>
        </p:txBody>
      </p:sp>
      <p:pic>
        <p:nvPicPr>
          <p:cNvPr id="5" name="Рисунок 4">
            <a:extLst>
              <a:ext uri="{FF2B5EF4-FFF2-40B4-BE49-F238E27FC236}">
                <a16:creationId xmlns:a16="http://schemas.microsoft.com/office/drawing/2014/main" xmlns="" id="{2EF31CDE-D14F-8069-5E42-906992A25BE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378937" y="1360890"/>
            <a:ext cx="3381148" cy="2074149"/>
          </a:xfrm>
          <a:prstGeom prst="rect">
            <a:avLst/>
          </a:prstGeom>
        </p:spPr>
      </p:pic>
      <p:cxnSp>
        <p:nvCxnSpPr>
          <p:cNvPr id="4" name="Прямая со стрелкой 3">
            <a:extLst>
              <a:ext uri="{FF2B5EF4-FFF2-40B4-BE49-F238E27FC236}">
                <a16:creationId xmlns:a16="http://schemas.microsoft.com/office/drawing/2014/main" xmlns="" id="{17B4271A-54B1-17C3-5ED6-BC2FDBB0F041}"/>
              </a:ext>
            </a:extLst>
          </p:cNvPr>
          <p:cNvCxnSpPr>
            <a:cxnSpLocks/>
          </p:cNvCxnSpPr>
          <p:nvPr/>
        </p:nvCxnSpPr>
        <p:spPr>
          <a:xfrm rot="5400000">
            <a:off x="4198937" y="1685192"/>
            <a:ext cx="0" cy="360000"/>
          </a:xfrm>
          <a:prstGeom prst="straightConnector1">
            <a:avLst/>
          </a:prstGeom>
          <a:ln w="50800">
            <a:solidFill>
              <a:srgbClr val="EE3524"/>
            </a:solidFill>
            <a:tailEnd type="arrow"/>
          </a:ln>
        </p:spPr>
        <p:style>
          <a:lnRef idx="1">
            <a:schemeClr val="accent1"/>
          </a:lnRef>
          <a:fillRef idx="0">
            <a:schemeClr val="accent1"/>
          </a:fillRef>
          <a:effectRef idx="0">
            <a:schemeClr val="accent1"/>
          </a:effectRef>
          <a:fontRef idx="minor">
            <a:schemeClr val="tx1"/>
          </a:fontRef>
        </p:style>
      </p:cxnSp>
      <p:grpSp>
        <p:nvGrpSpPr>
          <p:cNvPr id="14" name="Группа 13">
            <a:extLst>
              <a:ext uri="{FF2B5EF4-FFF2-40B4-BE49-F238E27FC236}">
                <a16:creationId xmlns:a16="http://schemas.microsoft.com/office/drawing/2014/main" xmlns="" id="{1D5A3C12-B362-FF1E-F4D7-E4A636468E83}"/>
              </a:ext>
            </a:extLst>
          </p:cNvPr>
          <p:cNvGrpSpPr/>
          <p:nvPr/>
        </p:nvGrpSpPr>
        <p:grpSpPr>
          <a:xfrm>
            <a:off x="816101" y="2421677"/>
            <a:ext cx="5603749" cy="564389"/>
            <a:chOff x="554079" y="3751393"/>
            <a:chExt cx="5442586" cy="846514"/>
          </a:xfrm>
        </p:grpSpPr>
        <p:sp>
          <p:nvSpPr>
            <p:cNvPr id="15" name="Прямоугольник: скругленные углы 14">
              <a:extLst>
                <a:ext uri="{FF2B5EF4-FFF2-40B4-BE49-F238E27FC236}">
                  <a16:creationId xmlns:a16="http://schemas.microsoft.com/office/drawing/2014/main" xmlns="" id="{F05ED5A0-D804-6A6A-CA65-E60412DBFA98}"/>
                </a:ext>
              </a:extLst>
            </p:cNvPr>
            <p:cNvSpPr/>
            <p:nvPr/>
          </p:nvSpPr>
          <p:spPr>
            <a:xfrm>
              <a:off x="554079" y="3751393"/>
              <a:ext cx="5442586" cy="846514"/>
            </a:xfrm>
            <a:prstGeom prst="roundRect">
              <a:avLst>
                <a:gd name="adj" fmla="val 13475"/>
              </a:avLst>
            </a:prstGeom>
            <a:solidFill>
              <a:srgbClr val="EE3524"/>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dirty="0">
                <a:latin typeface="Museo Sans Cyrl 700" panose="02000000000000000000" pitchFamily="50" charset="-52"/>
              </a:endParaRPr>
            </a:p>
          </p:txBody>
        </p:sp>
        <p:sp>
          <p:nvSpPr>
            <p:cNvPr id="16" name="TextBox 15">
              <a:extLst>
                <a:ext uri="{FF2B5EF4-FFF2-40B4-BE49-F238E27FC236}">
                  <a16:creationId xmlns:a16="http://schemas.microsoft.com/office/drawing/2014/main" xmlns="" id="{2A759F20-8787-1453-1074-167105A34160}"/>
                </a:ext>
              </a:extLst>
            </p:cNvPr>
            <p:cNvSpPr txBox="1"/>
            <p:nvPr/>
          </p:nvSpPr>
          <p:spPr>
            <a:xfrm>
              <a:off x="586871" y="3824017"/>
              <a:ext cx="5376290" cy="692441"/>
            </a:xfrm>
            <a:prstGeom prst="rect">
              <a:avLst/>
            </a:prstGeom>
            <a:noFill/>
          </p:spPr>
          <p:txBody>
            <a:bodyPr wrap="none" rtlCol="0">
              <a:spAutoFit/>
            </a:bodyPr>
            <a:lstStyle/>
            <a:p>
              <a:pPr algn="ctr"/>
              <a:r>
                <a:rPr lang="ru-RU" sz="2400" dirty="0">
                  <a:solidFill>
                    <a:schemeClr val="bg1"/>
                  </a:solidFill>
                  <a:latin typeface="Museo Sans Cyrl 700" panose="02000000000000000000" pitchFamily="50" charset="-52"/>
                </a:rPr>
                <a:t>Мониторинг системы образования </a:t>
              </a:r>
            </a:p>
          </p:txBody>
        </p:sp>
      </p:grpSp>
      <p:cxnSp>
        <p:nvCxnSpPr>
          <p:cNvPr id="62" name="Прямая со стрелкой 61">
            <a:extLst>
              <a:ext uri="{FF2B5EF4-FFF2-40B4-BE49-F238E27FC236}">
                <a16:creationId xmlns:a16="http://schemas.microsoft.com/office/drawing/2014/main" xmlns="" id="{CC6D2246-F2D8-0752-B24D-1368F2454D5C}"/>
              </a:ext>
            </a:extLst>
          </p:cNvPr>
          <p:cNvCxnSpPr>
            <a:cxnSpLocks/>
          </p:cNvCxnSpPr>
          <p:nvPr/>
        </p:nvCxnSpPr>
        <p:spPr>
          <a:xfrm>
            <a:off x="658813" y="2681104"/>
            <a:ext cx="175698" cy="0"/>
          </a:xfrm>
          <a:prstGeom prst="straightConnector1">
            <a:avLst/>
          </a:prstGeom>
          <a:ln w="28575">
            <a:solidFill>
              <a:srgbClr val="EE3524"/>
            </a:solidFill>
            <a:tailEnd type="arrow"/>
          </a:ln>
        </p:spPr>
        <p:style>
          <a:lnRef idx="1">
            <a:schemeClr val="accent1"/>
          </a:lnRef>
          <a:fillRef idx="0">
            <a:schemeClr val="accent1"/>
          </a:fillRef>
          <a:effectRef idx="0">
            <a:schemeClr val="accent1"/>
          </a:effectRef>
          <a:fontRef idx="minor">
            <a:schemeClr val="tx1"/>
          </a:fontRef>
        </p:style>
      </p:cxnSp>
      <p:grpSp>
        <p:nvGrpSpPr>
          <p:cNvPr id="45" name="Группа 44">
            <a:extLst>
              <a:ext uri="{FF2B5EF4-FFF2-40B4-BE49-F238E27FC236}">
                <a16:creationId xmlns:a16="http://schemas.microsoft.com/office/drawing/2014/main" xmlns="" id="{B8640960-3CF8-56B6-54FE-3445E225939C}"/>
              </a:ext>
            </a:extLst>
          </p:cNvPr>
          <p:cNvGrpSpPr/>
          <p:nvPr/>
        </p:nvGrpSpPr>
        <p:grpSpPr>
          <a:xfrm>
            <a:off x="1996803" y="392642"/>
            <a:ext cx="7985586" cy="723092"/>
            <a:chOff x="-1030592" y="999690"/>
            <a:chExt cx="6544813" cy="723092"/>
          </a:xfrm>
        </p:grpSpPr>
        <p:sp>
          <p:nvSpPr>
            <p:cNvPr id="46" name="Прямоугольник: скругленные углы 45">
              <a:extLst>
                <a:ext uri="{FF2B5EF4-FFF2-40B4-BE49-F238E27FC236}">
                  <a16:creationId xmlns:a16="http://schemas.microsoft.com/office/drawing/2014/main" xmlns="" id="{D8999891-703F-B116-26A8-94ACFF2A489E}"/>
                </a:ext>
              </a:extLst>
            </p:cNvPr>
            <p:cNvSpPr/>
            <p:nvPr/>
          </p:nvSpPr>
          <p:spPr>
            <a:xfrm>
              <a:off x="-1030592" y="999690"/>
              <a:ext cx="6544813" cy="723092"/>
            </a:xfrm>
            <a:prstGeom prst="roundRect">
              <a:avLst>
                <a:gd name="adj" fmla="val 13475"/>
              </a:avLst>
            </a:prstGeom>
            <a:solidFill>
              <a:schemeClr val="bg2">
                <a:lumMod val="75000"/>
                <a:alpha val="33000"/>
              </a:schemeClr>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7" name="TextBox 46">
              <a:extLst>
                <a:ext uri="{FF2B5EF4-FFF2-40B4-BE49-F238E27FC236}">
                  <a16:creationId xmlns:a16="http://schemas.microsoft.com/office/drawing/2014/main" xmlns="" id="{533D3669-96A5-96B5-E077-6B7963E6DCC4}"/>
                </a:ext>
              </a:extLst>
            </p:cNvPr>
            <p:cNvSpPr txBox="1"/>
            <p:nvPr/>
          </p:nvSpPr>
          <p:spPr>
            <a:xfrm>
              <a:off x="-993090" y="1141721"/>
              <a:ext cx="6469810" cy="369332"/>
            </a:xfrm>
            <a:prstGeom prst="rect">
              <a:avLst/>
            </a:prstGeom>
            <a:noFill/>
          </p:spPr>
          <p:txBody>
            <a:bodyPr wrap="square" rtlCol="0">
              <a:spAutoFit/>
            </a:bodyPr>
            <a:lstStyle/>
            <a:p>
              <a:pPr algn="ctr"/>
              <a:r>
                <a:rPr lang="ru-RU" dirty="0">
                  <a:latin typeface="Museo Sans Cyrl 700" panose="02000000000000000000" pitchFamily="50" charset="-52"/>
                </a:rPr>
                <a:t>Оценка качества общего образования с позиции школы / завуча</a:t>
              </a:r>
            </a:p>
          </p:txBody>
        </p:sp>
      </p:grpSp>
    </p:spTree>
    <p:extLst>
      <p:ext uri="{BB962C8B-B14F-4D97-AF65-F5344CB8AC3E}">
        <p14:creationId xmlns:p14="http://schemas.microsoft.com/office/powerpoint/2010/main" val="960361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a:extLst>
              <a:ext uri="{FF2B5EF4-FFF2-40B4-BE49-F238E27FC236}">
                <a16:creationId xmlns:a16="http://schemas.microsoft.com/office/drawing/2014/main" xmlns="" id="{AB4569A0-BF6E-4C17-A4F7-D1AA5CE6ADFD}"/>
              </a:ext>
            </a:extLst>
          </p:cNvPr>
          <p:cNvGrpSpPr/>
          <p:nvPr/>
        </p:nvGrpSpPr>
        <p:grpSpPr>
          <a:xfrm>
            <a:off x="669107" y="365934"/>
            <a:ext cx="8171555" cy="472536"/>
            <a:chOff x="-1030592" y="999690"/>
            <a:chExt cx="8171555" cy="472536"/>
          </a:xfrm>
        </p:grpSpPr>
        <p:sp>
          <p:nvSpPr>
            <p:cNvPr id="5" name="Прямоугольник: скругленные углы 4">
              <a:extLst>
                <a:ext uri="{FF2B5EF4-FFF2-40B4-BE49-F238E27FC236}">
                  <a16:creationId xmlns:a16="http://schemas.microsoft.com/office/drawing/2014/main" xmlns="" id="{2CF4E175-DCE0-E2D9-86A3-7C5444D23EF5}"/>
                </a:ext>
              </a:extLst>
            </p:cNvPr>
            <p:cNvSpPr/>
            <p:nvPr/>
          </p:nvSpPr>
          <p:spPr>
            <a:xfrm>
              <a:off x="-1030592" y="999690"/>
              <a:ext cx="8171555" cy="472536"/>
            </a:xfrm>
            <a:prstGeom prst="roundRect">
              <a:avLst>
                <a:gd name="adj" fmla="val 13475"/>
              </a:avLst>
            </a:prstGeom>
            <a:solidFill>
              <a:srgbClr val="CAC8C8"/>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p>
          </p:txBody>
        </p:sp>
        <p:sp>
          <p:nvSpPr>
            <p:cNvPr id="6" name="TextBox 5">
              <a:extLst>
                <a:ext uri="{FF2B5EF4-FFF2-40B4-BE49-F238E27FC236}">
                  <a16:creationId xmlns:a16="http://schemas.microsoft.com/office/drawing/2014/main" xmlns="" id="{A9637BF1-1FDD-DF55-0B6B-824EFC0D97B6}"/>
                </a:ext>
              </a:extLst>
            </p:cNvPr>
            <p:cNvSpPr txBox="1"/>
            <p:nvPr/>
          </p:nvSpPr>
          <p:spPr>
            <a:xfrm>
              <a:off x="-993091" y="1043387"/>
              <a:ext cx="7927225" cy="400110"/>
            </a:xfrm>
            <a:prstGeom prst="rect">
              <a:avLst/>
            </a:prstGeom>
            <a:noFill/>
          </p:spPr>
          <p:txBody>
            <a:bodyPr wrap="square" rtlCol="0">
              <a:spAutoFit/>
            </a:bodyPr>
            <a:lstStyle>
              <a:defPPr>
                <a:defRPr lang="ru-RU"/>
              </a:defPPr>
              <a:lvl1pPr algn="ctr">
                <a:defRPr>
                  <a:latin typeface="Museo Sans Cyrl 700" panose="02000000000000000000" pitchFamily="50" charset="-52"/>
                </a:defRPr>
              </a:lvl1pPr>
            </a:lstStyle>
            <a:p>
              <a:pPr algn="l"/>
              <a:r>
                <a:rPr lang="ru-RU" sz="2000" dirty="0"/>
                <a:t>Правовые основания процедур оценки качества образования</a:t>
              </a:r>
              <a:endParaRPr lang="en-US" sz="2000" dirty="0"/>
            </a:p>
          </p:txBody>
        </p:sp>
      </p:grpSp>
      <p:grpSp>
        <p:nvGrpSpPr>
          <p:cNvPr id="7" name="Группа 6">
            <a:extLst>
              <a:ext uri="{FF2B5EF4-FFF2-40B4-BE49-F238E27FC236}">
                <a16:creationId xmlns:a16="http://schemas.microsoft.com/office/drawing/2014/main" xmlns="" id="{63F5CCB3-9C8C-C933-7B44-2AAF1FE38AE9}"/>
              </a:ext>
            </a:extLst>
          </p:cNvPr>
          <p:cNvGrpSpPr/>
          <p:nvPr/>
        </p:nvGrpSpPr>
        <p:grpSpPr>
          <a:xfrm>
            <a:off x="669107" y="1024466"/>
            <a:ext cx="5315867" cy="369332"/>
            <a:chOff x="8676531" y="775291"/>
            <a:chExt cx="1247200" cy="1237204"/>
          </a:xfrm>
        </p:grpSpPr>
        <p:sp>
          <p:nvSpPr>
            <p:cNvPr id="8" name="Прямоугольник: скругленные углы 17">
              <a:extLst>
                <a:ext uri="{FF2B5EF4-FFF2-40B4-BE49-F238E27FC236}">
                  <a16:creationId xmlns:a16="http://schemas.microsoft.com/office/drawing/2014/main" xmlns="" id="{5130F4B9-E09F-DABE-DE56-EAD6CBDB5472}"/>
                </a:ext>
              </a:extLst>
            </p:cNvPr>
            <p:cNvSpPr/>
            <p:nvPr/>
          </p:nvSpPr>
          <p:spPr>
            <a:xfrm>
              <a:off x="8676531" y="859580"/>
              <a:ext cx="1247200" cy="1075832"/>
            </a:xfrm>
            <a:prstGeom prst="roundRect">
              <a:avLst>
                <a:gd name="adj" fmla="val 13475"/>
              </a:avLst>
            </a:prstGeom>
            <a:solidFill>
              <a:srgbClr val="EE3524"/>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Museo Sans Cyrl 700" panose="02000000000000000000" pitchFamily="50" charset="-52"/>
              </a:endParaRPr>
            </a:p>
          </p:txBody>
        </p:sp>
        <p:sp>
          <p:nvSpPr>
            <p:cNvPr id="9" name="TextBox 8">
              <a:extLst>
                <a:ext uri="{FF2B5EF4-FFF2-40B4-BE49-F238E27FC236}">
                  <a16:creationId xmlns:a16="http://schemas.microsoft.com/office/drawing/2014/main" xmlns="" id="{5463FE90-3B5A-4396-582A-5C1C895AF7D4}"/>
                </a:ext>
              </a:extLst>
            </p:cNvPr>
            <p:cNvSpPr txBox="1"/>
            <p:nvPr/>
          </p:nvSpPr>
          <p:spPr>
            <a:xfrm>
              <a:off x="8707665" y="775291"/>
              <a:ext cx="1152500" cy="1237204"/>
            </a:xfrm>
            <a:prstGeom prst="rect">
              <a:avLst/>
            </a:prstGeom>
            <a:noFill/>
          </p:spPr>
          <p:txBody>
            <a:bodyPr wrap="square" rtlCol="0">
              <a:spAutoFit/>
            </a:bodyPr>
            <a:lstStyle/>
            <a:p>
              <a:r>
                <a:rPr lang="ru-RU" dirty="0">
                  <a:solidFill>
                    <a:schemeClr val="bg1"/>
                  </a:solidFill>
                  <a:latin typeface="Museo Sans Cyrl 700" panose="02000000000000000000" pitchFamily="50" charset="-52"/>
                  <a:cs typeface="Segoe UI Light" panose="020B0502040204020203" pitchFamily="34" charset="0"/>
                </a:rPr>
                <a:t>МОНИТОРИНГ СИСТЕМЫ ОБРАЗОВАНИЯ </a:t>
              </a:r>
              <a:endParaRPr lang="ru-RU" b="1" dirty="0">
                <a:solidFill>
                  <a:schemeClr val="bg1"/>
                </a:solidFill>
                <a:latin typeface="Museo Sans Cyrl 700" panose="02000000000000000000" pitchFamily="50" charset="-52"/>
              </a:endParaRPr>
            </a:p>
          </p:txBody>
        </p:sp>
      </p:grpSp>
      <p:grpSp>
        <p:nvGrpSpPr>
          <p:cNvPr id="11" name="Группа 10">
            <a:extLst>
              <a:ext uri="{FF2B5EF4-FFF2-40B4-BE49-F238E27FC236}">
                <a16:creationId xmlns:a16="http://schemas.microsoft.com/office/drawing/2014/main" xmlns="" id="{F246A12B-EB8D-C18B-FBBF-553E06A548CB}"/>
              </a:ext>
            </a:extLst>
          </p:cNvPr>
          <p:cNvGrpSpPr/>
          <p:nvPr/>
        </p:nvGrpSpPr>
        <p:grpSpPr>
          <a:xfrm>
            <a:off x="663959" y="1427993"/>
            <a:ext cx="10864081" cy="472536"/>
            <a:chOff x="669107" y="1690909"/>
            <a:chExt cx="10864081" cy="472536"/>
          </a:xfrm>
        </p:grpSpPr>
        <p:grpSp>
          <p:nvGrpSpPr>
            <p:cNvPr id="13" name="Группа 12">
              <a:extLst>
                <a:ext uri="{FF2B5EF4-FFF2-40B4-BE49-F238E27FC236}">
                  <a16:creationId xmlns:a16="http://schemas.microsoft.com/office/drawing/2014/main" xmlns="" id="{9444E747-B0CA-0F54-2684-518FAB9943E6}"/>
                </a:ext>
              </a:extLst>
            </p:cNvPr>
            <p:cNvGrpSpPr/>
            <p:nvPr/>
          </p:nvGrpSpPr>
          <p:grpSpPr>
            <a:xfrm>
              <a:off x="669107" y="1690909"/>
              <a:ext cx="10864081" cy="472536"/>
              <a:chOff x="678530" y="2032206"/>
              <a:chExt cx="7361270" cy="571345"/>
            </a:xfrm>
          </p:grpSpPr>
          <p:sp>
            <p:nvSpPr>
              <p:cNvPr id="15" name="Прямоугольник: скругленные углы 14">
                <a:extLst>
                  <a:ext uri="{FF2B5EF4-FFF2-40B4-BE49-F238E27FC236}">
                    <a16:creationId xmlns:a16="http://schemas.microsoft.com/office/drawing/2014/main" xmlns="" id="{79E548B5-C90E-044A-966C-7F10D094DE7C}"/>
                  </a:ext>
                </a:extLst>
              </p:cNvPr>
              <p:cNvSpPr/>
              <p:nvPr/>
            </p:nvSpPr>
            <p:spPr>
              <a:xfrm>
                <a:off x="678530" y="2032206"/>
                <a:ext cx="7361270" cy="571345"/>
              </a:xfrm>
              <a:prstGeom prst="roundRect">
                <a:avLst>
                  <a:gd name="adj" fmla="val 13475"/>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TextBox 15">
                <a:extLst>
                  <a:ext uri="{FF2B5EF4-FFF2-40B4-BE49-F238E27FC236}">
                    <a16:creationId xmlns:a16="http://schemas.microsoft.com/office/drawing/2014/main" xmlns="" id="{17CABE7D-7CF8-435D-126B-A5413C52DF8C}"/>
                  </a:ext>
                </a:extLst>
              </p:cNvPr>
              <p:cNvSpPr txBox="1"/>
              <p:nvPr/>
            </p:nvSpPr>
            <p:spPr>
              <a:xfrm>
                <a:off x="949743" y="2073551"/>
                <a:ext cx="6982959" cy="409347"/>
              </a:xfrm>
              <a:prstGeom prst="rect">
                <a:avLst/>
              </a:prstGeom>
              <a:noFill/>
            </p:spPr>
            <p:txBody>
              <a:bodyPr wrap="square" rtlCol="0">
                <a:spAutoFit/>
              </a:bodyPr>
              <a:lstStyle/>
              <a:p>
                <a:r>
                  <a:rPr lang="ru-RU" sz="1600" dirty="0">
                    <a:latin typeface="Museo Sans Cyrl 700" panose="02000000000000000000" pitchFamily="50" charset="-52"/>
                  </a:rPr>
                  <a:t>Статьи 97 Федерального закона от 29.12.2012 г. N 273-ФЗ </a:t>
                </a:r>
                <a:r>
                  <a:rPr lang="ru-RU" sz="1600" dirty="0">
                    <a:latin typeface="Museo Sans Cyrl 300" panose="02000000000000000000" pitchFamily="2" charset="-52"/>
                  </a:rPr>
                  <a:t>«Об образовании в Российской Федерации»</a:t>
                </a:r>
              </a:p>
            </p:txBody>
          </p:sp>
        </p:grpSp>
        <p:sp>
          <p:nvSpPr>
            <p:cNvPr id="14" name="Прямоугольник: скругленные углы 13">
              <a:extLst>
                <a:ext uri="{FF2B5EF4-FFF2-40B4-BE49-F238E27FC236}">
                  <a16:creationId xmlns:a16="http://schemas.microsoft.com/office/drawing/2014/main" xmlns="" id="{746661A3-30ED-3BA1-28DF-0C6BCAB9E45D}"/>
                </a:ext>
              </a:extLst>
            </p:cNvPr>
            <p:cNvSpPr/>
            <p:nvPr/>
          </p:nvSpPr>
          <p:spPr>
            <a:xfrm>
              <a:off x="816048" y="1832698"/>
              <a:ext cx="121607"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9" name="Группа 18">
            <a:extLst>
              <a:ext uri="{FF2B5EF4-FFF2-40B4-BE49-F238E27FC236}">
                <a16:creationId xmlns:a16="http://schemas.microsoft.com/office/drawing/2014/main" xmlns="" id="{AA107F96-EE0B-4B34-D94C-631728A45C4B}"/>
              </a:ext>
            </a:extLst>
          </p:cNvPr>
          <p:cNvGrpSpPr/>
          <p:nvPr/>
        </p:nvGrpSpPr>
        <p:grpSpPr>
          <a:xfrm>
            <a:off x="663959" y="2012772"/>
            <a:ext cx="10864081" cy="705316"/>
            <a:chOff x="669107" y="1690910"/>
            <a:chExt cx="10864081" cy="705316"/>
          </a:xfrm>
        </p:grpSpPr>
        <p:grpSp>
          <p:nvGrpSpPr>
            <p:cNvPr id="20" name="Группа 19">
              <a:extLst>
                <a:ext uri="{FF2B5EF4-FFF2-40B4-BE49-F238E27FC236}">
                  <a16:creationId xmlns:a16="http://schemas.microsoft.com/office/drawing/2014/main" xmlns="" id="{2706E4C2-383A-1B97-5FEB-210E1A61147D}"/>
                </a:ext>
              </a:extLst>
            </p:cNvPr>
            <p:cNvGrpSpPr/>
            <p:nvPr/>
          </p:nvGrpSpPr>
          <p:grpSpPr>
            <a:xfrm>
              <a:off x="669107" y="1690910"/>
              <a:ext cx="10864081" cy="705316"/>
              <a:chOff x="678530" y="2032206"/>
              <a:chExt cx="7361270" cy="852800"/>
            </a:xfrm>
          </p:grpSpPr>
          <p:sp>
            <p:nvSpPr>
              <p:cNvPr id="23" name="Прямоугольник: скругленные углы 22">
                <a:extLst>
                  <a:ext uri="{FF2B5EF4-FFF2-40B4-BE49-F238E27FC236}">
                    <a16:creationId xmlns:a16="http://schemas.microsoft.com/office/drawing/2014/main" xmlns="" id="{319FAF89-F70F-2382-02D7-43B868781EAD}"/>
                  </a:ext>
                </a:extLst>
              </p:cNvPr>
              <p:cNvSpPr/>
              <p:nvPr/>
            </p:nvSpPr>
            <p:spPr>
              <a:xfrm>
                <a:off x="678530" y="2032206"/>
                <a:ext cx="7361270" cy="852800"/>
              </a:xfrm>
              <a:prstGeom prst="roundRect">
                <a:avLst>
                  <a:gd name="adj" fmla="val 13475"/>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4" name="TextBox 23">
                <a:extLst>
                  <a:ext uri="{FF2B5EF4-FFF2-40B4-BE49-F238E27FC236}">
                    <a16:creationId xmlns:a16="http://schemas.microsoft.com/office/drawing/2014/main" xmlns="" id="{866548B9-4A3D-AF82-0DD5-C29926967369}"/>
                  </a:ext>
                </a:extLst>
              </p:cNvPr>
              <p:cNvSpPr txBox="1"/>
              <p:nvPr/>
            </p:nvSpPr>
            <p:spPr>
              <a:xfrm>
                <a:off x="949743" y="2073551"/>
                <a:ext cx="6982959" cy="707054"/>
              </a:xfrm>
              <a:prstGeom prst="rect">
                <a:avLst/>
              </a:prstGeom>
              <a:noFill/>
            </p:spPr>
            <p:txBody>
              <a:bodyPr wrap="square" rtlCol="0">
                <a:spAutoFit/>
              </a:bodyPr>
              <a:lstStyle/>
              <a:p>
                <a:r>
                  <a:rPr lang="ru-RU" sz="1600" dirty="0">
                    <a:latin typeface="Museo Sans Cyrl 700" panose="02000000000000000000" pitchFamily="50" charset="-52"/>
                  </a:rPr>
                  <a:t>Постановление Правительства Российской Федерации от 05.08.2013 г. № 662 </a:t>
                </a:r>
                <a:r>
                  <a:rPr lang="ru-RU" sz="1600" dirty="0">
                    <a:latin typeface="Museo Sans Cyrl 300" panose="02000000000000000000" pitchFamily="2" charset="-52"/>
                  </a:rPr>
                  <a:t>«Об осуществлении мониторинга системы образования»</a:t>
                </a:r>
              </a:p>
            </p:txBody>
          </p:sp>
        </p:grpSp>
        <p:sp>
          <p:nvSpPr>
            <p:cNvPr id="21" name="Прямоугольник: скругленные углы 20">
              <a:extLst>
                <a:ext uri="{FF2B5EF4-FFF2-40B4-BE49-F238E27FC236}">
                  <a16:creationId xmlns:a16="http://schemas.microsoft.com/office/drawing/2014/main" xmlns="" id="{9CAC21AF-D59B-D733-03C7-C5D8D1CB7D84}"/>
                </a:ext>
              </a:extLst>
            </p:cNvPr>
            <p:cNvSpPr/>
            <p:nvPr/>
          </p:nvSpPr>
          <p:spPr>
            <a:xfrm>
              <a:off x="816048" y="1832698"/>
              <a:ext cx="121607"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sp>
        <p:nvSpPr>
          <p:cNvPr id="3" name="Номер слайда 2">
            <a:extLst>
              <a:ext uri="{FF2B5EF4-FFF2-40B4-BE49-F238E27FC236}">
                <a16:creationId xmlns:a16="http://schemas.microsoft.com/office/drawing/2014/main" xmlns="" id="{97EB9103-1EE4-7F4F-9072-C02B9CB3925F}"/>
              </a:ext>
            </a:extLst>
          </p:cNvPr>
          <p:cNvSpPr>
            <a:spLocks noGrp="1"/>
          </p:cNvSpPr>
          <p:nvPr>
            <p:ph type="sldNum" sz="quarter" idx="12"/>
          </p:nvPr>
        </p:nvSpPr>
        <p:spPr/>
        <p:txBody>
          <a:bodyPr/>
          <a:lstStyle/>
          <a:p>
            <a:fld id="{6E2A07DF-9D6C-49A2-A2EB-407E1B93CB59}" type="slidenum">
              <a:rPr lang="ru-RU" smtClean="0"/>
              <a:t>6</a:t>
            </a:fld>
            <a:endParaRPr lang="ru-RU"/>
          </a:p>
        </p:txBody>
      </p:sp>
    </p:spTree>
    <p:extLst>
      <p:ext uri="{BB962C8B-B14F-4D97-AF65-F5344CB8AC3E}">
        <p14:creationId xmlns:p14="http://schemas.microsoft.com/office/powerpoint/2010/main" val="2642507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a:extLst>
              <a:ext uri="{FF2B5EF4-FFF2-40B4-BE49-F238E27FC236}">
                <a16:creationId xmlns:a16="http://schemas.microsoft.com/office/drawing/2014/main" xmlns="" id="{AB4569A0-BF6E-4C17-A4F7-D1AA5CE6ADFD}"/>
              </a:ext>
            </a:extLst>
          </p:cNvPr>
          <p:cNvGrpSpPr/>
          <p:nvPr/>
        </p:nvGrpSpPr>
        <p:grpSpPr>
          <a:xfrm>
            <a:off x="669107" y="365934"/>
            <a:ext cx="8171555" cy="472536"/>
            <a:chOff x="-1030592" y="999690"/>
            <a:chExt cx="8171555" cy="472536"/>
          </a:xfrm>
        </p:grpSpPr>
        <p:sp>
          <p:nvSpPr>
            <p:cNvPr id="5" name="Прямоугольник: скругленные углы 4">
              <a:extLst>
                <a:ext uri="{FF2B5EF4-FFF2-40B4-BE49-F238E27FC236}">
                  <a16:creationId xmlns:a16="http://schemas.microsoft.com/office/drawing/2014/main" xmlns="" id="{2CF4E175-DCE0-E2D9-86A3-7C5444D23EF5}"/>
                </a:ext>
              </a:extLst>
            </p:cNvPr>
            <p:cNvSpPr/>
            <p:nvPr/>
          </p:nvSpPr>
          <p:spPr>
            <a:xfrm>
              <a:off x="-1030592" y="999690"/>
              <a:ext cx="8171555" cy="472536"/>
            </a:xfrm>
            <a:prstGeom prst="roundRect">
              <a:avLst>
                <a:gd name="adj" fmla="val 13475"/>
              </a:avLst>
            </a:prstGeom>
            <a:solidFill>
              <a:srgbClr val="CAC8C8"/>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p>
          </p:txBody>
        </p:sp>
        <p:sp>
          <p:nvSpPr>
            <p:cNvPr id="6" name="TextBox 5">
              <a:extLst>
                <a:ext uri="{FF2B5EF4-FFF2-40B4-BE49-F238E27FC236}">
                  <a16:creationId xmlns:a16="http://schemas.microsoft.com/office/drawing/2014/main" xmlns="" id="{A9637BF1-1FDD-DF55-0B6B-824EFC0D97B6}"/>
                </a:ext>
              </a:extLst>
            </p:cNvPr>
            <p:cNvSpPr txBox="1"/>
            <p:nvPr/>
          </p:nvSpPr>
          <p:spPr>
            <a:xfrm>
              <a:off x="-993091" y="1043387"/>
              <a:ext cx="7927225" cy="400110"/>
            </a:xfrm>
            <a:prstGeom prst="rect">
              <a:avLst/>
            </a:prstGeom>
            <a:noFill/>
          </p:spPr>
          <p:txBody>
            <a:bodyPr wrap="square" rtlCol="0">
              <a:spAutoFit/>
            </a:bodyPr>
            <a:lstStyle>
              <a:defPPr>
                <a:defRPr lang="ru-RU"/>
              </a:defPPr>
              <a:lvl1pPr algn="ctr">
                <a:defRPr>
                  <a:latin typeface="Museo Sans Cyrl 700" panose="02000000000000000000" pitchFamily="50" charset="-52"/>
                </a:defRPr>
              </a:lvl1pPr>
            </a:lstStyle>
            <a:p>
              <a:pPr algn="l"/>
              <a:r>
                <a:rPr lang="ru-RU" sz="2000" dirty="0"/>
                <a:t>Правовые основания процедур оценки качества образования</a:t>
              </a:r>
              <a:endParaRPr lang="en-US" sz="2000" dirty="0"/>
            </a:p>
          </p:txBody>
        </p:sp>
      </p:grpSp>
      <p:grpSp>
        <p:nvGrpSpPr>
          <p:cNvPr id="7" name="Группа 6">
            <a:extLst>
              <a:ext uri="{FF2B5EF4-FFF2-40B4-BE49-F238E27FC236}">
                <a16:creationId xmlns:a16="http://schemas.microsoft.com/office/drawing/2014/main" xmlns="" id="{63F5CCB3-9C8C-C933-7B44-2AAF1FE38AE9}"/>
              </a:ext>
            </a:extLst>
          </p:cNvPr>
          <p:cNvGrpSpPr/>
          <p:nvPr/>
        </p:nvGrpSpPr>
        <p:grpSpPr>
          <a:xfrm>
            <a:off x="669107" y="1024466"/>
            <a:ext cx="5315867" cy="369332"/>
            <a:chOff x="8676531" y="775291"/>
            <a:chExt cx="1247200" cy="1237204"/>
          </a:xfrm>
        </p:grpSpPr>
        <p:sp>
          <p:nvSpPr>
            <p:cNvPr id="8" name="Прямоугольник: скругленные углы 17">
              <a:extLst>
                <a:ext uri="{FF2B5EF4-FFF2-40B4-BE49-F238E27FC236}">
                  <a16:creationId xmlns:a16="http://schemas.microsoft.com/office/drawing/2014/main" xmlns="" id="{5130F4B9-E09F-DABE-DE56-EAD6CBDB5472}"/>
                </a:ext>
              </a:extLst>
            </p:cNvPr>
            <p:cNvSpPr/>
            <p:nvPr/>
          </p:nvSpPr>
          <p:spPr>
            <a:xfrm>
              <a:off x="8676531" y="859580"/>
              <a:ext cx="1247200" cy="1075832"/>
            </a:xfrm>
            <a:prstGeom prst="roundRect">
              <a:avLst>
                <a:gd name="adj" fmla="val 13475"/>
              </a:avLst>
            </a:prstGeom>
            <a:solidFill>
              <a:srgbClr val="EE3524"/>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Museo Sans Cyrl 700" panose="02000000000000000000" pitchFamily="50" charset="-52"/>
              </a:endParaRPr>
            </a:p>
          </p:txBody>
        </p:sp>
        <p:sp>
          <p:nvSpPr>
            <p:cNvPr id="9" name="TextBox 8">
              <a:extLst>
                <a:ext uri="{FF2B5EF4-FFF2-40B4-BE49-F238E27FC236}">
                  <a16:creationId xmlns:a16="http://schemas.microsoft.com/office/drawing/2014/main" xmlns="" id="{5463FE90-3B5A-4396-582A-5C1C895AF7D4}"/>
                </a:ext>
              </a:extLst>
            </p:cNvPr>
            <p:cNvSpPr txBox="1"/>
            <p:nvPr/>
          </p:nvSpPr>
          <p:spPr>
            <a:xfrm>
              <a:off x="8707665" y="775291"/>
              <a:ext cx="1152500" cy="1237204"/>
            </a:xfrm>
            <a:prstGeom prst="rect">
              <a:avLst/>
            </a:prstGeom>
            <a:noFill/>
          </p:spPr>
          <p:txBody>
            <a:bodyPr wrap="square" rtlCol="0">
              <a:spAutoFit/>
            </a:bodyPr>
            <a:lstStyle/>
            <a:p>
              <a:r>
                <a:rPr lang="ru-RU" dirty="0">
                  <a:solidFill>
                    <a:schemeClr val="bg1"/>
                  </a:solidFill>
                  <a:latin typeface="Museo Sans Cyrl 700" panose="02000000000000000000" pitchFamily="50" charset="-52"/>
                  <a:cs typeface="Segoe UI Light" panose="020B0502040204020203" pitchFamily="34" charset="0"/>
                </a:rPr>
                <a:t>МОНИТОРИНГ СИСТЕМЫ ОБРАЗОВАНИЯ </a:t>
              </a:r>
              <a:endParaRPr lang="ru-RU" b="1" dirty="0">
                <a:solidFill>
                  <a:schemeClr val="bg1"/>
                </a:solidFill>
                <a:latin typeface="Museo Sans Cyrl 700" panose="02000000000000000000" pitchFamily="50" charset="-52"/>
              </a:endParaRPr>
            </a:p>
          </p:txBody>
        </p:sp>
      </p:grpSp>
      <p:sp>
        <p:nvSpPr>
          <p:cNvPr id="3" name="Номер слайда 2">
            <a:extLst>
              <a:ext uri="{FF2B5EF4-FFF2-40B4-BE49-F238E27FC236}">
                <a16:creationId xmlns:a16="http://schemas.microsoft.com/office/drawing/2014/main" xmlns="" id="{97EB9103-1EE4-7F4F-9072-C02B9CB3925F}"/>
              </a:ext>
            </a:extLst>
          </p:cNvPr>
          <p:cNvSpPr>
            <a:spLocks noGrp="1"/>
          </p:cNvSpPr>
          <p:nvPr>
            <p:ph type="sldNum" sz="quarter" idx="12"/>
          </p:nvPr>
        </p:nvSpPr>
        <p:spPr/>
        <p:txBody>
          <a:bodyPr/>
          <a:lstStyle/>
          <a:p>
            <a:fld id="{6E2A07DF-9D6C-49A2-A2EB-407E1B93CB59}" type="slidenum">
              <a:rPr lang="ru-RU" smtClean="0"/>
              <a:t>7</a:t>
            </a:fld>
            <a:endParaRPr lang="ru-RU"/>
          </a:p>
        </p:txBody>
      </p:sp>
      <p:pic>
        <p:nvPicPr>
          <p:cNvPr id="25" name="Рисунок 24" descr="Изображение выглядит как текст, снимок экрана, монитор, экран&#10;&#10;Автоматически созданное описание">
            <a:extLst>
              <a:ext uri="{FF2B5EF4-FFF2-40B4-BE49-F238E27FC236}">
                <a16:creationId xmlns:a16="http://schemas.microsoft.com/office/drawing/2014/main" xmlns="" id="{1147890C-898C-964E-93F9-0D8A1263B726}"/>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6959" y="2114262"/>
            <a:ext cx="5868015" cy="3311044"/>
          </a:xfrm>
          <a:prstGeom prst="rect">
            <a:avLst/>
          </a:prstGeom>
          <a:noFill/>
          <a:ln>
            <a:noFill/>
          </a:ln>
          <a:effectLst>
            <a:outerShdw blurRad="50800" dist="38100" dir="2700000" algn="tl" rotWithShape="0">
              <a:prstClr val="black">
                <a:alpha val="20000"/>
              </a:prstClr>
            </a:outerShdw>
          </a:effectLst>
        </p:spPr>
      </p:pic>
      <p:pic>
        <p:nvPicPr>
          <p:cNvPr id="10" name="Рисунок 9">
            <a:extLst>
              <a:ext uri="{FF2B5EF4-FFF2-40B4-BE49-F238E27FC236}">
                <a16:creationId xmlns:a16="http://schemas.microsoft.com/office/drawing/2014/main" xmlns="" id="{0FC8593F-69C2-C966-28DB-A0E4348FB66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84974" y="1581945"/>
            <a:ext cx="5976134" cy="4352238"/>
          </a:xfrm>
          <a:prstGeom prst="rect">
            <a:avLst/>
          </a:prstGeom>
        </p:spPr>
      </p:pic>
    </p:spTree>
    <p:extLst>
      <p:ext uri="{BB962C8B-B14F-4D97-AF65-F5344CB8AC3E}">
        <p14:creationId xmlns:p14="http://schemas.microsoft.com/office/powerpoint/2010/main" val="3246001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Прямая со стрелкой 26">
            <a:extLst>
              <a:ext uri="{FF2B5EF4-FFF2-40B4-BE49-F238E27FC236}">
                <a16:creationId xmlns:a16="http://schemas.microsoft.com/office/drawing/2014/main" xmlns="" id="{053E9A39-742A-C6C3-7E47-75B70BAB74DE}"/>
              </a:ext>
            </a:extLst>
          </p:cNvPr>
          <p:cNvCxnSpPr>
            <a:cxnSpLocks/>
          </p:cNvCxnSpPr>
          <p:nvPr/>
        </p:nvCxnSpPr>
        <p:spPr>
          <a:xfrm rot="16200000" flipH="1">
            <a:off x="7882213" y="1698804"/>
            <a:ext cx="0" cy="360000"/>
          </a:xfrm>
          <a:prstGeom prst="straightConnector1">
            <a:avLst/>
          </a:prstGeom>
          <a:ln w="50800">
            <a:solidFill>
              <a:srgbClr val="EE3524"/>
            </a:solidFill>
            <a:tailEnd type="arrow"/>
          </a:ln>
        </p:spPr>
        <p:style>
          <a:lnRef idx="1">
            <a:schemeClr val="accent1"/>
          </a:lnRef>
          <a:fillRef idx="0">
            <a:schemeClr val="accent1"/>
          </a:fillRef>
          <a:effectRef idx="0">
            <a:schemeClr val="accent1"/>
          </a:effectRef>
          <a:fontRef idx="minor">
            <a:schemeClr val="tx1"/>
          </a:fontRef>
        </p:style>
      </p:cxnSp>
      <p:grpSp>
        <p:nvGrpSpPr>
          <p:cNvPr id="45" name="Группа 44">
            <a:extLst>
              <a:ext uri="{FF2B5EF4-FFF2-40B4-BE49-F238E27FC236}">
                <a16:creationId xmlns:a16="http://schemas.microsoft.com/office/drawing/2014/main" xmlns="" id="{B8640960-3CF8-56B6-54FE-3445E225939C}"/>
              </a:ext>
            </a:extLst>
          </p:cNvPr>
          <p:cNvGrpSpPr/>
          <p:nvPr/>
        </p:nvGrpSpPr>
        <p:grpSpPr>
          <a:xfrm>
            <a:off x="1996803" y="392642"/>
            <a:ext cx="7985586" cy="723092"/>
            <a:chOff x="-1030592" y="999690"/>
            <a:chExt cx="6544813" cy="723092"/>
          </a:xfrm>
        </p:grpSpPr>
        <p:sp>
          <p:nvSpPr>
            <p:cNvPr id="46" name="Прямоугольник: скругленные углы 45">
              <a:extLst>
                <a:ext uri="{FF2B5EF4-FFF2-40B4-BE49-F238E27FC236}">
                  <a16:creationId xmlns:a16="http://schemas.microsoft.com/office/drawing/2014/main" xmlns="" id="{D8999891-703F-B116-26A8-94ACFF2A489E}"/>
                </a:ext>
              </a:extLst>
            </p:cNvPr>
            <p:cNvSpPr/>
            <p:nvPr/>
          </p:nvSpPr>
          <p:spPr>
            <a:xfrm>
              <a:off x="-1030592" y="999690"/>
              <a:ext cx="6544813" cy="723092"/>
            </a:xfrm>
            <a:prstGeom prst="roundRect">
              <a:avLst>
                <a:gd name="adj" fmla="val 13475"/>
              </a:avLst>
            </a:prstGeom>
            <a:solidFill>
              <a:schemeClr val="bg2">
                <a:lumMod val="75000"/>
                <a:alpha val="33000"/>
              </a:schemeClr>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7" name="TextBox 46">
              <a:extLst>
                <a:ext uri="{FF2B5EF4-FFF2-40B4-BE49-F238E27FC236}">
                  <a16:creationId xmlns:a16="http://schemas.microsoft.com/office/drawing/2014/main" xmlns="" id="{533D3669-96A5-96B5-E077-6B7963E6DCC4}"/>
                </a:ext>
              </a:extLst>
            </p:cNvPr>
            <p:cNvSpPr txBox="1"/>
            <p:nvPr/>
          </p:nvSpPr>
          <p:spPr>
            <a:xfrm>
              <a:off x="-993090" y="1141721"/>
              <a:ext cx="6469810" cy="369332"/>
            </a:xfrm>
            <a:prstGeom prst="rect">
              <a:avLst/>
            </a:prstGeom>
            <a:noFill/>
          </p:spPr>
          <p:txBody>
            <a:bodyPr wrap="square" rtlCol="0">
              <a:spAutoFit/>
            </a:bodyPr>
            <a:lstStyle/>
            <a:p>
              <a:pPr algn="ctr"/>
              <a:r>
                <a:rPr lang="ru-RU" dirty="0">
                  <a:latin typeface="Museo Sans Cyrl 700" panose="02000000000000000000" pitchFamily="50" charset="-52"/>
                </a:rPr>
                <a:t>Оценка качества общего образования с позиции школы / завуча</a:t>
              </a:r>
            </a:p>
          </p:txBody>
        </p:sp>
      </p:grpSp>
      <p:sp>
        <p:nvSpPr>
          <p:cNvPr id="2" name="TextBox 1">
            <a:extLst>
              <a:ext uri="{FF2B5EF4-FFF2-40B4-BE49-F238E27FC236}">
                <a16:creationId xmlns:a16="http://schemas.microsoft.com/office/drawing/2014/main" xmlns="" id="{9A3D6420-56DD-5FA0-1B02-47804569CDB7}"/>
              </a:ext>
            </a:extLst>
          </p:cNvPr>
          <p:cNvSpPr txBox="1"/>
          <p:nvPr/>
        </p:nvSpPr>
        <p:spPr>
          <a:xfrm>
            <a:off x="8168537" y="1557455"/>
            <a:ext cx="3013440" cy="646986"/>
          </a:xfrm>
          <a:prstGeom prst="roundRect">
            <a:avLst>
              <a:gd name="adj" fmla="val 14984"/>
            </a:avLst>
          </a:prstGeom>
          <a:solidFill>
            <a:schemeClr val="bg1">
              <a:alpha val="86000"/>
            </a:schemeClr>
          </a:solidFill>
          <a:ln w="28575">
            <a:solidFill>
              <a:srgbClr val="EE3524"/>
            </a:solidFill>
          </a:ln>
        </p:spPr>
        <p:txBody>
          <a:bodyPr wrap="none" rtlCol="0">
            <a:spAutoFit/>
          </a:bodyPr>
          <a:lstStyle/>
          <a:p>
            <a:pPr algn="ctr"/>
            <a:r>
              <a:rPr lang="ru-RU" sz="1600" dirty="0">
                <a:latin typeface="Museo Sans Cyrl 300" panose="02000000000000000000" pitchFamily="2" charset="-52"/>
              </a:rPr>
              <a:t>Внутренняя оценка качества</a:t>
            </a:r>
          </a:p>
          <a:p>
            <a:pPr algn="ctr"/>
            <a:r>
              <a:rPr lang="ru-RU" sz="1600" dirty="0">
                <a:latin typeface="Museo Sans Cyrl 300" panose="02000000000000000000" pitchFamily="2" charset="-52"/>
              </a:rPr>
              <a:t>(ВСОКО)</a:t>
            </a:r>
          </a:p>
        </p:txBody>
      </p:sp>
      <p:sp>
        <p:nvSpPr>
          <p:cNvPr id="3" name="TextBox 2">
            <a:extLst>
              <a:ext uri="{FF2B5EF4-FFF2-40B4-BE49-F238E27FC236}">
                <a16:creationId xmlns:a16="http://schemas.microsoft.com/office/drawing/2014/main" xmlns="" id="{5FF9A6AC-6234-67B9-79D8-E8CB668654B5}"/>
              </a:ext>
            </a:extLst>
          </p:cNvPr>
          <p:cNvSpPr txBox="1"/>
          <p:nvPr/>
        </p:nvSpPr>
        <p:spPr>
          <a:xfrm>
            <a:off x="8253755" y="2316894"/>
            <a:ext cx="2997936" cy="307777"/>
          </a:xfrm>
          <a:prstGeom prst="rect">
            <a:avLst/>
          </a:prstGeom>
          <a:noFill/>
        </p:spPr>
        <p:txBody>
          <a:bodyPr wrap="none" rtlCol="0">
            <a:spAutoFit/>
          </a:bodyPr>
          <a:lstStyle/>
          <a:p>
            <a:pPr algn="ctr"/>
            <a:r>
              <a:rPr lang="ru-RU" sz="1400" dirty="0">
                <a:latin typeface="Museo Sans Cyrl 300" panose="02000000000000000000" pitchFamily="2" charset="-52"/>
              </a:rPr>
              <a:t>текущий контроль успеваемости</a:t>
            </a:r>
          </a:p>
        </p:txBody>
      </p:sp>
      <p:sp>
        <p:nvSpPr>
          <p:cNvPr id="6" name="TextBox 5">
            <a:extLst>
              <a:ext uri="{FF2B5EF4-FFF2-40B4-BE49-F238E27FC236}">
                <a16:creationId xmlns:a16="http://schemas.microsoft.com/office/drawing/2014/main" xmlns="" id="{C6D7A40A-5638-3A9F-12DE-4C53F6D8E8A0}"/>
              </a:ext>
            </a:extLst>
          </p:cNvPr>
          <p:cNvSpPr txBox="1"/>
          <p:nvPr/>
        </p:nvSpPr>
        <p:spPr>
          <a:xfrm>
            <a:off x="8253754" y="2613212"/>
            <a:ext cx="2523448" cy="307777"/>
          </a:xfrm>
          <a:prstGeom prst="rect">
            <a:avLst/>
          </a:prstGeom>
          <a:noFill/>
        </p:spPr>
        <p:txBody>
          <a:bodyPr wrap="none" rtlCol="0">
            <a:spAutoFit/>
          </a:bodyPr>
          <a:lstStyle/>
          <a:p>
            <a:pPr algn="ctr"/>
            <a:r>
              <a:rPr lang="ru-RU" sz="1400" dirty="0">
                <a:latin typeface="Museo Sans Cyrl 300" panose="02000000000000000000" pitchFamily="2" charset="-52"/>
              </a:rPr>
              <a:t>промежуточная аттестация</a:t>
            </a:r>
          </a:p>
        </p:txBody>
      </p:sp>
      <p:sp>
        <p:nvSpPr>
          <p:cNvPr id="7" name="TextBox 6">
            <a:extLst>
              <a:ext uri="{FF2B5EF4-FFF2-40B4-BE49-F238E27FC236}">
                <a16:creationId xmlns:a16="http://schemas.microsoft.com/office/drawing/2014/main" xmlns="" id="{08D66BC4-D69A-FE6B-0E95-FB8B307906CD}"/>
              </a:ext>
            </a:extLst>
          </p:cNvPr>
          <p:cNvSpPr txBox="1"/>
          <p:nvPr/>
        </p:nvSpPr>
        <p:spPr>
          <a:xfrm>
            <a:off x="8269044" y="2909530"/>
            <a:ext cx="3748856" cy="523220"/>
          </a:xfrm>
          <a:prstGeom prst="rect">
            <a:avLst/>
          </a:prstGeom>
          <a:noFill/>
        </p:spPr>
        <p:txBody>
          <a:bodyPr wrap="square" rtlCol="0">
            <a:spAutoFit/>
          </a:bodyPr>
          <a:lstStyle/>
          <a:p>
            <a:r>
              <a:rPr lang="ru-RU" sz="1400" dirty="0">
                <a:solidFill>
                  <a:srgbClr val="FF0000"/>
                </a:solidFill>
                <a:latin typeface="Museo Sans Cyrl 300" panose="02000000000000000000" pitchFamily="2" charset="-52"/>
              </a:rPr>
              <a:t>государственная итоговая аттестация (ОГЭ/ЕГЭ), ГВЭ</a:t>
            </a:r>
          </a:p>
        </p:txBody>
      </p:sp>
      <p:sp>
        <p:nvSpPr>
          <p:cNvPr id="8" name="TextBox 7">
            <a:extLst>
              <a:ext uri="{FF2B5EF4-FFF2-40B4-BE49-F238E27FC236}">
                <a16:creationId xmlns:a16="http://schemas.microsoft.com/office/drawing/2014/main" xmlns="" id="{0D53A113-9B2C-2200-93F7-C85DB4A6CB85}"/>
              </a:ext>
            </a:extLst>
          </p:cNvPr>
          <p:cNvSpPr txBox="1"/>
          <p:nvPr/>
        </p:nvSpPr>
        <p:spPr>
          <a:xfrm>
            <a:off x="8192841" y="3452070"/>
            <a:ext cx="3514104" cy="307777"/>
          </a:xfrm>
          <a:prstGeom prst="rect">
            <a:avLst/>
          </a:prstGeom>
          <a:noFill/>
        </p:spPr>
        <p:txBody>
          <a:bodyPr wrap="none" rtlCol="0">
            <a:spAutoFit/>
          </a:bodyPr>
          <a:lstStyle/>
          <a:p>
            <a:pPr algn="ctr"/>
            <a:r>
              <a:rPr lang="ru-RU" sz="1400" dirty="0">
                <a:latin typeface="Museo Sans Cyrl 300" panose="02000000000000000000" pitchFamily="2" charset="-52"/>
              </a:rPr>
              <a:t>иное (диагностические работы) (ЛНА)</a:t>
            </a:r>
          </a:p>
        </p:txBody>
      </p:sp>
      <p:grpSp>
        <p:nvGrpSpPr>
          <p:cNvPr id="10" name="Группа 9">
            <a:extLst>
              <a:ext uri="{FF2B5EF4-FFF2-40B4-BE49-F238E27FC236}">
                <a16:creationId xmlns:a16="http://schemas.microsoft.com/office/drawing/2014/main" xmlns="" id="{D1817E5F-CFBD-BF12-5860-E2AE16035970}"/>
              </a:ext>
            </a:extLst>
          </p:cNvPr>
          <p:cNvGrpSpPr/>
          <p:nvPr/>
        </p:nvGrpSpPr>
        <p:grpSpPr>
          <a:xfrm>
            <a:off x="806780" y="3110927"/>
            <a:ext cx="3584032" cy="652639"/>
            <a:chOff x="8676530" y="859580"/>
            <a:chExt cx="2462544" cy="414786"/>
          </a:xfrm>
          <a:solidFill>
            <a:srgbClr val="FFC2BC"/>
          </a:solidFill>
        </p:grpSpPr>
        <p:sp>
          <p:nvSpPr>
            <p:cNvPr id="11" name="Прямоугольник: скругленные углы 10">
              <a:extLst>
                <a:ext uri="{FF2B5EF4-FFF2-40B4-BE49-F238E27FC236}">
                  <a16:creationId xmlns:a16="http://schemas.microsoft.com/office/drawing/2014/main" xmlns="" id="{9FE9C783-CAE3-42E7-7302-703577511A60}"/>
                </a:ext>
              </a:extLst>
            </p:cNvPr>
            <p:cNvSpPr/>
            <p:nvPr/>
          </p:nvSpPr>
          <p:spPr>
            <a:xfrm>
              <a:off x="8676530" y="859580"/>
              <a:ext cx="2462185" cy="414786"/>
            </a:xfrm>
            <a:prstGeom prst="roundRect">
              <a:avLst>
                <a:gd name="adj" fmla="val 13475"/>
              </a:avLst>
            </a:prstGeom>
            <a:grp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latin typeface="Museo Sans Cyrl 700" panose="02000000000000000000" pitchFamily="50" charset="-52"/>
              </a:endParaRPr>
            </a:p>
          </p:txBody>
        </p:sp>
        <p:sp>
          <p:nvSpPr>
            <p:cNvPr id="12" name="TextBox 11">
              <a:extLst>
                <a:ext uri="{FF2B5EF4-FFF2-40B4-BE49-F238E27FC236}">
                  <a16:creationId xmlns:a16="http://schemas.microsoft.com/office/drawing/2014/main" xmlns="" id="{D9AF3269-F61F-8E8E-9EAD-5983C35E6F2E}"/>
                </a:ext>
              </a:extLst>
            </p:cNvPr>
            <p:cNvSpPr txBox="1"/>
            <p:nvPr/>
          </p:nvSpPr>
          <p:spPr>
            <a:xfrm>
              <a:off x="8685817" y="898679"/>
              <a:ext cx="2453257" cy="332533"/>
            </a:xfrm>
            <a:prstGeom prst="rect">
              <a:avLst/>
            </a:prstGeom>
            <a:grpFill/>
          </p:spPr>
          <p:txBody>
            <a:bodyPr wrap="square" rtlCol="0">
              <a:spAutoFit/>
            </a:bodyPr>
            <a:lstStyle/>
            <a:p>
              <a:pPr algn="ctr"/>
              <a:r>
                <a:rPr lang="ru-RU" sz="1400" dirty="0">
                  <a:solidFill>
                    <a:schemeClr val="bg1"/>
                  </a:solidFill>
                  <a:latin typeface="Museo Sans Cyrl 700" panose="02000000000000000000" pitchFamily="50" charset="-52"/>
                </a:rPr>
                <a:t>Национальные исследования оценки качества образования (ВПР, НИКО)</a:t>
              </a:r>
            </a:p>
          </p:txBody>
        </p:sp>
      </p:grpSp>
      <p:grpSp>
        <p:nvGrpSpPr>
          <p:cNvPr id="14" name="Группа 13">
            <a:extLst>
              <a:ext uri="{FF2B5EF4-FFF2-40B4-BE49-F238E27FC236}">
                <a16:creationId xmlns:a16="http://schemas.microsoft.com/office/drawing/2014/main" xmlns="" id="{1D5A3C12-B362-FF1E-F4D7-E4A636468E83}"/>
              </a:ext>
            </a:extLst>
          </p:cNvPr>
          <p:cNvGrpSpPr/>
          <p:nvPr/>
        </p:nvGrpSpPr>
        <p:grpSpPr>
          <a:xfrm>
            <a:off x="816098" y="2491470"/>
            <a:ext cx="3432029" cy="381185"/>
            <a:chOff x="554079" y="3856078"/>
            <a:chExt cx="3333322" cy="571731"/>
          </a:xfrm>
          <a:solidFill>
            <a:srgbClr val="FFC2BC"/>
          </a:solidFill>
        </p:grpSpPr>
        <p:sp>
          <p:nvSpPr>
            <p:cNvPr id="15" name="Прямоугольник: скругленные углы 14">
              <a:extLst>
                <a:ext uri="{FF2B5EF4-FFF2-40B4-BE49-F238E27FC236}">
                  <a16:creationId xmlns:a16="http://schemas.microsoft.com/office/drawing/2014/main" xmlns="" id="{F05ED5A0-D804-6A6A-CA65-E60412DBFA98}"/>
                </a:ext>
              </a:extLst>
            </p:cNvPr>
            <p:cNvSpPr/>
            <p:nvPr/>
          </p:nvSpPr>
          <p:spPr>
            <a:xfrm>
              <a:off x="554079" y="3856078"/>
              <a:ext cx="3333322" cy="571731"/>
            </a:xfrm>
            <a:prstGeom prst="roundRect">
              <a:avLst>
                <a:gd name="adj" fmla="val 13475"/>
              </a:avLst>
            </a:prstGeom>
            <a:grp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latin typeface="Museo Sans Cyrl 700" panose="02000000000000000000" pitchFamily="50" charset="-52"/>
              </a:endParaRPr>
            </a:p>
          </p:txBody>
        </p:sp>
        <p:sp>
          <p:nvSpPr>
            <p:cNvPr id="16" name="TextBox 15">
              <a:extLst>
                <a:ext uri="{FF2B5EF4-FFF2-40B4-BE49-F238E27FC236}">
                  <a16:creationId xmlns:a16="http://schemas.microsoft.com/office/drawing/2014/main" xmlns="" id="{2A759F20-8787-1453-1074-167105A34160}"/>
                </a:ext>
              </a:extLst>
            </p:cNvPr>
            <p:cNvSpPr txBox="1"/>
            <p:nvPr/>
          </p:nvSpPr>
          <p:spPr>
            <a:xfrm>
              <a:off x="611265" y="3897751"/>
              <a:ext cx="3207525" cy="461628"/>
            </a:xfrm>
            <a:prstGeom prst="rect">
              <a:avLst/>
            </a:prstGeom>
            <a:grpFill/>
          </p:spPr>
          <p:txBody>
            <a:bodyPr wrap="none" rtlCol="0">
              <a:spAutoFit/>
            </a:bodyPr>
            <a:lstStyle/>
            <a:p>
              <a:pPr algn="ctr"/>
              <a:r>
                <a:rPr lang="ru-RU" sz="1400" dirty="0">
                  <a:solidFill>
                    <a:schemeClr val="bg1"/>
                  </a:solidFill>
                  <a:latin typeface="Museo Sans Cyrl 700" panose="02000000000000000000" pitchFamily="50" charset="-52"/>
                </a:rPr>
                <a:t>Мониторинг системы образования </a:t>
              </a:r>
            </a:p>
          </p:txBody>
        </p:sp>
      </p:grpSp>
      <p:grpSp>
        <p:nvGrpSpPr>
          <p:cNvPr id="18" name="Группа 17">
            <a:extLst>
              <a:ext uri="{FF2B5EF4-FFF2-40B4-BE49-F238E27FC236}">
                <a16:creationId xmlns:a16="http://schemas.microsoft.com/office/drawing/2014/main" xmlns="" id="{C0C64C19-FFF2-B593-A553-3EF2A47295F5}"/>
              </a:ext>
            </a:extLst>
          </p:cNvPr>
          <p:cNvGrpSpPr/>
          <p:nvPr/>
        </p:nvGrpSpPr>
        <p:grpSpPr>
          <a:xfrm>
            <a:off x="844975" y="5906283"/>
            <a:ext cx="5156136" cy="855031"/>
            <a:chOff x="4263396" y="5667080"/>
            <a:chExt cx="5646026" cy="650039"/>
          </a:xfrm>
          <a:solidFill>
            <a:srgbClr val="FFC2BC"/>
          </a:solidFill>
        </p:grpSpPr>
        <p:sp>
          <p:nvSpPr>
            <p:cNvPr id="19" name="Прямоугольник: скругленные углы 18">
              <a:extLst>
                <a:ext uri="{FF2B5EF4-FFF2-40B4-BE49-F238E27FC236}">
                  <a16:creationId xmlns:a16="http://schemas.microsoft.com/office/drawing/2014/main" xmlns="" id="{939D8251-537C-0559-028E-9B82802DA36A}"/>
                </a:ext>
              </a:extLst>
            </p:cNvPr>
            <p:cNvSpPr/>
            <p:nvPr/>
          </p:nvSpPr>
          <p:spPr>
            <a:xfrm>
              <a:off x="4263396" y="5667080"/>
              <a:ext cx="5646026" cy="650039"/>
            </a:xfrm>
            <a:prstGeom prst="roundRect">
              <a:avLst>
                <a:gd name="adj" fmla="val 13475"/>
              </a:avLst>
            </a:prstGeom>
            <a:grp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latin typeface="Museo Sans Cyrl 700" panose="02000000000000000000" pitchFamily="50" charset="-52"/>
              </a:endParaRPr>
            </a:p>
          </p:txBody>
        </p:sp>
        <p:sp>
          <p:nvSpPr>
            <p:cNvPr id="20" name="TextBox 19">
              <a:extLst>
                <a:ext uri="{FF2B5EF4-FFF2-40B4-BE49-F238E27FC236}">
                  <a16:creationId xmlns:a16="http://schemas.microsoft.com/office/drawing/2014/main" xmlns="" id="{9F115B21-5DB0-AC23-51A3-BC3C3C6A3F59}"/>
                </a:ext>
              </a:extLst>
            </p:cNvPr>
            <p:cNvSpPr txBox="1"/>
            <p:nvPr/>
          </p:nvSpPr>
          <p:spPr>
            <a:xfrm>
              <a:off x="4281830" y="5711317"/>
              <a:ext cx="5496844" cy="561570"/>
            </a:xfrm>
            <a:prstGeom prst="rect">
              <a:avLst/>
            </a:prstGeom>
            <a:grpFill/>
          </p:spPr>
          <p:txBody>
            <a:bodyPr wrap="square" rtlCol="0">
              <a:spAutoFit/>
            </a:bodyPr>
            <a:lstStyle/>
            <a:p>
              <a:r>
                <a:rPr lang="ru-RU" sz="1400" dirty="0">
                  <a:solidFill>
                    <a:schemeClr val="bg1"/>
                  </a:solidFill>
                  <a:latin typeface="Museo Sans Cyrl 700" panose="02000000000000000000" pitchFamily="50" charset="-52"/>
                </a:rPr>
                <a:t>Лицензирование/ Государственная аккредитация/ Федеральный государственный контроль (надзор) в сфере образования </a:t>
              </a:r>
            </a:p>
          </p:txBody>
        </p:sp>
      </p:grpSp>
      <p:grpSp>
        <p:nvGrpSpPr>
          <p:cNvPr id="21" name="Группа 20">
            <a:extLst>
              <a:ext uri="{FF2B5EF4-FFF2-40B4-BE49-F238E27FC236}">
                <a16:creationId xmlns:a16="http://schemas.microsoft.com/office/drawing/2014/main" xmlns="" id="{73F14DBE-D9A3-3663-C116-CA5151BC5CD1}"/>
              </a:ext>
            </a:extLst>
          </p:cNvPr>
          <p:cNvGrpSpPr/>
          <p:nvPr/>
        </p:nvGrpSpPr>
        <p:grpSpPr>
          <a:xfrm>
            <a:off x="825848" y="3908864"/>
            <a:ext cx="5221453" cy="523221"/>
            <a:chOff x="8676530" y="2226160"/>
            <a:chExt cx="5040819" cy="445208"/>
          </a:xfrm>
          <a:solidFill>
            <a:srgbClr val="FFC2BC"/>
          </a:solidFill>
        </p:grpSpPr>
        <p:sp>
          <p:nvSpPr>
            <p:cNvPr id="23" name="Прямоугольник: скругленные углы 22">
              <a:extLst>
                <a:ext uri="{FF2B5EF4-FFF2-40B4-BE49-F238E27FC236}">
                  <a16:creationId xmlns:a16="http://schemas.microsoft.com/office/drawing/2014/main" xmlns="" id="{88AC7DC8-6EC2-C8C1-365E-D2D9A9B2FDD8}"/>
                </a:ext>
              </a:extLst>
            </p:cNvPr>
            <p:cNvSpPr/>
            <p:nvPr/>
          </p:nvSpPr>
          <p:spPr>
            <a:xfrm>
              <a:off x="8676530" y="2226160"/>
              <a:ext cx="4977765" cy="445208"/>
            </a:xfrm>
            <a:prstGeom prst="roundRect">
              <a:avLst>
                <a:gd name="adj" fmla="val 13475"/>
              </a:avLst>
            </a:prstGeom>
            <a:grp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latin typeface="Museo Sans Cyrl 700" panose="02000000000000000000" pitchFamily="50" charset="-52"/>
              </a:endParaRPr>
            </a:p>
          </p:txBody>
        </p:sp>
        <p:sp>
          <p:nvSpPr>
            <p:cNvPr id="24" name="TextBox 23">
              <a:extLst>
                <a:ext uri="{FF2B5EF4-FFF2-40B4-BE49-F238E27FC236}">
                  <a16:creationId xmlns:a16="http://schemas.microsoft.com/office/drawing/2014/main" xmlns="" id="{67F254FE-637C-7AC1-8887-CD665CAAC076}"/>
                </a:ext>
              </a:extLst>
            </p:cNvPr>
            <p:cNvSpPr txBox="1"/>
            <p:nvPr/>
          </p:nvSpPr>
          <p:spPr>
            <a:xfrm>
              <a:off x="8739584" y="2308394"/>
              <a:ext cx="4977765" cy="261887"/>
            </a:xfrm>
            <a:prstGeom prst="rect">
              <a:avLst/>
            </a:prstGeom>
            <a:grpFill/>
          </p:spPr>
          <p:txBody>
            <a:bodyPr wrap="square" rtlCol="0">
              <a:spAutoFit/>
            </a:bodyPr>
            <a:lstStyle/>
            <a:p>
              <a:r>
                <a:rPr lang="ru-RU" sz="1400" dirty="0">
                  <a:solidFill>
                    <a:schemeClr val="bg1"/>
                  </a:solidFill>
                  <a:latin typeface="Museo Sans Cyrl 700" panose="02000000000000000000" pitchFamily="50" charset="-52"/>
                </a:rPr>
                <a:t>Региональные диагностики, в том числе ГКР (Москва) </a:t>
              </a:r>
            </a:p>
          </p:txBody>
        </p:sp>
      </p:grpSp>
      <p:cxnSp>
        <p:nvCxnSpPr>
          <p:cNvPr id="59" name="Прямая соединительная линия 58">
            <a:extLst>
              <a:ext uri="{FF2B5EF4-FFF2-40B4-BE49-F238E27FC236}">
                <a16:creationId xmlns:a16="http://schemas.microsoft.com/office/drawing/2014/main" xmlns="" id="{298A5CEA-82B9-45C6-B54B-C81D43734B9E}"/>
              </a:ext>
            </a:extLst>
          </p:cNvPr>
          <p:cNvCxnSpPr>
            <a:cxnSpLocks/>
            <a:stCxn id="17" idx="1"/>
          </p:cNvCxnSpPr>
          <p:nvPr/>
        </p:nvCxnSpPr>
        <p:spPr>
          <a:xfrm>
            <a:off x="658813" y="1883776"/>
            <a:ext cx="0" cy="4472574"/>
          </a:xfrm>
          <a:prstGeom prst="line">
            <a:avLst/>
          </a:prstGeom>
          <a:ln w="28575">
            <a:solidFill>
              <a:srgbClr val="EE3524"/>
            </a:solidFill>
          </a:ln>
        </p:spPr>
        <p:style>
          <a:lnRef idx="1">
            <a:schemeClr val="accent1"/>
          </a:lnRef>
          <a:fillRef idx="0">
            <a:schemeClr val="accent1"/>
          </a:fillRef>
          <a:effectRef idx="0">
            <a:schemeClr val="accent1"/>
          </a:effectRef>
          <a:fontRef idx="minor">
            <a:schemeClr val="tx1"/>
          </a:fontRef>
        </p:style>
      </p:cxnSp>
      <p:cxnSp>
        <p:nvCxnSpPr>
          <p:cNvPr id="62" name="Прямая со стрелкой 61">
            <a:extLst>
              <a:ext uri="{FF2B5EF4-FFF2-40B4-BE49-F238E27FC236}">
                <a16:creationId xmlns:a16="http://schemas.microsoft.com/office/drawing/2014/main" xmlns="" id="{CC6D2246-F2D8-0752-B24D-1368F2454D5C}"/>
              </a:ext>
            </a:extLst>
          </p:cNvPr>
          <p:cNvCxnSpPr>
            <a:cxnSpLocks/>
          </p:cNvCxnSpPr>
          <p:nvPr/>
        </p:nvCxnSpPr>
        <p:spPr>
          <a:xfrm>
            <a:off x="658813" y="2681104"/>
            <a:ext cx="175698" cy="0"/>
          </a:xfrm>
          <a:prstGeom prst="straightConnector1">
            <a:avLst/>
          </a:prstGeom>
          <a:ln w="28575">
            <a:solidFill>
              <a:srgbClr val="EE3524"/>
            </a:solidFill>
            <a:tailEnd type="arrow"/>
          </a:ln>
        </p:spPr>
        <p:style>
          <a:lnRef idx="1">
            <a:schemeClr val="accent1"/>
          </a:lnRef>
          <a:fillRef idx="0">
            <a:schemeClr val="accent1"/>
          </a:fillRef>
          <a:effectRef idx="0">
            <a:schemeClr val="accent1"/>
          </a:effectRef>
          <a:fontRef idx="minor">
            <a:schemeClr val="tx1"/>
          </a:fontRef>
        </p:style>
      </p:cxnSp>
      <p:cxnSp>
        <p:nvCxnSpPr>
          <p:cNvPr id="63" name="Прямая со стрелкой 62">
            <a:extLst>
              <a:ext uri="{FF2B5EF4-FFF2-40B4-BE49-F238E27FC236}">
                <a16:creationId xmlns:a16="http://schemas.microsoft.com/office/drawing/2014/main" xmlns="" id="{67B5D22C-4E05-623F-3B2B-622970B963CE}"/>
              </a:ext>
            </a:extLst>
          </p:cNvPr>
          <p:cNvCxnSpPr>
            <a:cxnSpLocks/>
          </p:cNvCxnSpPr>
          <p:nvPr/>
        </p:nvCxnSpPr>
        <p:spPr>
          <a:xfrm>
            <a:off x="658813" y="3435484"/>
            <a:ext cx="175698" cy="0"/>
          </a:xfrm>
          <a:prstGeom prst="straightConnector1">
            <a:avLst/>
          </a:prstGeom>
          <a:ln w="28575">
            <a:solidFill>
              <a:srgbClr val="EE3524"/>
            </a:solidFill>
            <a:tailEnd type="arrow"/>
          </a:ln>
        </p:spPr>
        <p:style>
          <a:lnRef idx="1">
            <a:schemeClr val="accent1"/>
          </a:lnRef>
          <a:fillRef idx="0">
            <a:schemeClr val="accent1"/>
          </a:fillRef>
          <a:effectRef idx="0">
            <a:schemeClr val="accent1"/>
          </a:effectRef>
          <a:fontRef idx="minor">
            <a:schemeClr val="tx1"/>
          </a:fontRef>
        </p:style>
      </p:cxnSp>
      <p:cxnSp>
        <p:nvCxnSpPr>
          <p:cNvPr id="64" name="Прямая со стрелкой 63">
            <a:extLst>
              <a:ext uri="{FF2B5EF4-FFF2-40B4-BE49-F238E27FC236}">
                <a16:creationId xmlns:a16="http://schemas.microsoft.com/office/drawing/2014/main" xmlns="" id="{373C427E-D8D1-0A61-C3BD-4CBCF01C43F3}"/>
              </a:ext>
            </a:extLst>
          </p:cNvPr>
          <p:cNvCxnSpPr>
            <a:cxnSpLocks/>
          </p:cNvCxnSpPr>
          <p:nvPr/>
        </p:nvCxnSpPr>
        <p:spPr>
          <a:xfrm>
            <a:off x="669277" y="4170474"/>
            <a:ext cx="175698" cy="0"/>
          </a:xfrm>
          <a:prstGeom prst="straightConnector1">
            <a:avLst/>
          </a:prstGeom>
          <a:ln w="28575">
            <a:solidFill>
              <a:srgbClr val="EE3524"/>
            </a:solidFill>
            <a:tailEnd type="arrow"/>
          </a:ln>
        </p:spPr>
        <p:style>
          <a:lnRef idx="1">
            <a:schemeClr val="accent1"/>
          </a:lnRef>
          <a:fillRef idx="0">
            <a:schemeClr val="accent1"/>
          </a:fillRef>
          <a:effectRef idx="0">
            <a:schemeClr val="accent1"/>
          </a:effectRef>
          <a:fontRef idx="minor">
            <a:schemeClr val="tx1"/>
          </a:fontRef>
        </p:style>
      </p:cxnSp>
      <p:cxnSp>
        <p:nvCxnSpPr>
          <p:cNvPr id="66" name="Прямая со стрелкой 65">
            <a:extLst>
              <a:ext uri="{FF2B5EF4-FFF2-40B4-BE49-F238E27FC236}">
                <a16:creationId xmlns:a16="http://schemas.microsoft.com/office/drawing/2014/main" xmlns="" id="{5C6A47EA-33D4-020A-0E9E-0123144DC5BD}"/>
              </a:ext>
            </a:extLst>
          </p:cNvPr>
          <p:cNvCxnSpPr>
            <a:cxnSpLocks/>
          </p:cNvCxnSpPr>
          <p:nvPr/>
        </p:nvCxnSpPr>
        <p:spPr>
          <a:xfrm>
            <a:off x="669277" y="6343562"/>
            <a:ext cx="175698" cy="0"/>
          </a:xfrm>
          <a:prstGeom prst="straightConnector1">
            <a:avLst/>
          </a:prstGeom>
          <a:ln w="28575">
            <a:solidFill>
              <a:srgbClr val="EE3524"/>
            </a:solidFill>
            <a:tailEnd type="arrow"/>
          </a:ln>
        </p:spPr>
        <p:style>
          <a:lnRef idx="1">
            <a:schemeClr val="accent1"/>
          </a:lnRef>
          <a:fillRef idx="0">
            <a:schemeClr val="accent1"/>
          </a:fillRef>
          <a:effectRef idx="0">
            <a:schemeClr val="accent1"/>
          </a:effectRef>
          <a:fontRef idx="minor">
            <a:schemeClr val="tx1"/>
          </a:fontRef>
        </p:style>
      </p:cxnSp>
      <p:sp>
        <p:nvSpPr>
          <p:cNvPr id="71" name="Прямоугольник: скругленные углы 70">
            <a:extLst>
              <a:ext uri="{FF2B5EF4-FFF2-40B4-BE49-F238E27FC236}">
                <a16:creationId xmlns:a16="http://schemas.microsoft.com/office/drawing/2014/main" xmlns="" id="{3F299D96-6058-EF97-D79C-4D42AC7B83DB}"/>
              </a:ext>
            </a:extLst>
          </p:cNvPr>
          <p:cNvSpPr/>
          <p:nvPr/>
        </p:nvSpPr>
        <p:spPr>
          <a:xfrm rot="16200000">
            <a:off x="8208240" y="3542688"/>
            <a:ext cx="121607"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2" name="Прямоугольник: скругленные углы 71">
            <a:extLst>
              <a:ext uri="{FF2B5EF4-FFF2-40B4-BE49-F238E27FC236}">
                <a16:creationId xmlns:a16="http://schemas.microsoft.com/office/drawing/2014/main" xmlns="" id="{B5DFD4A1-8015-B9CE-6D64-6DB7D475F624}"/>
              </a:ext>
            </a:extLst>
          </p:cNvPr>
          <p:cNvSpPr/>
          <p:nvPr/>
        </p:nvSpPr>
        <p:spPr>
          <a:xfrm rot="16200000">
            <a:off x="8208240" y="3007614"/>
            <a:ext cx="121607"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3" name="Прямоугольник: скругленные углы 72">
            <a:extLst>
              <a:ext uri="{FF2B5EF4-FFF2-40B4-BE49-F238E27FC236}">
                <a16:creationId xmlns:a16="http://schemas.microsoft.com/office/drawing/2014/main" xmlns="" id="{0B7437D3-5E49-45A3-11F6-EB3F958639C0}"/>
              </a:ext>
            </a:extLst>
          </p:cNvPr>
          <p:cNvSpPr/>
          <p:nvPr/>
        </p:nvSpPr>
        <p:spPr>
          <a:xfrm rot="16200000">
            <a:off x="8208240" y="2719650"/>
            <a:ext cx="121607"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4" name="Прямоугольник: скругленные углы 73">
            <a:extLst>
              <a:ext uri="{FF2B5EF4-FFF2-40B4-BE49-F238E27FC236}">
                <a16:creationId xmlns:a16="http://schemas.microsoft.com/office/drawing/2014/main" xmlns="" id="{F1716F5C-C463-5180-9028-9FA664888B96}"/>
              </a:ext>
            </a:extLst>
          </p:cNvPr>
          <p:cNvSpPr/>
          <p:nvPr/>
        </p:nvSpPr>
        <p:spPr>
          <a:xfrm rot="16200000">
            <a:off x="8208240" y="2409178"/>
            <a:ext cx="121607" cy="121607"/>
          </a:xfrm>
          <a:prstGeom prst="roundRect">
            <a:avLst/>
          </a:prstGeom>
          <a:solidFill>
            <a:srgbClr val="EE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Номер слайда 12">
            <a:extLst>
              <a:ext uri="{FF2B5EF4-FFF2-40B4-BE49-F238E27FC236}">
                <a16:creationId xmlns:a16="http://schemas.microsoft.com/office/drawing/2014/main" xmlns="" id="{0910E374-A7E6-CB44-80D3-002FB8BA03E2}"/>
              </a:ext>
            </a:extLst>
          </p:cNvPr>
          <p:cNvSpPr>
            <a:spLocks noGrp="1"/>
          </p:cNvSpPr>
          <p:nvPr>
            <p:ph type="sldNum" sz="quarter" idx="12"/>
          </p:nvPr>
        </p:nvSpPr>
        <p:spPr/>
        <p:txBody>
          <a:bodyPr/>
          <a:lstStyle/>
          <a:p>
            <a:fld id="{6E2A07DF-9D6C-49A2-A2EB-407E1B93CB59}" type="slidenum">
              <a:rPr lang="ru-RU" smtClean="0"/>
              <a:t>8</a:t>
            </a:fld>
            <a:endParaRPr lang="ru-RU"/>
          </a:p>
        </p:txBody>
      </p:sp>
      <p:grpSp>
        <p:nvGrpSpPr>
          <p:cNvPr id="53" name="Группа 52">
            <a:extLst>
              <a:ext uri="{FF2B5EF4-FFF2-40B4-BE49-F238E27FC236}">
                <a16:creationId xmlns:a16="http://schemas.microsoft.com/office/drawing/2014/main" xmlns="" id="{BBDB6450-1019-814E-829E-0AFD641BF12D}"/>
              </a:ext>
            </a:extLst>
          </p:cNvPr>
          <p:cNvGrpSpPr/>
          <p:nvPr/>
        </p:nvGrpSpPr>
        <p:grpSpPr>
          <a:xfrm>
            <a:off x="851900" y="5214758"/>
            <a:ext cx="5156138" cy="505888"/>
            <a:chOff x="1626984" y="5405470"/>
            <a:chExt cx="4173142" cy="615169"/>
          </a:xfrm>
          <a:solidFill>
            <a:srgbClr val="FFC2BC"/>
          </a:solidFill>
        </p:grpSpPr>
        <p:sp>
          <p:nvSpPr>
            <p:cNvPr id="54" name="Прямоугольник: скругленные углы 35">
              <a:extLst>
                <a:ext uri="{FF2B5EF4-FFF2-40B4-BE49-F238E27FC236}">
                  <a16:creationId xmlns:a16="http://schemas.microsoft.com/office/drawing/2014/main" xmlns="" id="{0A2B4071-563F-4B4C-B9AD-5518315E75EC}"/>
                </a:ext>
              </a:extLst>
            </p:cNvPr>
            <p:cNvSpPr/>
            <p:nvPr/>
          </p:nvSpPr>
          <p:spPr>
            <a:xfrm>
              <a:off x="1626984" y="5405470"/>
              <a:ext cx="4173142" cy="615169"/>
            </a:xfrm>
            <a:prstGeom prst="roundRect">
              <a:avLst>
                <a:gd name="adj" fmla="val 13475"/>
              </a:avLst>
            </a:prstGeom>
            <a:grp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5" name="TextBox 54">
              <a:extLst>
                <a:ext uri="{FF2B5EF4-FFF2-40B4-BE49-F238E27FC236}">
                  <a16:creationId xmlns:a16="http://schemas.microsoft.com/office/drawing/2014/main" xmlns="" id="{0B4685BF-DFFD-E644-B258-7FBCD4A40839}"/>
                </a:ext>
              </a:extLst>
            </p:cNvPr>
            <p:cNvSpPr txBox="1"/>
            <p:nvPr/>
          </p:nvSpPr>
          <p:spPr>
            <a:xfrm>
              <a:off x="1687171" y="5519427"/>
              <a:ext cx="4053686" cy="374263"/>
            </a:xfrm>
            <a:prstGeom prst="rect">
              <a:avLst/>
            </a:prstGeom>
            <a:grpFill/>
          </p:spPr>
          <p:txBody>
            <a:bodyPr wrap="square" rtlCol="0">
              <a:spAutoFit/>
            </a:bodyPr>
            <a:lstStyle/>
            <a:p>
              <a:r>
                <a:rPr lang="ru-RU" sz="1400" dirty="0">
                  <a:solidFill>
                    <a:schemeClr val="bg1"/>
                  </a:solidFill>
                  <a:latin typeface="Museo Sans Cyrl 700" panose="02000000000000000000" pitchFamily="50" charset="-52"/>
                </a:rPr>
                <a:t>Сертификация</a:t>
              </a:r>
            </a:p>
          </p:txBody>
        </p:sp>
      </p:grpSp>
      <p:cxnSp>
        <p:nvCxnSpPr>
          <p:cNvPr id="58" name="Прямая со стрелкой 57">
            <a:extLst>
              <a:ext uri="{FF2B5EF4-FFF2-40B4-BE49-F238E27FC236}">
                <a16:creationId xmlns:a16="http://schemas.microsoft.com/office/drawing/2014/main" xmlns="" id="{2AA95A33-D80F-5D48-99D4-86D7DA3819B1}"/>
              </a:ext>
            </a:extLst>
          </p:cNvPr>
          <p:cNvCxnSpPr>
            <a:cxnSpLocks/>
          </p:cNvCxnSpPr>
          <p:nvPr/>
        </p:nvCxnSpPr>
        <p:spPr>
          <a:xfrm>
            <a:off x="669358" y="5479695"/>
            <a:ext cx="175698" cy="0"/>
          </a:xfrm>
          <a:prstGeom prst="straightConnector1">
            <a:avLst/>
          </a:prstGeom>
          <a:ln w="28575">
            <a:solidFill>
              <a:srgbClr val="EE3524"/>
            </a:solidFill>
            <a:tailEnd type="arrow"/>
          </a:ln>
        </p:spPr>
        <p:style>
          <a:lnRef idx="1">
            <a:schemeClr val="accent1"/>
          </a:lnRef>
          <a:fillRef idx="0">
            <a:schemeClr val="accent1"/>
          </a:fillRef>
          <a:effectRef idx="0">
            <a:schemeClr val="accent1"/>
          </a:effectRef>
          <a:fontRef idx="minor">
            <a:schemeClr val="tx1"/>
          </a:fontRef>
        </p:style>
      </p:cxnSp>
      <p:pic>
        <p:nvPicPr>
          <p:cNvPr id="5" name="Рисунок 4">
            <a:extLst>
              <a:ext uri="{FF2B5EF4-FFF2-40B4-BE49-F238E27FC236}">
                <a16:creationId xmlns:a16="http://schemas.microsoft.com/office/drawing/2014/main" xmlns="" id="{2EF31CDE-D14F-8069-5E42-906992A25BE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378937" y="1360890"/>
            <a:ext cx="3381148" cy="2074149"/>
          </a:xfrm>
          <a:prstGeom prst="rect">
            <a:avLst/>
          </a:prstGeom>
        </p:spPr>
      </p:pic>
      <p:sp>
        <p:nvSpPr>
          <p:cNvPr id="17" name="TextBox 16">
            <a:extLst>
              <a:ext uri="{FF2B5EF4-FFF2-40B4-BE49-F238E27FC236}">
                <a16:creationId xmlns:a16="http://schemas.microsoft.com/office/drawing/2014/main" xmlns="" id="{34A91FB0-09AE-62D8-9ED4-3826A97F1E89}"/>
              </a:ext>
            </a:extLst>
          </p:cNvPr>
          <p:cNvSpPr txBox="1"/>
          <p:nvPr/>
        </p:nvSpPr>
        <p:spPr>
          <a:xfrm>
            <a:off x="658813" y="1557455"/>
            <a:ext cx="3289880" cy="652641"/>
          </a:xfrm>
          <a:prstGeom prst="roundRect">
            <a:avLst>
              <a:gd name="adj" fmla="val 18189"/>
            </a:avLst>
          </a:prstGeom>
          <a:solidFill>
            <a:schemeClr val="bg1">
              <a:alpha val="86000"/>
            </a:schemeClr>
          </a:solidFill>
          <a:ln w="28575">
            <a:solidFill>
              <a:srgbClr val="EE3524"/>
            </a:solidFill>
          </a:ln>
        </p:spPr>
        <p:txBody>
          <a:bodyPr wrap="square" rtlCol="0">
            <a:spAutoFit/>
          </a:bodyPr>
          <a:lstStyle>
            <a:defPPr>
              <a:defRPr lang="ru-RU"/>
            </a:defPPr>
            <a:lvl1pPr algn="ctr">
              <a:defRPr sz="1600">
                <a:solidFill>
                  <a:schemeClr val="tx1"/>
                </a:solidFill>
                <a:latin typeface="Museo Sans Cyrl 300" panose="02000000000000000000" pitchFamily="2" charset="-52"/>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ru-RU" dirty="0"/>
              <a:t>Мероприятия по внешней оценки качества образования </a:t>
            </a:r>
          </a:p>
        </p:txBody>
      </p:sp>
      <p:cxnSp>
        <p:nvCxnSpPr>
          <p:cNvPr id="4" name="Прямая со стрелкой 3">
            <a:extLst>
              <a:ext uri="{FF2B5EF4-FFF2-40B4-BE49-F238E27FC236}">
                <a16:creationId xmlns:a16="http://schemas.microsoft.com/office/drawing/2014/main" xmlns="" id="{17B4271A-54B1-17C3-5ED6-BC2FDBB0F041}"/>
              </a:ext>
            </a:extLst>
          </p:cNvPr>
          <p:cNvCxnSpPr>
            <a:cxnSpLocks/>
          </p:cNvCxnSpPr>
          <p:nvPr/>
        </p:nvCxnSpPr>
        <p:spPr>
          <a:xfrm rot="5400000">
            <a:off x="4198937" y="1685192"/>
            <a:ext cx="0" cy="360000"/>
          </a:xfrm>
          <a:prstGeom prst="straightConnector1">
            <a:avLst/>
          </a:prstGeom>
          <a:ln w="50800">
            <a:solidFill>
              <a:srgbClr val="EE3524"/>
            </a:solidFill>
            <a:tailEnd type="arrow"/>
          </a:ln>
        </p:spPr>
        <p:style>
          <a:lnRef idx="1">
            <a:schemeClr val="accent1"/>
          </a:lnRef>
          <a:fillRef idx="0">
            <a:schemeClr val="accent1"/>
          </a:fillRef>
          <a:effectRef idx="0">
            <a:schemeClr val="accent1"/>
          </a:effectRef>
          <a:fontRef idx="minor">
            <a:schemeClr val="tx1"/>
          </a:fontRef>
        </p:style>
      </p:cxnSp>
      <p:cxnSp>
        <p:nvCxnSpPr>
          <p:cNvPr id="65" name="Прямая со стрелкой 64">
            <a:extLst>
              <a:ext uri="{FF2B5EF4-FFF2-40B4-BE49-F238E27FC236}">
                <a16:creationId xmlns:a16="http://schemas.microsoft.com/office/drawing/2014/main" xmlns="" id="{5DAFEBD2-4146-18C7-F7D1-C3060FBA9DAB}"/>
              </a:ext>
            </a:extLst>
          </p:cNvPr>
          <p:cNvCxnSpPr>
            <a:cxnSpLocks/>
          </p:cNvCxnSpPr>
          <p:nvPr/>
        </p:nvCxnSpPr>
        <p:spPr>
          <a:xfrm>
            <a:off x="661896" y="4772562"/>
            <a:ext cx="175698" cy="0"/>
          </a:xfrm>
          <a:prstGeom prst="straightConnector1">
            <a:avLst/>
          </a:prstGeom>
          <a:ln w="28575">
            <a:solidFill>
              <a:srgbClr val="EE3524"/>
            </a:solidFill>
            <a:tailEnd type="arrow"/>
          </a:ln>
        </p:spPr>
        <p:style>
          <a:lnRef idx="1">
            <a:schemeClr val="accent1"/>
          </a:lnRef>
          <a:fillRef idx="0">
            <a:schemeClr val="accent1"/>
          </a:fillRef>
          <a:effectRef idx="0">
            <a:schemeClr val="accent1"/>
          </a:effectRef>
          <a:fontRef idx="minor">
            <a:schemeClr val="tx1"/>
          </a:fontRef>
        </p:style>
      </p:cxnSp>
      <p:grpSp>
        <p:nvGrpSpPr>
          <p:cNvPr id="33" name="Группа 32">
            <a:extLst>
              <a:ext uri="{FF2B5EF4-FFF2-40B4-BE49-F238E27FC236}">
                <a16:creationId xmlns:a16="http://schemas.microsoft.com/office/drawing/2014/main" xmlns="" id="{90DD11AC-1155-DC9F-9962-26C4BB33F091}"/>
              </a:ext>
            </a:extLst>
          </p:cNvPr>
          <p:cNvGrpSpPr/>
          <p:nvPr/>
        </p:nvGrpSpPr>
        <p:grpSpPr>
          <a:xfrm>
            <a:off x="839903" y="4574848"/>
            <a:ext cx="8159849" cy="505889"/>
            <a:chOff x="1721352" y="4825652"/>
            <a:chExt cx="6604208" cy="615169"/>
          </a:xfrm>
        </p:grpSpPr>
        <p:sp>
          <p:nvSpPr>
            <p:cNvPr id="36" name="Прямоугольник: скругленные углы 35">
              <a:extLst>
                <a:ext uri="{FF2B5EF4-FFF2-40B4-BE49-F238E27FC236}">
                  <a16:creationId xmlns:a16="http://schemas.microsoft.com/office/drawing/2014/main" xmlns="" id="{1E568F09-861B-CE15-C390-689BB269DE3F}"/>
                </a:ext>
              </a:extLst>
            </p:cNvPr>
            <p:cNvSpPr/>
            <p:nvPr/>
          </p:nvSpPr>
          <p:spPr>
            <a:xfrm>
              <a:off x="1721352" y="4825652"/>
              <a:ext cx="6604208" cy="615169"/>
            </a:xfrm>
            <a:prstGeom prst="roundRect">
              <a:avLst>
                <a:gd name="adj" fmla="val 13475"/>
              </a:avLst>
            </a:prstGeom>
            <a:solidFill>
              <a:srgbClr val="EE3524"/>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9" name="TextBox 38">
              <a:extLst>
                <a:ext uri="{FF2B5EF4-FFF2-40B4-BE49-F238E27FC236}">
                  <a16:creationId xmlns:a16="http://schemas.microsoft.com/office/drawing/2014/main" xmlns="" id="{B932826C-5027-05BC-536F-C8F8290D3809}"/>
                </a:ext>
              </a:extLst>
            </p:cNvPr>
            <p:cNvSpPr txBox="1"/>
            <p:nvPr/>
          </p:nvSpPr>
          <p:spPr>
            <a:xfrm>
              <a:off x="1781538" y="4867871"/>
              <a:ext cx="6366151" cy="561393"/>
            </a:xfrm>
            <a:prstGeom prst="rect">
              <a:avLst/>
            </a:prstGeom>
            <a:noFill/>
          </p:spPr>
          <p:txBody>
            <a:bodyPr wrap="square" rtlCol="0">
              <a:spAutoFit/>
            </a:bodyPr>
            <a:lstStyle/>
            <a:p>
              <a:r>
                <a:rPr lang="ru-RU" sz="2400" dirty="0">
                  <a:solidFill>
                    <a:schemeClr val="bg1"/>
                  </a:solidFill>
                  <a:latin typeface="Museo Sans Cyrl 700" panose="02000000000000000000" pitchFamily="50" charset="-52"/>
                </a:rPr>
                <a:t>Независимая оценка качества образования (НОКО)</a:t>
              </a:r>
            </a:p>
          </p:txBody>
        </p:sp>
      </p:grpSp>
      <p:sp>
        <p:nvSpPr>
          <p:cNvPr id="56" name="Прямоугольник: скругленные углы 55">
            <a:extLst>
              <a:ext uri="{FF2B5EF4-FFF2-40B4-BE49-F238E27FC236}">
                <a16:creationId xmlns:a16="http://schemas.microsoft.com/office/drawing/2014/main" xmlns="" id="{5EDBA626-E344-C4EC-DD40-30509F9150B3}"/>
              </a:ext>
            </a:extLst>
          </p:cNvPr>
          <p:cNvSpPr/>
          <p:nvPr/>
        </p:nvSpPr>
        <p:spPr>
          <a:xfrm>
            <a:off x="6430656" y="3818258"/>
            <a:ext cx="2401124" cy="561015"/>
          </a:xfrm>
          <a:prstGeom prst="roundRect">
            <a:avLst>
              <a:gd name="adj" fmla="val 13475"/>
            </a:avLst>
          </a:prstGeom>
          <a:solidFill>
            <a:srgbClr val="CAC8C8"/>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latin typeface="Museo Sans Cyrl 300" panose="02000000000000000000" pitchFamily="2" charset="-52"/>
            </a:endParaRPr>
          </a:p>
        </p:txBody>
      </p:sp>
      <p:sp>
        <p:nvSpPr>
          <p:cNvPr id="42" name="Прямоугольник: скругленные углы 41">
            <a:extLst>
              <a:ext uri="{FF2B5EF4-FFF2-40B4-BE49-F238E27FC236}">
                <a16:creationId xmlns:a16="http://schemas.microsoft.com/office/drawing/2014/main" xmlns="" id="{9CB66187-719F-96D5-CF0C-0C80D829215E}"/>
              </a:ext>
            </a:extLst>
          </p:cNvPr>
          <p:cNvSpPr/>
          <p:nvPr/>
        </p:nvSpPr>
        <p:spPr>
          <a:xfrm>
            <a:off x="6419850" y="5308211"/>
            <a:ext cx="2401124" cy="616074"/>
          </a:xfrm>
          <a:prstGeom prst="roundRect">
            <a:avLst>
              <a:gd name="adj" fmla="val 13475"/>
            </a:avLst>
          </a:prstGeom>
          <a:solidFill>
            <a:srgbClr val="CAC8C8"/>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latin typeface="Museo Sans Cyrl 300" panose="02000000000000000000" pitchFamily="2" charset="-52"/>
              </a:rPr>
              <a:t>Независимая оценка качества подготовки</a:t>
            </a:r>
          </a:p>
        </p:txBody>
      </p:sp>
      <p:sp>
        <p:nvSpPr>
          <p:cNvPr id="49" name="Прямоугольник: скругленные углы 29">
            <a:extLst>
              <a:ext uri="{FF2B5EF4-FFF2-40B4-BE49-F238E27FC236}">
                <a16:creationId xmlns:a16="http://schemas.microsoft.com/office/drawing/2014/main" xmlns="" id="{68253F75-FAA1-362E-ED0C-0AC92F12A01C}"/>
              </a:ext>
            </a:extLst>
          </p:cNvPr>
          <p:cNvSpPr/>
          <p:nvPr/>
        </p:nvSpPr>
        <p:spPr>
          <a:xfrm>
            <a:off x="9263992" y="4686650"/>
            <a:ext cx="2245703" cy="616074"/>
          </a:xfrm>
          <a:prstGeom prst="roundRect">
            <a:avLst>
              <a:gd name="adj" fmla="val 13475"/>
            </a:avLst>
          </a:prstGeom>
          <a:solidFill>
            <a:srgbClr val="CAC8C8"/>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latin typeface="Museo Sans Cyrl 300" panose="02000000000000000000" pitchFamily="2" charset="-52"/>
              </a:rPr>
              <a:t>Диагностические работы </a:t>
            </a:r>
          </a:p>
        </p:txBody>
      </p:sp>
      <p:sp>
        <p:nvSpPr>
          <p:cNvPr id="52" name="TextBox 51">
            <a:extLst>
              <a:ext uri="{FF2B5EF4-FFF2-40B4-BE49-F238E27FC236}">
                <a16:creationId xmlns:a16="http://schemas.microsoft.com/office/drawing/2014/main" xmlns="" id="{217E31CA-D7AF-9830-2B3D-2EED1D907B50}"/>
              </a:ext>
            </a:extLst>
          </p:cNvPr>
          <p:cNvSpPr txBox="1"/>
          <p:nvPr/>
        </p:nvSpPr>
        <p:spPr>
          <a:xfrm>
            <a:off x="6465624" y="3856053"/>
            <a:ext cx="2314360" cy="523220"/>
          </a:xfrm>
          <a:prstGeom prst="rect">
            <a:avLst/>
          </a:prstGeom>
          <a:noFill/>
        </p:spPr>
        <p:txBody>
          <a:bodyPr wrap="square" rtlCol="0">
            <a:spAutoFit/>
          </a:bodyPr>
          <a:lstStyle/>
          <a:p>
            <a:pPr algn="ctr"/>
            <a:r>
              <a:rPr lang="ru-RU" sz="1400" dirty="0">
                <a:latin typeface="Museo Sans Cyrl 300" panose="02000000000000000000" pitchFamily="2" charset="-52"/>
              </a:rPr>
              <a:t>Независимая оценка качества условий </a:t>
            </a:r>
          </a:p>
        </p:txBody>
      </p:sp>
      <p:cxnSp>
        <p:nvCxnSpPr>
          <p:cNvPr id="37" name="Прямая со стрелкой 36">
            <a:extLst>
              <a:ext uri="{FF2B5EF4-FFF2-40B4-BE49-F238E27FC236}">
                <a16:creationId xmlns:a16="http://schemas.microsoft.com/office/drawing/2014/main" xmlns="" id="{11C136F4-A6B5-B1E8-8DA7-A74B405ACC0D}"/>
              </a:ext>
            </a:extLst>
          </p:cNvPr>
          <p:cNvCxnSpPr>
            <a:cxnSpLocks/>
            <a:stCxn id="42" idx="3"/>
            <a:endCxn id="49" idx="1"/>
          </p:cNvCxnSpPr>
          <p:nvPr/>
        </p:nvCxnSpPr>
        <p:spPr>
          <a:xfrm flipV="1">
            <a:off x="8820974" y="4994687"/>
            <a:ext cx="443018" cy="621561"/>
          </a:xfrm>
          <a:prstGeom prst="straightConnector1">
            <a:avLst/>
          </a:prstGeom>
          <a:ln w="28575">
            <a:solidFill>
              <a:srgbClr val="CAC8C8"/>
            </a:solidFill>
            <a:tailEnd type="arrow"/>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a:extLst>
              <a:ext uri="{FF2B5EF4-FFF2-40B4-BE49-F238E27FC236}">
                <a16:creationId xmlns:a16="http://schemas.microsoft.com/office/drawing/2014/main" xmlns="" id="{FEDF8C36-817C-52C9-DE75-7BD5E52EFE87}"/>
              </a:ext>
            </a:extLst>
          </p:cNvPr>
          <p:cNvCxnSpPr>
            <a:cxnSpLocks/>
          </p:cNvCxnSpPr>
          <p:nvPr/>
        </p:nvCxnSpPr>
        <p:spPr>
          <a:xfrm flipV="1">
            <a:off x="7632678" y="4367121"/>
            <a:ext cx="0" cy="183454"/>
          </a:xfrm>
          <a:prstGeom prst="straightConnector1">
            <a:avLst/>
          </a:prstGeom>
          <a:ln w="28575">
            <a:solidFill>
              <a:srgbClr val="CAC8C8"/>
            </a:solidFill>
            <a:tailEnd type="arrow"/>
          </a:ln>
        </p:spPr>
        <p:style>
          <a:lnRef idx="1">
            <a:schemeClr val="accent1"/>
          </a:lnRef>
          <a:fillRef idx="0">
            <a:schemeClr val="accent1"/>
          </a:fillRef>
          <a:effectRef idx="0">
            <a:schemeClr val="accent1"/>
          </a:effectRef>
          <a:fontRef idx="minor">
            <a:schemeClr val="tx1"/>
          </a:fontRef>
        </p:style>
      </p:cxnSp>
      <p:cxnSp>
        <p:nvCxnSpPr>
          <p:cNvPr id="32" name="Прямая со стрелкой 31">
            <a:extLst>
              <a:ext uri="{FF2B5EF4-FFF2-40B4-BE49-F238E27FC236}">
                <a16:creationId xmlns:a16="http://schemas.microsoft.com/office/drawing/2014/main" xmlns="" id="{1A1B8B94-693E-36DB-5E02-025FDBFC6B88}"/>
              </a:ext>
            </a:extLst>
          </p:cNvPr>
          <p:cNvCxnSpPr>
            <a:cxnSpLocks/>
          </p:cNvCxnSpPr>
          <p:nvPr/>
        </p:nvCxnSpPr>
        <p:spPr>
          <a:xfrm>
            <a:off x="7620412" y="5090897"/>
            <a:ext cx="0" cy="183454"/>
          </a:xfrm>
          <a:prstGeom prst="straightConnector1">
            <a:avLst/>
          </a:prstGeom>
          <a:ln w="28575">
            <a:solidFill>
              <a:srgbClr val="CAC8C8"/>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9181946"/>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2410</TotalTime>
  <Words>1604</Words>
  <Application>Microsoft Office PowerPoint</Application>
  <PresentationFormat>Произвольный</PresentationFormat>
  <Paragraphs>306</Paragraphs>
  <Slides>29</Slides>
  <Notes>17</Notes>
  <HiddenSlides>0</HiddenSlides>
  <MMClips>0</MMClips>
  <ScaleCrop>false</ScaleCrop>
  <HeadingPairs>
    <vt:vector size="4" baseType="variant">
      <vt:variant>
        <vt:lpstr>Тема</vt:lpstr>
      </vt:variant>
      <vt:variant>
        <vt:i4>1</vt:i4>
      </vt:variant>
      <vt:variant>
        <vt:lpstr>Заголовки слайдов</vt:lpstr>
      </vt:variant>
      <vt:variant>
        <vt:i4>29</vt:i4>
      </vt:variant>
    </vt:vector>
  </HeadingPairs>
  <TitlesOfParts>
    <vt:vector size="30"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Оля Дымкова</dc:creator>
  <cp:lastModifiedBy>Воронова Мария Сергеевна</cp:lastModifiedBy>
  <cp:revision>44</cp:revision>
  <cp:lastPrinted>2023-04-21T07:21:45Z</cp:lastPrinted>
  <dcterms:created xsi:type="dcterms:W3CDTF">2023-04-12T14:14:00Z</dcterms:created>
  <dcterms:modified xsi:type="dcterms:W3CDTF">2023-06-09T13:53:37Z</dcterms:modified>
</cp:coreProperties>
</file>